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notesMasterIdLst>
    <p:notesMasterId r:id="rId32"/>
  </p:notesMasterIdLst>
  <p:sldIdLst>
    <p:sldId id="272" r:id="rId2"/>
    <p:sldId id="270" r:id="rId3"/>
    <p:sldId id="284" r:id="rId4"/>
    <p:sldId id="269" r:id="rId5"/>
    <p:sldId id="264" r:id="rId6"/>
    <p:sldId id="265" r:id="rId7"/>
    <p:sldId id="266" r:id="rId8"/>
    <p:sldId id="267" r:id="rId9"/>
    <p:sldId id="268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85" r:id="rId29"/>
    <p:sldId id="286" r:id="rId30"/>
    <p:sldId id="28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3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26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D54A0-066B-40AE-A567-A8A7A0BCF7E0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45D5A-B604-45B1-BA65-AD4B6CA25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7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45D5A-B604-45B1-BA65-AD4B6CA25B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55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45D5A-B604-45B1-BA65-AD4B6CA25B5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2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093756A-80C2-46D9-A91F-10D33566C2F3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2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657D-3CBE-4BC9-9215-883242B2F521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7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DECAA-4D0E-4216-976C-A4FE567F7C21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483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0B45-3578-4F8C-9409-A7303FB5A173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393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3A236-B14F-486B-9B77-4D05037C7D50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245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04AE-14CA-426F-920C-3BF7DE121218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310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BCBA-2589-41D0-A9B1-86DFABFB9A3B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673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8891D-6864-4630-A087-1581B3A5156B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824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9B4C4-4269-4196-9701-2C7F8697AC8F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689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F0116-7D7A-4EAD-8D36-AC1526503634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0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4C8CB-972F-4E73-9192-31288F8818E7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17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2A0D0-7FFE-42C9-B1AE-737BB0DC6D3C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08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7A3F-A867-46FD-B929-342FB7CAC1DF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560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ABD8-2E56-4AF1-AD9A-36E463269BF2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73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1AB-47BD-4C4A-9C35-3F556C4E4D9C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96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CB0D-FFCB-4AD7-AACF-0CBB4B768CD4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372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772E5-1F60-4CB6-880B-0F077BEE6C90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21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71740D-152F-4223-8E05-1FDB1CCA2799}" type="datetime1">
              <a:rPr lang="en-US" smtClean="0"/>
              <a:t>9/19/2014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zzle.com/articles/advantages-disadvantages-internet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ticlesfactory.com/articles/education/is-internet-a-boon-or-bane-for-students.html" TargetMode="External"/><Relationship Id="rId5" Type="http://schemas.openxmlformats.org/officeDocument/2006/relationships/hyperlink" Target="http://www.articlesnatch.com/Article/Internet--Boon-Or-Bane-/109000#.VBK-yvmSyY8" TargetMode="External"/><Relationship Id="rId4" Type="http://schemas.openxmlformats.org/officeDocument/2006/relationships/hyperlink" Target="http://www.scribd.com/doc/15987754/Internet-is-a-Boon-or-Ban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2.xml"/><Relationship Id="rId18" Type="http://schemas.openxmlformats.org/officeDocument/2006/relationships/slide" Target="slide27.xml"/><Relationship Id="rId3" Type="http://schemas.openxmlformats.org/officeDocument/2006/relationships/slide" Target="slide7.xml"/><Relationship Id="rId7" Type="http://schemas.openxmlformats.org/officeDocument/2006/relationships/slide" Target="slide15.xml"/><Relationship Id="rId12" Type="http://schemas.openxmlformats.org/officeDocument/2006/relationships/slide" Target="slide21.xml"/><Relationship Id="rId17" Type="http://schemas.openxmlformats.org/officeDocument/2006/relationships/slide" Target="slide26.xml"/><Relationship Id="rId2" Type="http://schemas.openxmlformats.org/officeDocument/2006/relationships/slide" Target="slide5.xml"/><Relationship Id="rId16" Type="http://schemas.openxmlformats.org/officeDocument/2006/relationships/slide" Target="slide25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slide" Target="slide20.xml"/><Relationship Id="rId5" Type="http://schemas.openxmlformats.org/officeDocument/2006/relationships/slide" Target="slide11.xml"/><Relationship Id="rId15" Type="http://schemas.openxmlformats.org/officeDocument/2006/relationships/slide" Target="slide24.xml"/><Relationship Id="rId10" Type="http://schemas.openxmlformats.org/officeDocument/2006/relationships/slide" Target="slide19.xml"/><Relationship Id="rId19" Type="http://schemas.openxmlformats.org/officeDocument/2006/relationships/slide" Target="slide28.xml"/><Relationship Id="rId4" Type="http://schemas.openxmlformats.org/officeDocument/2006/relationships/slide" Target="slide10.xml"/><Relationship Id="rId9" Type="http://schemas.openxmlformats.org/officeDocument/2006/relationships/slide" Target="slide18.xml"/><Relationship Id="rId14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981201" y="1235550"/>
            <a:ext cx="8229600" cy="1766047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>
                <a:gd name="adj" fmla="val 10840318"/>
              </a:avLst>
            </a:prstTxWarp>
            <a:spAutoFit/>
          </a:bodyPr>
          <a:lstStyle/>
          <a:p>
            <a:pPr algn="ctr" defTabSz="914400"/>
            <a:r>
              <a:rPr lang="en-US" sz="53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black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lgerian" panose="04020705040A02060702" pitchFamily="82" charset="0"/>
              </a:rPr>
              <a:t>100 HOURS ITT Programme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55459" y="1695599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800" u="sng" dirty="0">
                <a:solidFill>
                  <a:prstClr val="black"/>
                </a:solidFill>
                <a:latin typeface="Algerian" panose="04020705040A02060702" pitchFamily="82" charset="0"/>
              </a:rPr>
              <a:t>PROJECT REPORT</a:t>
            </a:r>
            <a:endParaRPr lang="en-IN" sz="2800" u="sng" dirty="0">
              <a:solidFill>
                <a:prstClr val="black"/>
              </a:solidFill>
              <a:latin typeface="Algerian" panose="04020705040A02060702" pitchFamily="8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26025" y="2610683"/>
            <a:ext cx="406986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>
                <a:solidFill>
                  <a:prstClr val="black"/>
                </a:solidFill>
                <a:latin typeface="Arial Rounded MT Bold" panose="020F0704030504030204" pitchFamily="34" charset="0"/>
              </a:rPr>
              <a:t>Submitted By:</a:t>
            </a:r>
          </a:p>
          <a:p>
            <a:pPr defTabSz="914400"/>
            <a:endParaRPr lang="en-US" b="1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Name         :- </a:t>
            </a:r>
            <a:r>
              <a:rPr lang="en-US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	</a:t>
            </a:r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	</a:t>
            </a:r>
          </a:p>
          <a:p>
            <a:pPr defTabSz="914400"/>
            <a:endParaRPr lang="en-US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Roll No.     :-  </a:t>
            </a:r>
          </a:p>
          <a:p>
            <a:pPr defTabSz="914400"/>
            <a:endParaRPr lang="en-US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Regn. No. :- </a:t>
            </a:r>
          </a:p>
          <a:p>
            <a:pPr defTabSz="914400"/>
            <a:endParaRPr lang="en-US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Batch         :-  </a:t>
            </a:r>
            <a:r>
              <a:rPr lang="en-US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27</a:t>
            </a:r>
            <a:r>
              <a:rPr lang="en-US" sz="1600" baseline="300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August’14(Morning</a:t>
            </a:r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)</a:t>
            </a:r>
          </a:p>
          <a:p>
            <a:pPr defTabSz="914400"/>
            <a:endParaRPr lang="en-US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Timings    :-  7:30AM To 11:30AM</a:t>
            </a:r>
          </a:p>
          <a:p>
            <a:pPr defTabSz="914400"/>
            <a:endParaRPr lang="en-US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Section      :- </a:t>
            </a:r>
          </a:p>
          <a:p>
            <a:pPr defTabSz="914400"/>
            <a:endParaRPr lang="en-US" dirty="0">
              <a:solidFill>
                <a:prstClr val="black"/>
              </a:solidFill>
            </a:endParaRPr>
          </a:p>
          <a:p>
            <a:pPr defTabSz="914400"/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45808" y="2610683"/>
            <a:ext cx="2008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>
                <a:solidFill>
                  <a:prstClr val="black"/>
                </a:solidFill>
                <a:latin typeface="Arial Rounded MT Bold" panose="020F0704030504030204" pitchFamily="34" charset="0"/>
              </a:rPr>
              <a:t>Submitted To:</a:t>
            </a:r>
          </a:p>
          <a:p>
            <a:pPr defTabSz="914400"/>
            <a:endParaRPr lang="en-US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defTabSz="914400"/>
            <a:r>
              <a:rPr lang="en-US" sz="1600">
                <a:solidFill>
                  <a:prstClr val="black"/>
                </a:solidFill>
                <a:latin typeface="Arial Rounded MT Bold" panose="020F0704030504030204" pitchFamily="34" charset="0"/>
              </a:rPr>
              <a:t>Ms</a:t>
            </a:r>
            <a:r>
              <a:rPr lang="en-US" sz="160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.</a:t>
            </a:r>
            <a:endParaRPr lang="en-IN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867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765" y="1129553"/>
            <a:ext cx="1005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ADVANTAGES </a:t>
            </a:r>
          </a:p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OF THE </a:t>
            </a:r>
          </a:p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INTERNET</a:t>
            </a:r>
            <a:endParaRPr lang="en-US" sz="9600" dirty="0">
              <a:latin typeface="Stencil" panose="040409050D0802020404" pitchFamily="8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04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765" y="1143000"/>
            <a:ext cx="6461450" cy="4571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7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Faster Communication </a:t>
            </a:r>
            <a:endParaRPr lang="en-US" sz="37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812" y="2005652"/>
            <a:ext cx="2982367" cy="2833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075764" y="1949824"/>
            <a:ext cx="6844553" cy="3738282"/>
          </a:xfrm>
        </p:spPr>
        <p:txBody>
          <a:bodyPr>
            <a:no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 Internet has been mankind's greatest means of communication yet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  <a:r>
              <a:rPr lang="en-US" b="1" dirty="0">
                <a:latin typeface="Gadugi" panose="020B0502040204020203" pitchFamily="34" charset="0"/>
              </a:rPr>
              <a:t>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Newer </a:t>
            </a:r>
            <a:r>
              <a:rPr lang="en-US" b="1" dirty="0">
                <a:latin typeface="Gadugi" panose="020B0502040204020203" pitchFamily="34" charset="0"/>
              </a:rPr>
              <a:t>innovations are only making it faster and more reliable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Today</a:t>
            </a:r>
            <a:r>
              <a:rPr lang="en-US" b="1" dirty="0">
                <a:latin typeface="Gadugi" panose="020B0502040204020203" pitchFamily="34" charset="0"/>
              </a:rPr>
              <a:t>, we can initiate real-time communication with someone who is in another part of the world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  <a:r>
              <a:rPr lang="en-US" b="1" dirty="0">
                <a:latin typeface="Gadugi" panose="020B0502040204020203" pitchFamily="34" charset="0"/>
              </a:rPr>
              <a:t>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For </a:t>
            </a:r>
            <a:r>
              <a:rPr lang="en-US" b="1" dirty="0">
                <a:latin typeface="Gadugi" panose="020B0502040204020203" pitchFamily="34" charset="0"/>
              </a:rPr>
              <a:t>more personal and interactive communication, it is possible to avail the facilities of video conferencing, chat and messenger services. </a:t>
            </a:r>
          </a:p>
          <a:p>
            <a:pPr algn="just">
              <a:buClr>
                <a:schemeClr val="accent4"/>
              </a:buClr>
            </a:pP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b="1" dirty="0">
              <a:latin typeface="Gadugi" panose="020B050204020402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333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021975" y="1411941"/>
            <a:ext cx="6844553" cy="3738282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With </a:t>
            </a:r>
            <a:r>
              <a:rPr lang="en-US" b="1" dirty="0">
                <a:latin typeface="Gadugi" panose="020B0502040204020203" pitchFamily="34" charset="0"/>
              </a:rPr>
              <a:t>the help of these services, the geographically fragmented countries have come together to form a community that is able to share its thoughts on global issues, that affect each and every one of us.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The </a:t>
            </a:r>
            <a:r>
              <a:rPr lang="en-US" b="1" dirty="0">
                <a:latin typeface="Gadugi" panose="020B0502040204020203" pitchFamily="34" charset="0"/>
              </a:rPr>
              <a:t>Internet has given us a common platform and medium through which we are able to explore other cultures and ideologies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b="1" dirty="0">
              <a:latin typeface="Gadugi" panose="020B0502040204020203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0" b="24950"/>
          <a:stretch>
            <a:fillRect/>
          </a:stretch>
        </p:blipFill>
        <p:spPr>
          <a:xfrm>
            <a:off x="8189258" y="1041400"/>
            <a:ext cx="2969279" cy="41088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Gadugi" panose="020B0502040204020203" pitchFamily="34" charset="0"/>
              </a:rPr>
              <a:t>INTERNET : BOON OR </a:t>
            </a:r>
            <a:r>
              <a:rPr lang="en-US" sz="1100" dirty="0" smtClean="0">
                <a:latin typeface="Gadugi" panose="020B0502040204020203" pitchFamily="34" charset="0"/>
              </a:rPr>
              <a:t>BANE</a:t>
            </a:r>
            <a:endParaRPr lang="en-US" sz="1100" dirty="0">
              <a:latin typeface="Gadug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100" smtClean="0"/>
              <a:pPr/>
              <a:t>12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91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490448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Abundant Information Resources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The </a:t>
            </a:r>
            <a:r>
              <a:rPr lang="en-US" b="1" dirty="0">
                <a:latin typeface="Gadugi" panose="020B0502040204020203" pitchFamily="34" charset="0"/>
              </a:rPr>
              <a:t>Internet is a treasure trove of information; which offers knowledge on any given topic under the sun.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Search </a:t>
            </a:r>
            <a:r>
              <a:rPr lang="en-US" b="1" dirty="0">
                <a:latin typeface="Gadugi" panose="020B0502040204020203" pitchFamily="34" charset="0"/>
              </a:rPr>
              <a:t>engines make information accessible on various subject matters such as, government law and services, trade fairs and conferences, market information, new innovations and technical </a:t>
            </a:r>
            <a:r>
              <a:rPr lang="en-US" b="1" dirty="0" smtClean="0">
                <a:latin typeface="Gadugi" panose="020B0502040204020203" pitchFamily="34" charset="0"/>
              </a:rPr>
              <a:t>support etc.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It </a:t>
            </a:r>
            <a:r>
              <a:rPr lang="en-US" b="1" dirty="0">
                <a:latin typeface="Gadugi" panose="020B0502040204020203" pitchFamily="34" charset="0"/>
              </a:rPr>
              <a:t>has become common practice to seek assistance from the web in order to research and gather resources for homework, office presentations, and supplement ones own research. </a:t>
            </a:r>
            <a:endParaRPr lang="en-US" b="1" dirty="0" smtClean="0">
              <a:latin typeface="Gadugi" panose="020B0502040204020203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65" y="1143000"/>
            <a:ext cx="2995813" cy="3792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6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4034" y="1502335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The </a:t>
            </a:r>
            <a:r>
              <a:rPr lang="en-US" b="1" dirty="0">
                <a:latin typeface="Gadugi" panose="020B0502040204020203" pitchFamily="34" charset="0"/>
              </a:rPr>
              <a:t>web also updates news about the latest breakthroughs in the field of medicine, technology, and other domains of science.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Numerous </a:t>
            </a:r>
            <a:r>
              <a:rPr lang="en-US" b="1" dirty="0">
                <a:latin typeface="Gadugi" panose="020B0502040204020203" pitchFamily="34" charset="0"/>
              </a:rPr>
              <a:t>websites such as America's Doctor, have made it possible to seek online advice from specialist doctors without having to actually fix an appointment.</a:t>
            </a:r>
            <a:endParaRPr lang="en-US" b="1" dirty="0" smtClean="0">
              <a:latin typeface="Gadugi" panose="020B0502040204020203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5" r="5339"/>
          <a:stretch/>
        </p:blipFill>
        <p:spPr>
          <a:xfrm>
            <a:off x="8162365" y="1156447"/>
            <a:ext cx="2996174" cy="4660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0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Entertainment for Everyone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Entertainment is one of the foremost reasons why people prefer surfing the Web. In fact, the Internet has gained much success by marketing for several multifaceted entertainment industries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 </a:t>
            </a:r>
            <a:r>
              <a:rPr lang="en-US" b="1" dirty="0">
                <a:latin typeface="Gadugi" panose="020B0502040204020203" pitchFamily="34" charset="0"/>
              </a:rPr>
              <a:t>Finding the latest updates about celebrities and exploring lifestyle websites have become day-to-day activities of many Internet consumers.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On </a:t>
            </a:r>
            <a:r>
              <a:rPr lang="en-US" b="1" dirty="0">
                <a:latin typeface="Gadugi" panose="020B0502040204020203" pitchFamily="34" charset="0"/>
              </a:rPr>
              <a:t>the other hand, even celebrities are using the Internet effectively for promoting their cause and for keeping their fans happy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algn="just">
              <a:buClr>
                <a:schemeClr val="accent4"/>
              </a:buClr>
            </a:pPr>
            <a:endParaRPr lang="en-US" b="1" dirty="0" smtClean="0">
              <a:latin typeface="Gadugi" panose="020B0502040204020203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9" b="7579"/>
          <a:stretch>
            <a:fillRect/>
          </a:stretch>
        </p:blipFill>
        <p:spPr>
          <a:xfrm>
            <a:off x="8162365" y="1143000"/>
            <a:ext cx="2996173" cy="4545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10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2668" y="1502335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There are innumerable games that can be download, either for a price or for free.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Indeed</a:t>
            </a:r>
            <a:r>
              <a:rPr lang="en-US" b="1" dirty="0">
                <a:latin typeface="Gadugi" panose="020B0502040204020203" pitchFamily="34" charset="0"/>
              </a:rPr>
              <a:t>, online gaming has tasted dramatic and phenomenal success because of its ever-increasing demand throughout the </a:t>
            </a:r>
            <a:r>
              <a:rPr lang="en-US" b="1" dirty="0" smtClean="0">
                <a:latin typeface="Gadugi" panose="020B0502040204020203" pitchFamily="34" charset="0"/>
              </a:rPr>
              <a:t>world.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7" r="11938"/>
          <a:stretch/>
        </p:blipFill>
        <p:spPr>
          <a:xfrm>
            <a:off x="8148917" y="1041399"/>
            <a:ext cx="2971799" cy="477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9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2" y="1143000"/>
            <a:ext cx="6342531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Online Services 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Thanks to numerous monetary services, we can perform all our financial transactions online.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We </a:t>
            </a:r>
            <a:r>
              <a:rPr lang="en-US" b="1" dirty="0">
                <a:latin typeface="Gadugi" panose="020B0502040204020203" pitchFamily="34" charset="0"/>
              </a:rPr>
              <a:t>can book tickets for a movie, transfer funds, pay utility bills and taxes without having to leave our homes or offices.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Travel websites for instance, offer quick booking schemes and plan itineraries as per the preferences of their clients.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Often these services are not available off-line and can cost you more.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" r="629"/>
          <a:stretch>
            <a:fillRect/>
          </a:stretch>
        </p:blipFill>
        <p:spPr>
          <a:xfrm>
            <a:off x="8162364" y="1041400"/>
            <a:ext cx="2996173" cy="477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09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369425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E-Commerce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E-commerce is used for all type of business dealing that involves the transfer of money </a:t>
            </a:r>
            <a:r>
              <a:rPr lang="en-US" b="1" dirty="0" smtClean="0">
                <a:latin typeface="Gadugi" panose="020B0502040204020203" pitchFamily="34" charset="0"/>
              </a:rPr>
              <a:t>or information across the globe through </a:t>
            </a:r>
            <a:r>
              <a:rPr lang="en-US" b="1" dirty="0">
                <a:latin typeface="Gadugi" panose="020B0502040204020203" pitchFamily="34" charset="0"/>
              </a:rPr>
              <a:t>the </a:t>
            </a:r>
            <a:r>
              <a:rPr lang="en-US" b="1" dirty="0" smtClean="0">
                <a:latin typeface="Gadugi" panose="020B0502040204020203" pitchFamily="34" charset="0"/>
              </a:rPr>
              <a:t>Internet. 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Online </a:t>
            </a:r>
            <a:r>
              <a:rPr lang="en-US" b="1" dirty="0">
                <a:latin typeface="Gadugi" panose="020B0502040204020203" pitchFamily="34" charset="0"/>
              </a:rPr>
              <a:t>transaction of money has become the norm with almost all kinds of business.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E-commerce</a:t>
            </a:r>
            <a:r>
              <a:rPr lang="en-US" b="1" dirty="0">
                <a:latin typeface="Gadugi" panose="020B0502040204020203" pitchFamily="34" charset="0"/>
              </a:rPr>
              <a:t>, with its vast reach over a variety of products and services, makes it possible to have the client's orders delivered at their doorsteps.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Websites </a:t>
            </a:r>
            <a:r>
              <a:rPr lang="en-US" b="1" dirty="0">
                <a:latin typeface="Gadugi" panose="020B0502040204020203" pitchFamily="34" charset="0"/>
              </a:rPr>
              <a:t>such as eBay allow customers to bid, buy, sell, and even </a:t>
            </a:r>
            <a:r>
              <a:rPr lang="en-US" b="1" dirty="0" smtClean="0">
                <a:latin typeface="Gadugi" panose="020B0502040204020203" pitchFamily="34" charset="0"/>
              </a:rPr>
              <a:t>auction of </a:t>
            </a:r>
            <a:r>
              <a:rPr lang="en-US" b="1" dirty="0">
                <a:latin typeface="Gadugi" panose="020B0502040204020203" pitchFamily="34" charset="0"/>
              </a:rPr>
              <a:t>products online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0" b="4590"/>
          <a:stretch>
            <a:fillRect/>
          </a:stretch>
        </p:blipFill>
        <p:spPr>
          <a:xfrm>
            <a:off x="8175812" y="1143000"/>
            <a:ext cx="2982726" cy="43299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01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2" y="1143000"/>
            <a:ext cx="6342531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Inexhaustible Education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 Internet has become an essential propagator of knowledge, both through free as well as paid services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 World Wide Web has become a remarkable avenue for the academically unprivileged, to amass greater knowledge and know-how on subjects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 entire scope of homeschooling has expanded because of increased accessibility to </a:t>
            </a:r>
            <a:r>
              <a:rPr lang="en-US" b="1" dirty="0" smtClean="0">
                <a:latin typeface="Gadugi" panose="020B0502040204020203" pitchFamily="34" charset="0"/>
              </a:rPr>
              <a:t>videos lectures, and </a:t>
            </a:r>
            <a:r>
              <a:rPr lang="en-US" b="1" dirty="0">
                <a:latin typeface="Gadugi" panose="020B0502040204020203" pitchFamily="34" charset="0"/>
              </a:rPr>
              <a:t>explaining concepts, much like a real classroom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There are also sites like Wikipedia, Coursera, Babbel, Archive, and Teachertube, among others, that have dedicated themselves to the art of imparting knowledge to people of all age groups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1" b="12761"/>
          <a:stretch>
            <a:fillRect/>
          </a:stretch>
        </p:blipFill>
        <p:spPr>
          <a:xfrm>
            <a:off x="8175812" y="1143000"/>
            <a:ext cx="2982726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32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53197" y="1084747"/>
            <a:ext cx="8970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OCR A Extended" panose="02010509020102010303" pitchFamily="50" charset="0"/>
              </a:rPr>
              <a:t>INTERNET : BOON OR BANE</a:t>
            </a:r>
            <a:endParaRPr lang="en-US" sz="5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  <a:latin typeface="OCR A Extended" panose="02010509020102010303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71" y="2477247"/>
            <a:ext cx="8108576" cy="33020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1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Social Networking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One cannot imagine a social life without Facebook or Twitter.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These </a:t>
            </a:r>
            <a:r>
              <a:rPr lang="en-US" b="1" dirty="0">
                <a:latin typeface="Gadugi" panose="020B0502040204020203" pitchFamily="34" charset="0"/>
              </a:rPr>
              <a:t>portals have become our means to stay connected with friends and family, and stay in touch with the latest happenings in the world.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Social </a:t>
            </a:r>
            <a:r>
              <a:rPr lang="en-US" b="1" dirty="0">
                <a:latin typeface="Gadugi" panose="020B0502040204020203" pitchFamily="34" charset="0"/>
              </a:rPr>
              <a:t>networking has also evolved as a great medium to connect with like-minded individuals and become a part of interesting groups </a:t>
            </a:r>
            <a:r>
              <a:rPr lang="en-US" b="1" dirty="0" smtClean="0">
                <a:latin typeface="Gadugi" panose="020B0502040204020203" pitchFamily="34" charset="0"/>
              </a:rPr>
              <a:t>and communities.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Apart from finding long-lost friends, the Internet also makes it easier to search and apply for jobs and business opportunities on forums and </a:t>
            </a:r>
            <a:r>
              <a:rPr lang="en-US" b="1" dirty="0" smtClean="0">
                <a:latin typeface="Gadugi" panose="020B0502040204020203" pitchFamily="34" charset="0"/>
              </a:rPr>
              <a:t>communities.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" r="2529"/>
          <a:stretch>
            <a:fillRect/>
          </a:stretch>
        </p:blipFill>
        <p:spPr>
          <a:xfrm>
            <a:off x="8175812" y="1143000"/>
            <a:ext cx="2982726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14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765" y="1129553"/>
            <a:ext cx="10058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DISADVANTAGES </a:t>
            </a:r>
          </a:p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OF THE </a:t>
            </a:r>
          </a:p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Stencil" panose="040409050D0802020404" pitchFamily="82" charset="0"/>
              </a:rPr>
              <a:t>INTERNET</a:t>
            </a:r>
            <a:endParaRPr lang="en-US" sz="9600" dirty="0">
              <a:latin typeface="Stencil" panose="040409050D0802020404" pitchFamily="8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520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765" y="1143000"/>
            <a:ext cx="6461450" cy="4571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7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Theft of Personal Information </a:t>
            </a:r>
            <a:endParaRPr lang="en-US" sz="37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0" r="28570"/>
          <a:stretch>
            <a:fillRect/>
          </a:stretch>
        </p:blipFill>
        <p:spPr>
          <a:xfrm>
            <a:off x="8175812" y="1156447"/>
            <a:ext cx="2982367" cy="45316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075764" y="1949824"/>
            <a:ext cx="6844553" cy="3738282"/>
          </a:xfrm>
        </p:spPr>
        <p:txBody>
          <a:bodyPr/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Unscrupulous hackers can access our sensitive information through unsecured connections by planting phishing software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When using the Internet, there’s high likelihood that the personal particulars like address, title and credit card number might be used by people and employed for deceptive purposes.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Thus, the Internet has got the potential to create your life easy and easy, along with cause havoc in your life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Lack of security as hackers can easily theft data or can manipulate it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  <a:endParaRPr lang="en-US" b="1" dirty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b="1" dirty="0">
              <a:latin typeface="Gadugi" panose="020B050204020402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39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Spamming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6" r="22206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 lnSpcReduction="10000"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Spamming refers to sending unwanted e-mails in bulk, which serve no purpose and needlessly obstruct the computer system.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Such illegal activities can be very frustrating as it makes it slower to access our email accounts and makes the entire service unreliable for users.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Most spam mails includes commercial advertising, mostly for dubious products , get-rich-quick schemes or quasi-legal activities.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These actions are treated as illegal.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You </a:t>
            </a:r>
            <a:r>
              <a:rPr lang="en-US" b="1" dirty="0">
                <a:latin typeface="Gadugi" panose="020B0502040204020203" pitchFamily="34" charset="0"/>
              </a:rPr>
              <a:t>should make an effort to </a:t>
            </a:r>
            <a:r>
              <a:rPr lang="en-US" b="1" dirty="0" smtClean="0">
                <a:latin typeface="Gadugi" panose="020B0502040204020203" pitchFamily="34" charset="0"/>
              </a:rPr>
              <a:t>stop </a:t>
            </a:r>
            <a:r>
              <a:rPr lang="en-US" b="1" dirty="0">
                <a:latin typeface="Gadugi" panose="020B0502040204020203" pitchFamily="34" charset="0"/>
              </a:rPr>
              <a:t>these activities so that using the Internet can become that much safer.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5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Virus Threats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1" r="28651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 lnSpcReduction="10000"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Virus is nothing but a program which disrupts </a:t>
            </a:r>
            <a:r>
              <a:rPr lang="en-US" b="1" dirty="0" smtClean="0">
                <a:latin typeface="Gadugi" panose="020B0502040204020203" pitchFamily="34" charset="0"/>
              </a:rPr>
              <a:t>or harm the </a:t>
            </a:r>
            <a:r>
              <a:rPr lang="en-US" b="1" dirty="0">
                <a:latin typeface="Gadugi" panose="020B0502040204020203" pitchFamily="34" charset="0"/>
              </a:rPr>
              <a:t>normal functioning </a:t>
            </a:r>
            <a:r>
              <a:rPr lang="en-US" b="1" dirty="0" smtClean="0">
                <a:latin typeface="Gadugi" panose="020B0502040204020203" pitchFamily="34" charset="0"/>
              </a:rPr>
              <a:t>and important files of computer </a:t>
            </a:r>
            <a:r>
              <a:rPr lang="en-US" b="1" dirty="0">
                <a:latin typeface="Gadugi" panose="020B0502040204020203" pitchFamily="34" charset="0"/>
              </a:rPr>
              <a:t>systems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  <a:endParaRPr lang="en-US" b="1" dirty="0">
              <a:latin typeface="Gadugi" panose="020B0502040204020203" pitchFamily="34" charset="0"/>
            </a:endParaRPr>
          </a:p>
          <a:p>
            <a:pPr marL="285750" indent="-285750" algn="l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Internet virus can be of three </a:t>
            </a:r>
            <a:r>
              <a:rPr lang="en-US" b="1" dirty="0" smtClean="0">
                <a:latin typeface="Gadugi" panose="020B0502040204020203" pitchFamily="34" charset="0"/>
              </a:rPr>
              <a:t>types:</a:t>
            </a:r>
          </a:p>
          <a:p>
            <a:pPr marL="577850" indent="-285750" algn="just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sz="1900" b="1" dirty="0" smtClean="0">
                <a:latin typeface="Gadugi" panose="020B0502040204020203" pitchFamily="34" charset="0"/>
              </a:rPr>
              <a:t>The </a:t>
            </a:r>
            <a:r>
              <a:rPr lang="en-US" sz="1900" b="1" dirty="0">
                <a:latin typeface="Gadugi" panose="020B0502040204020203" pitchFamily="34" charset="0"/>
              </a:rPr>
              <a:t>first type of virus affects files and goes directly </a:t>
            </a:r>
            <a:r>
              <a:rPr lang="en-US" sz="1900" b="1" dirty="0" smtClean="0">
                <a:latin typeface="Gadugi" panose="020B0502040204020203" pitchFamily="34" charset="0"/>
              </a:rPr>
              <a:t>for a    particular </a:t>
            </a:r>
            <a:r>
              <a:rPr lang="en-US" sz="1900" b="1" dirty="0">
                <a:latin typeface="Gadugi" panose="020B0502040204020203" pitchFamily="34" charset="0"/>
              </a:rPr>
              <a:t>file or file type</a:t>
            </a:r>
            <a:r>
              <a:rPr lang="en-US" sz="1900" b="1" dirty="0" smtClean="0">
                <a:latin typeface="Gadugi" panose="020B0502040204020203" pitchFamily="34" charset="0"/>
              </a:rPr>
              <a:t>.</a:t>
            </a:r>
          </a:p>
          <a:p>
            <a:pPr marL="577850" indent="-285750" algn="just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sz="1900" b="1" dirty="0">
                <a:latin typeface="Gadugi" panose="020B0502040204020203" pitchFamily="34" charset="0"/>
              </a:rPr>
              <a:t>The second type harms system and executable boot files. These can be particularly nasty, as they can effectively stop the computer from starting again</a:t>
            </a:r>
            <a:r>
              <a:rPr lang="en-US" sz="1900" b="1" dirty="0" smtClean="0">
                <a:latin typeface="Gadugi" panose="020B0502040204020203" pitchFamily="34" charset="0"/>
              </a:rPr>
              <a:t>.</a:t>
            </a:r>
          </a:p>
          <a:p>
            <a:pPr marL="577850" indent="-285750" algn="just">
              <a:buClr>
                <a:schemeClr val="accent4"/>
              </a:buClr>
              <a:buFont typeface="Wingdings" panose="05000000000000000000" pitchFamily="2" charset="2"/>
              <a:buChar char="ü"/>
            </a:pPr>
            <a:r>
              <a:rPr lang="en-US" sz="1900" b="1" dirty="0">
                <a:latin typeface="Gadugi" panose="020B0502040204020203" pitchFamily="34" charset="0"/>
              </a:rPr>
              <a:t>Lastly, </a:t>
            </a:r>
            <a:r>
              <a:rPr lang="en-US" sz="1900" b="1" dirty="0" smtClean="0">
                <a:latin typeface="Gadugi" panose="020B0502040204020203" pitchFamily="34" charset="0"/>
              </a:rPr>
              <a:t>macro </a:t>
            </a:r>
            <a:r>
              <a:rPr lang="en-US" sz="1900" b="1" dirty="0">
                <a:latin typeface="Gadugi" panose="020B0502040204020203" pitchFamily="34" charset="0"/>
              </a:rPr>
              <a:t>virus, which is the most common </a:t>
            </a:r>
            <a:r>
              <a:rPr lang="en-US" sz="1900" b="1" dirty="0" smtClean="0">
                <a:latin typeface="Gadugi" panose="020B0502040204020203" pitchFamily="34" charset="0"/>
              </a:rPr>
              <a:t>and </a:t>
            </a:r>
            <a:r>
              <a:rPr lang="en-US" sz="1900" b="1" dirty="0">
                <a:latin typeface="Gadugi" panose="020B0502040204020203" pitchFamily="34" charset="0"/>
              </a:rPr>
              <a:t>harmless of them all. The macro virus simply keep </a:t>
            </a:r>
            <a:r>
              <a:rPr lang="en-US" sz="1900" b="1" dirty="0" smtClean="0">
                <a:latin typeface="Gadugi" panose="020B0502040204020203" pitchFamily="34" charset="0"/>
              </a:rPr>
              <a:t>changing things like symbols on word files. </a:t>
            </a:r>
          </a:p>
          <a:p>
            <a:pPr algn="just">
              <a:buClr>
                <a:schemeClr val="accent4"/>
              </a:buClr>
            </a:pPr>
            <a:endParaRPr lang="en-US" sz="1900" b="1" dirty="0" smtClean="0">
              <a:latin typeface="Gadugi" panose="020B050204020402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94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Age – inappropriate content	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r="17919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This is </a:t>
            </a:r>
            <a:r>
              <a:rPr lang="en-US" b="1" dirty="0">
                <a:latin typeface="Gadugi" panose="020B0502040204020203" pitchFamily="34" charset="0"/>
              </a:rPr>
              <a:t>perhaps the biggest disadvantage of the Internet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There are thousands of </a:t>
            </a:r>
            <a:r>
              <a:rPr lang="en-US" b="1" dirty="0" smtClean="0">
                <a:latin typeface="Gadugi" panose="020B0502040204020203" pitchFamily="34" charset="0"/>
              </a:rPr>
              <a:t>adult sites </a:t>
            </a:r>
            <a:r>
              <a:rPr lang="en-US" b="1" dirty="0">
                <a:latin typeface="Gadugi" panose="020B0502040204020203" pitchFamily="34" charset="0"/>
              </a:rPr>
              <a:t>on the Internet that can be easily found and can be a detrimental factor to letting children use the Internet.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It is the lack of control over the distribution and unrestricted access of </a:t>
            </a:r>
            <a:r>
              <a:rPr lang="en-US" b="1" dirty="0" smtClean="0">
                <a:latin typeface="Gadugi" panose="020B0502040204020203" pitchFamily="34" charset="0"/>
              </a:rPr>
              <a:t>adult  </a:t>
            </a:r>
            <a:r>
              <a:rPr lang="en-US" b="1" dirty="0">
                <a:latin typeface="Gadugi" panose="020B0502040204020203" pitchFamily="34" charset="0"/>
              </a:rPr>
              <a:t>material, that is detrimental to children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Children and youth can be easily </a:t>
            </a:r>
            <a:r>
              <a:rPr lang="en-US" b="1" dirty="0" smtClean="0">
                <a:latin typeface="Gadugi" panose="020B0502040204020203" pitchFamily="34" charset="0"/>
              </a:rPr>
              <a:t>mis-leaded </a:t>
            </a:r>
            <a:r>
              <a:rPr lang="en-US" b="1" dirty="0">
                <a:latin typeface="Gadugi" panose="020B0502040204020203" pitchFamily="34" charset="0"/>
              </a:rPr>
              <a:t>by the wrong content in some wrong websites. 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All that parents can do, is lock harmful sites and monitor the sites viewed by their children.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7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369425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Social Disconnection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Because of the </a:t>
            </a:r>
            <a:r>
              <a:rPr lang="en-US" b="1" dirty="0" smtClean="0">
                <a:latin typeface="Gadugi" panose="020B0502040204020203" pitchFamily="34" charset="0"/>
              </a:rPr>
              <a:t>Internet, </a:t>
            </a:r>
            <a:r>
              <a:rPr lang="en-US" b="1" dirty="0">
                <a:latin typeface="Gadugi" panose="020B0502040204020203" pitchFamily="34" charset="0"/>
              </a:rPr>
              <a:t>people now </a:t>
            </a:r>
            <a:r>
              <a:rPr lang="en-US" b="1" dirty="0" smtClean="0">
                <a:latin typeface="Gadugi" panose="020B0502040204020203" pitchFamily="34" charset="0"/>
              </a:rPr>
              <a:t>generally </a:t>
            </a:r>
            <a:r>
              <a:rPr lang="en-US" b="1" dirty="0">
                <a:latin typeface="Gadugi" panose="020B0502040204020203" pitchFamily="34" charset="0"/>
              </a:rPr>
              <a:t>meet </a:t>
            </a:r>
            <a:r>
              <a:rPr lang="en-US" b="1" dirty="0" smtClean="0">
                <a:latin typeface="Gadugi" panose="020B0502040204020203" pitchFamily="34" charset="0"/>
              </a:rPr>
              <a:t>through social media system.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 More and more individuals are finding surrounded in world and moving aside from their family and friends.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Actually kiddies choose to play games in the place of heading out and interacting with other children. 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A </a:t>
            </a:r>
            <a:r>
              <a:rPr lang="en-US" b="1" dirty="0">
                <a:latin typeface="Gadugi" panose="020B0502040204020203" pitchFamily="34" charset="0"/>
              </a:rPr>
              <a:t>healthy social development may be hampered by this in kiddies.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Some people are getting addicted to the internet and thus causing problems with their interactions of friends and loved ones. </a:t>
            </a:r>
            <a:endParaRPr lang="en-US" b="1" dirty="0" smtClean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" b="1585"/>
          <a:stretch>
            <a:fillRect/>
          </a:stretch>
        </p:blipFill>
        <p:spPr>
          <a:xfrm>
            <a:off x="8175812" y="1041400"/>
            <a:ext cx="2982726" cy="477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975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693" y="1143000"/>
            <a:ext cx="6241816" cy="457200"/>
          </a:xfrm>
        </p:spPr>
        <p:txBody>
          <a:bodyPr>
            <a:noAutofit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Addiction and Depression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r="2715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3692" y="1963271"/>
            <a:ext cx="6826625" cy="3853329"/>
          </a:xfrm>
        </p:spPr>
        <p:txBody>
          <a:bodyPr>
            <a:normAutofit/>
          </a:bodyPr>
          <a:lstStyle/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Prolong usage of the Internet can form unhealthy addiction not only for children, teenagers but for adult as well.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There is an addiction for everything that pertains to the </a:t>
            </a:r>
            <a:r>
              <a:rPr lang="en-US" b="1" dirty="0" smtClean="0">
                <a:latin typeface="Gadugi" panose="020B0502040204020203" pitchFamily="34" charset="0"/>
              </a:rPr>
              <a:t>internet and </a:t>
            </a:r>
            <a:r>
              <a:rPr lang="en-US" b="1" dirty="0">
                <a:latin typeface="Gadugi" panose="020B0502040204020203" pitchFamily="34" charset="0"/>
              </a:rPr>
              <a:t>that includes excessive surfing</a:t>
            </a:r>
            <a:r>
              <a:rPr lang="en-US" b="1" dirty="0" smtClean="0">
                <a:latin typeface="Gadugi" panose="020B0502040204020203" pitchFamily="34" charset="0"/>
              </a:rPr>
              <a:t>, </a:t>
            </a:r>
            <a:r>
              <a:rPr lang="en-US" b="1" dirty="0">
                <a:latin typeface="Gadugi" panose="020B0502040204020203" pitchFamily="34" charset="0"/>
              </a:rPr>
              <a:t>social networking, and gaming addiction</a:t>
            </a:r>
            <a:r>
              <a:rPr lang="en-US" b="1" dirty="0" smtClean="0">
                <a:latin typeface="Gadugi" panose="020B0502040204020203" pitchFamily="34" charset="0"/>
              </a:rPr>
              <a:t>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 smtClean="0">
                <a:latin typeface="Gadugi" panose="020B0502040204020203" pitchFamily="34" charset="0"/>
              </a:rPr>
              <a:t>This might withdrawal, loss of relationship or jobs, significant time consumption, sleep deprivation decrease in performance, and even negative effect on the family relationship because of bonding.</a:t>
            </a: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r>
              <a:rPr lang="en-US" b="1" dirty="0">
                <a:latin typeface="Gadugi" panose="020B0502040204020203" pitchFamily="34" charset="0"/>
              </a:rPr>
              <a:t>These addictions create both physical as well as mental </a:t>
            </a:r>
            <a:r>
              <a:rPr lang="en-US" b="1" dirty="0" smtClean="0">
                <a:latin typeface="Gadugi" panose="020B0502040204020203" pitchFamily="34" charset="0"/>
              </a:rPr>
              <a:t>issues for the health of humans.</a:t>
            </a:r>
            <a:endParaRPr lang="en-US" b="1" dirty="0">
              <a:latin typeface="Gadugi" panose="020B0502040204020203" pitchFamily="34" charset="0"/>
            </a:endParaRPr>
          </a:p>
          <a:p>
            <a:pPr marL="285750" indent="-285750" algn="just">
              <a:buClr>
                <a:schemeClr val="accent4"/>
              </a:buClr>
              <a:buFont typeface="Bodoni MT Poster Compressed" panose="02070706080601050204" pitchFamily="18" charset="0"/>
              <a:buChar char="»"/>
            </a:pPr>
            <a:endParaRPr lang="en-US" b="1" dirty="0" smtClean="0">
              <a:latin typeface="Gadugi" panose="020B050204020402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3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2318" y="1017511"/>
            <a:ext cx="10071847" cy="81128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en-US" sz="8800" b="1" u="sng" cap="none" spc="3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CONCLUSION</a:t>
            </a:r>
            <a:endParaRPr lang="en-US" sz="8800" b="1" u="sng" cap="none" spc="30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23" y="2945746"/>
            <a:ext cx="4558006" cy="3226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9483" y="3163996"/>
            <a:ext cx="7920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ner Hand ITC" panose="03070502030502020203" pitchFamily="66" charset="0"/>
              </a:rPr>
              <a:t>“USE OF THE INTERNET IS IN OUR HANDS,</a:t>
            </a:r>
          </a:p>
          <a:p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ner Hand ITC" panose="03070502030502020203" pitchFamily="66" charset="0"/>
              </a:rPr>
              <a:t>        WE CAN USE IT TO BUILD OR DESTROY”</a:t>
            </a:r>
            <a:endParaRPr lang="en-US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iner Hand ITC" panose="03070502030502020203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5047" y="2650286"/>
            <a:ext cx="7153835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cap="none" spc="3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oper Black" panose="0208090404030B020404" pitchFamily="18" charset="0"/>
              </a:rPr>
              <a:t>INTERNET :  BOON OR BANE</a:t>
            </a:r>
            <a:endParaRPr lang="en-US" sz="2500" b="1" cap="none" spc="30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034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7999" y="802359"/>
            <a:ext cx="5583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4"/>
                </a:solidFill>
              </a:rPr>
              <a:t>BIBLIOGRAPHY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 b="1" i="1" dirty="0" smtClean="0">
                <a:solidFill>
                  <a:srgbClr val="002060"/>
                </a:solidFill>
              </a:rPr>
              <a:t>All the material have been gathered from the following sources: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b="1" i="1" dirty="0">
                <a:solidFill>
                  <a:srgbClr val="002060"/>
                </a:solidFill>
              </a:rPr>
              <a:t> </a:t>
            </a:r>
            <a:r>
              <a:rPr lang="en-US" sz="2600" b="1" i="1" dirty="0">
                <a:solidFill>
                  <a:srgbClr val="002060"/>
                </a:solidFill>
                <a:hlinkClick r:id="rId3"/>
              </a:rPr>
              <a:t>http://</a:t>
            </a:r>
            <a:r>
              <a:rPr lang="en-US" sz="2600" b="1" i="1" dirty="0" smtClean="0">
                <a:solidFill>
                  <a:srgbClr val="002060"/>
                </a:solidFill>
                <a:hlinkClick r:id="rId3"/>
              </a:rPr>
              <a:t>www.buzzle.com/articles/advantages-disadvantages-internet.html</a:t>
            </a:r>
            <a:endParaRPr lang="en-US" sz="2600" b="1" i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b="1" i="1" dirty="0">
                <a:solidFill>
                  <a:srgbClr val="002060"/>
                </a:solidFill>
                <a:hlinkClick r:id="rId4"/>
              </a:rPr>
              <a:t>http://</a:t>
            </a:r>
            <a:r>
              <a:rPr lang="en-US" sz="2600" b="1" i="1" dirty="0" smtClean="0">
                <a:solidFill>
                  <a:srgbClr val="002060"/>
                </a:solidFill>
                <a:hlinkClick r:id="rId4"/>
              </a:rPr>
              <a:t>www.scribd.com/doc/15987754/Internet-is-a-Boon-or-Bane</a:t>
            </a:r>
            <a:endParaRPr lang="en-US" sz="2600" b="1" i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b="1" i="1" dirty="0">
                <a:solidFill>
                  <a:srgbClr val="002060"/>
                </a:solidFill>
                <a:hlinkClick r:id="rId5"/>
              </a:rPr>
              <a:t>http://www.articlesnatch.com/Article/Internet--Boon-Or-Bane-/109000#.</a:t>
            </a:r>
            <a:r>
              <a:rPr lang="en-US" sz="2600" b="1" i="1" dirty="0" smtClean="0">
                <a:solidFill>
                  <a:srgbClr val="002060"/>
                </a:solidFill>
                <a:hlinkClick r:id="rId5"/>
              </a:rPr>
              <a:t>VBK-yvmSyY8</a:t>
            </a:r>
            <a:endParaRPr lang="en-US" sz="2600" b="1" i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b="1" i="1" dirty="0">
                <a:solidFill>
                  <a:srgbClr val="002060"/>
                </a:solidFill>
                <a:hlinkClick r:id="rId6"/>
              </a:rPr>
              <a:t>http://</a:t>
            </a:r>
            <a:r>
              <a:rPr lang="en-US" sz="2600" b="1" i="1" dirty="0" smtClean="0">
                <a:solidFill>
                  <a:srgbClr val="002060"/>
                </a:solidFill>
                <a:hlinkClick r:id="rId6"/>
              </a:rPr>
              <a:t>www.articlesfactory.com/articles/education/is-internet-a-boon-or-bane-for-students.html</a:t>
            </a:r>
            <a:endParaRPr lang="en-US" sz="2600" b="1" i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6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ITT Programme Book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600" b="1" i="1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6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1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sz="half" idx="4294967295"/>
          </p:nvPr>
        </p:nvSpPr>
        <p:spPr bwMode="hidden">
          <a:xfrm>
            <a:off x="1062318" y="1021976"/>
            <a:ext cx="6656294" cy="5244353"/>
          </a:xfrm>
        </p:spPr>
        <p:txBody>
          <a:bodyPr numCol="2">
            <a:normAutofit/>
          </a:bodyPr>
          <a:lstStyle/>
          <a:p>
            <a:pPr marL="285750" indent="-285750" algn="l"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INTRODUCTION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HISTORY OF INTERNET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ADVANTAGES OF INTERNET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FASTER COMMUNICATION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ABUNDANT INFORMATION RESOURCES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ENTERTAINMENT FOR EVERYONE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 action="ppaction://hlinksldjump"/>
              </a:rPr>
              <a:t>ONLINE SERVICES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9" action="ppaction://hlinksldjump"/>
              </a:rPr>
              <a:t>E-COMMERCE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 action="ppaction://hlinksldjump"/>
              </a:rPr>
              <a:t>INEXHAUSTIBLE EDUCATION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 action="ppaction://hlinksldjump"/>
              </a:rPr>
              <a:t>SOCIAL NETWORKING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/>
              </a:rPr>
              <a:t>DISADVANTAGES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/>
              </a:rPr>
              <a:t>OF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 action="ppaction://hlinksldjump"/>
              </a:rPr>
              <a:t>INTERNET</a:t>
            </a:r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/>
              </a:rPr>
              <a:t>THEFT </a:t>
            </a:r>
            <a:r>
              <a:rPr lang="en-US" sz="9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3" action="ppaction://hlinksldjump"/>
              </a:rPr>
              <a:t>OF PERSONAL INFORMATION</a:t>
            </a:r>
            <a:endParaRPr lang="en-US" sz="9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4" action="ppaction://hlinksldjump"/>
              </a:rPr>
              <a:t>SPAMMING</a:t>
            </a:r>
            <a:endParaRPr lang="en-US" sz="9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 action="ppaction://hlinksldjump"/>
              </a:rPr>
              <a:t>VIRUS THREATS</a:t>
            </a:r>
            <a:endParaRPr lang="en-US" sz="9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6" action="ppaction://hlinksldjump"/>
              </a:rPr>
              <a:t>Age-inappropriate Content</a:t>
            </a:r>
            <a:endParaRPr lang="en-US" sz="9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7" action="ppaction://hlinksldjump"/>
              </a:rPr>
              <a:t>SOCIAL DISCONNECTION</a:t>
            </a:r>
            <a:endParaRPr lang="en-US" sz="9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8" action="ppaction://hlinksldjump"/>
              </a:rPr>
              <a:t>ADDICTION AND </a:t>
            </a:r>
            <a:r>
              <a:rPr lang="en-US" sz="95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8" action="ppaction://hlinksldjump"/>
              </a:rPr>
              <a:t>DEPRESSION</a:t>
            </a:r>
            <a:endParaRPr lang="en-US" sz="95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19" action="ppaction://hlinksldjump"/>
              </a:rPr>
              <a:t>CONCLUSION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0" action="ppaction://hlinksldjump"/>
              </a:rPr>
              <a:t>BIBLIOGRAPHY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Clr>
                <a:schemeClr val="accent3">
                  <a:lumMod val="75000"/>
                </a:schemeClr>
              </a:buCl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742950" lvl="1" indent="-285750"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2060"/>
              </a:solidFill>
            </a:endParaRPr>
          </a:p>
          <a:p>
            <a:pPr marL="285750" indent="-285750" algn="l">
              <a:buClr>
                <a:schemeClr val="accent3">
                  <a:lumMod val="75000"/>
                </a:schemeClr>
              </a:buClr>
              <a:buFont typeface="Andalus" panose="02020603050405020304" pitchFamily="18" charset="-78"/>
              <a:buChar char="ﺲ"/>
            </a:pPr>
            <a:endParaRPr lang="en-US" dirty="0" smtClean="0">
              <a:solidFill>
                <a:srgbClr val="002060"/>
              </a:solidFill>
            </a:endParaRPr>
          </a:p>
          <a:p>
            <a:pPr algn="l"/>
            <a:endParaRPr lang="en-US" dirty="0" smtClean="0">
              <a:solidFill>
                <a:srgbClr val="002060"/>
              </a:solidFill>
            </a:endParaRPr>
          </a:p>
          <a:p>
            <a:pPr algn="l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90465" y="530196"/>
            <a:ext cx="340210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Wide Latin" panose="020A0A07050505020404" pitchFamily="18" charset="0"/>
              </a:rPr>
              <a:t>INDEX</a:t>
            </a:r>
            <a:endParaRPr lang="en-US" sz="3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100" smtClean="0"/>
              <a:pPr/>
              <a:t>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3945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6105" y="2057400"/>
            <a:ext cx="9789459" cy="275664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</a:rPr>
              <a:t>THANK YOU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02659" y="861640"/>
            <a:ext cx="9601200" cy="1303337"/>
          </a:xfrm>
        </p:spPr>
        <p:txBody>
          <a:bodyPr>
            <a:normAutofit/>
          </a:bodyPr>
          <a:lstStyle/>
          <a:p>
            <a:pPr>
              <a:tabLst>
                <a:tab pos="914400" algn="l"/>
              </a:tabLst>
            </a:pPr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ACKNOWLEDGMENT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04365" y="2436440"/>
            <a:ext cx="9601200" cy="3317875"/>
          </a:xfrm>
        </p:spPr>
        <p:txBody>
          <a:bodyPr/>
          <a:lstStyle/>
          <a:p>
            <a:pPr marL="3175" indent="-3175" algn="just">
              <a:buNone/>
            </a:pPr>
            <a:r>
              <a:rPr lang="en-US" b="1" i="1" dirty="0" smtClean="0">
                <a:latin typeface="Gadugi"/>
              </a:rPr>
              <a:t>       We, as a Group take this opportunity to express our profound gratitude and deep regards to my guide (Faculty Name- Ms Himani Bhatia) for her exemplary guidance, monitoring and constant encouragement throughout the course of this project. The blessing help and guidance given by her time to time shall carry us a long way journey of life on which we are about to embark.</a:t>
            </a:r>
            <a:endParaRPr lang="en-US" b="1" i="1" dirty="0">
              <a:latin typeface="Gadug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116107" y="1858217"/>
            <a:ext cx="7503458" cy="1691807"/>
          </a:xfrm>
          <a:prstGeom prst="round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2318" y="1129554"/>
            <a:ext cx="5042647" cy="484094"/>
          </a:xfrm>
        </p:spPr>
        <p:txBody>
          <a:bodyPr>
            <a:normAutofit fontScale="90000"/>
          </a:bodyPr>
          <a:lstStyle/>
          <a:p>
            <a:pPr algn="l"/>
            <a:r>
              <a:rPr lang="en-US" sz="3300" b="1" u="sng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INTRODUCTION</a:t>
            </a:r>
            <a:endParaRPr lang="en-US" sz="3300" b="1" u="sng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156447" y="1858217"/>
            <a:ext cx="7463118" cy="3915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Internet:</a:t>
            </a:r>
            <a:r>
              <a:rPr lang="en-US" sz="20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computer network providing a variety of information and communication facilities, consisting of interconnected networks using standardized communication protocols. - The Oxford </a:t>
            </a:r>
            <a:r>
              <a:rPr lang="en-US" sz="20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Dictionary</a:t>
            </a:r>
          </a:p>
          <a:p>
            <a:pPr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endParaRPr lang="en-US" sz="1800" b="1" dirty="0" smtClean="0">
              <a:latin typeface="Gadugi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r>
              <a:rPr lang="en-US" sz="1800" b="1" dirty="0" smtClean="0">
                <a:latin typeface="Gadugi"/>
              </a:rPr>
              <a:t>Internet is world wide system of computer network-</a:t>
            </a:r>
          </a:p>
          <a:p>
            <a:pPr algn="just">
              <a:buNone/>
            </a:pPr>
            <a:r>
              <a:rPr lang="en-US" sz="1800" b="1" dirty="0" smtClean="0">
                <a:latin typeface="Gadugi"/>
              </a:rPr>
              <a:t>      network of networks in which user at any one  </a:t>
            </a:r>
          </a:p>
          <a:p>
            <a:pPr algn="just">
              <a:buNone/>
            </a:pPr>
            <a:r>
              <a:rPr lang="en-US" sz="1800" b="1" dirty="0" smtClean="0">
                <a:latin typeface="Gadugi"/>
              </a:rPr>
              <a:t>      computer can, if they have permission, get </a:t>
            </a:r>
          </a:p>
          <a:p>
            <a:pPr algn="just">
              <a:buNone/>
            </a:pPr>
            <a:r>
              <a:rPr lang="en-US" sz="1800" b="1" dirty="0" smtClean="0">
                <a:latin typeface="Gadugi"/>
              </a:rPr>
              <a:t>       information from any other computer.</a:t>
            </a:r>
          </a:p>
          <a:p>
            <a:endParaRPr lang="en-US" sz="1800" dirty="0">
              <a:latin typeface="Gadugi"/>
            </a:endParaRPr>
          </a:p>
        </p:txBody>
      </p:sp>
      <p:pic>
        <p:nvPicPr>
          <p:cNvPr id="4" name="Picture 3" descr="IMG-20140912-WA0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9565" y="1129554"/>
            <a:ext cx="2541921" cy="464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766" y="1166346"/>
            <a:ext cx="6761948" cy="462088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endParaRPr lang="en-US" sz="1900" b="1" dirty="0" smtClean="0">
              <a:latin typeface="Gadugi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r>
              <a:rPr lang="en-US" sz="1900" b="1" dirty="0" smtClean="0">
                <a:latin typeface="Gadugi"/>
              </a:rPr>
              <a:t>Internet </a:t>
            </a:r>
            <a:r>
              <a:rPr lang="en-US" sz="1900" b="1" dirty="0">
                <a:latin typeface="Gadugi"/>
              </a:rPr>
              <a:t>is a global network i.e. it is available </a:t>
            </a:r>
          </a:p>
          <a:p>
            <a:pPr algn="just">
              <a:buNone/>
            </a:pPr>
            <a:r>
              <a:rPr lang="en-US" sz="1900" b="1" dirty="0">
                <a:latin typeface="Gadugi"/>
              </a:rPr>
              <a:t>     </a:t>
            </a:r>
            <a:r>
              <a:rPr lang="en-US" sz="1900" b="1" dirty="0" smtClean="0">
                <a:latin typeface="Gadugi"/>
              </a:rPr>
              <a:t>everywhere </a:t>
            </a:r>
            <a:r>
              <a:rPr lang="en-US" sz="1900" b="1" dirty="0">
                <a:latin typeface="Gadugi"/>
              </a:rPr>
              <a:t>in the world  </a:t>
            </a:r>
            <a:endParaRPr lang="en-US" sz="1900" b="1" dirty="0" smtClean="0">
              <a:latin typeface="Gadugi" panose="020B0502040204020203" pitchFamily="34" charset="0"/>
            </a:endParaRPr>
          </a:p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r>
              <a:rPr lang="en-US" sz="1900" b="1" dirty="0" smtClean="0">
                <a:latin typeface="Gadugi" panose="020B0502040204020203" pitchFamily="34" charset="0"/>
              </a:rPr>
              <a:t>Internet is a hub of information i.e. it contain large </a:t>
            </a:r>
          </a:p>
          <a:p>
            <a:pPr algn="just">
              <a:buNone/>
            </a:pPr>
            <a:r>
              <a:rPr lang="en-US" sz="1900" b="1" dirty="0" smtClean="0">
                <a:latin typeface="Gadugi" panose="020B0502040204020203" pitchFamily="34" charset="0"/>
              </a:rPr>
              <a:t>     volume of information on various subjects.</a:t>
            </a:r>
          </a:p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r>
              <a:rPr lang="en-US" sz="1900" b="1" dirty="0" smtClean="0">
                <a:latin typeface="Gadugi" panose="020B0502040204020203" pitchFamily="34" charset="0"/>
              </a:rPr>
              <a:t>Internet is a medium of low cost data communication </a:t>
            </a:r>
          </a:p>
          <a:p>
            <a:pPr algn="just">
              <a:buNone/>
            </a:pPr>
            <a:r>
              <a:rPr lang="en-US" sz="1900" b="1" dirty="0" smtClean="0">
                <a:latin typeface="Gadugi" panose="020B0502040204020203" pitchFamily="34" charset="0"/>
              </a:rPr>
              <a:t>     from anywhere to anywhere in the world</a:t>
            </a:r>
          </a:p>
          <a:p>
            <a:pPr algn="just">
              <a:buClr>
                <a:schemeClr val="accent4">
                  <a:lumMod val="75000"/>
                </a:schemeClr>
              </a:buClr>
              <a:buFont typeface="Aldhabi" panose="01000000000000000000" pitchFamily="2" charset="-78"/>
              <a:buChar char="﴿"/>
            </a:pPr>
            <a:r>
              <a:rPr lang="en-US" sz="1900" b="1" dirty="0" smtClean="0">
                <a:latin typeface="Gadugi" panose="020B0502040204020203" pitchFamily="34" charset="0"/>
              </a:rPr>
              <a:t>Internet is based on TCP/IP Protocols:</a:t>
            </a:r>
          </a:p>
          <a:p>
            <a:pPr marL="914400" algn="just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900" b="1" dirty="0" smtClean="0">
                <a:latin typeface="Gadugi" panose="020B0502040204020203" pitchFamily="34" charset="0"/>
              </a:rPr>
              <a:t>TCP- Transmission Control Protocols</a:t>
            </a:r>
          </a:p>
          <a:p>
            <a:pPr marL="914400" algn="just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900" b="1" dirty="0" smtClean="0">
                <a:latin typeface="Gadugi" panose="020B0502040204020203" pitchFamily="34" charset="0"/>
              </a:rPr>
              <a:t> IP- Internet Protocols</a:t>
            </a:r>
          </a:p>
          <a:p>
            <a:pPr marL="914400" algn="just"/>
            <a:endParaRPr lang="en-US" sz="1900" dirty="0">
              <a:latin typeface="Gadugi" panose="020B0502040204020203" pitchFamily="34" charset="0"/>
            </a:endParaRPr>
          </a:p>
        </p:txBody>
      </p:sp>
      <p:pic>
        <p:nvPicPr>
          <p:cNvPr id="4" name="Picture 3" descr="IMG-20140912-WA00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3" y="1166346"/>
            <a:ext cx="3366135" cy="4607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982663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en-US" sz="3300" b="1" u="sng" spc="300" dirty="0" smtClean="0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HISTORY OF THE INTERNET</a:t>
            </a:r>
            <a:endParaRPr lang="en-US" sz="3300" b="1" u="sng" spc="300" dirty="0">
              <a:solidFill>
                <a:srgbClr val="66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3871054" y="1901372"/>
            <a:ext cx="7158037" cy="3904342"/>
          </a:xfrm>
        </p:spPr>
        <p:txBody>
          <a:bodyPr>
            <a:noAutofit/>
          </a:bodyPr>
          <a:lstStyle/>
          <a:p>
            <a:pPr algn="just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Gadugi"/>
              </a:rPr>
              <a:t> The internet history is date back to more than 25 years, when the defense department set up the ARPAnet (Advance Research Project Agency Network)  to have a failure  proof communication  network for defense department of US.</a:t>
            </a:r>
          </a:p>
          <a:p>
            <a:pPr algn="just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Gadugi"/>
              </a:rPr>
              <a:t>Objective of APRAnet:</a:t>
            </a:r>
          </a:p>
          <a:p>
            <a:pPr lvl="1" algn="just">
              <a:buClr>
                <a:schemeClr val="accent4"/>
              </a:buClr>
              <a:buFont typeface="Andalus" panose="02020603050405020304" pitchFamily="18" charset="-78"/>
              <a:buChar char="﴿"/>
            </a:pPr>
            <a:r>
              <a:rPr lang="en-US" b="1" dirty="0" smtClean="0">
                <a:latin typeface="Gadugi"/>
              </a:rPr>
              <a:t>It should be a network of network rather than network of computer.</a:t>
            </a:r>
          </a:p>
          <a:p>
            <a:pPr lvl="1" algn="just">
              <a:buClr>
                <a:schemeClr val="accent4"/>
              </a:buClr>
              <a:buFont typeface="Andalus" panose="02020603050405020304" pitchFamily="18" charset="-78"/>
              <a:buChar char="﴿"/>
            </a:pPr>
            <a:r>
              <a:rPr lang="en-US" b="1" dirty="0" smtClean="0">
                <a:latin typeface="Gadugi"/>
              </a:rPr>
              <a:t> The network should work on loose connectivity concept</a:t>
            </a:r>
          </a:p>
          <a:p>
            <a:pPr>
              <a:buNone/>
            </a:pPr>
            <a:r>
              <a:rPr lang="en-US" sz="2000" b="1" dirty="0" smtClean="0">
                <a:latin typeface="Gadugi"/>
              </a:rPr>
              <a:t>     </a:t>
            </a:r>
          </a:p>
          <a:p>
            <a:endParaRPr lang="en-US" sz="2000" dirty="0"/>
          </a:p>
        </p:txBody>
      </p:sp>
      <p:pic>
        <p:nvPicPr>
          <p:cNvPr id="8" name="Content Placeholder 7" descr="Screenshot_2014-09-15-14-26-17-1.pn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 rot="20747251">
            <a:off x="1009999" y="1724705"/>
            <a:ext cx="2844354" cy="42576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38171" y="1161144"/>
            <a:ext cx="6908800" cy="4557486"/>
          </a:xfrm>
        </p:spPr>
        <p:txBody>
          <a:bodyPr>
            <a:normAutofit/>
          </a:bodyPr>
          <a:lstStyle/>
          <a:p>
            <a:pPr lvl="1" algn="just">
              <a:buClr>
                <a:schemeClr val="accent4"/>
              </a:buClr>
              <a:buFont typeface="Andalus" panose="02020603050405020304" pitchFamily="18" charset="-78"/>
              <a:buChar char="﴿"/>
            </a:pPr>
            <a:r>
              <a:rPr lang="en-US" b="1" dirty="0" smtClean="0">
                <a:latin typeface="Gadugi"/>
              </a:rPr>
              <a:t>If any part of network is not working, it should</a:t>
            </a:r>
            <a:r>
              <a:rPr lang="en-US" b="1" dirty="0">
                <a:latin typeface="Gadugi"/>
              </a:rPr>
              <a:t> </a:t>
            </a:r>
            <a:r>
              <a:rPr lang="en-US" b="1" dirty="0" smtClean="0">
                <a:latin typeface="Gadugi"/>
              </a:rPr>
              <a:t>automatically route the data  from other path.</a:t>
            </a:r>
          </a:p>
          <a:p>
            <a:pPr lvl="1" algn="just">
              <a:buClr>
                <a:schemeClr val="accent4"/>
              </a:buClr>
              <a:buFont typeface="Andalus" panose="02020603050405020304" pitchFamily="18" charset="-78"/>
              <a:buChar char="﴿"/>
            </a:pPr>
            <a:r>
              <a:rPr lang="en-US" b="1" dirty="0" smtClean="0">
                <a:latin typeface="Gadugi"/>
              </a:rPr>
              <a:t>It should allow offline communication also, now </a:t>
            </a:r>
            <a:r>
              <a:rPr lang="en-US" sz="2000" b="1" dirty="0" smtClean="0">
                <a:latin typeface="Gadugi"/>
              </a:rPr>
              <a:t>this feature provides us a service known as Email.</a:t>
            </a:r>
          </a:p>
          <a:p>
            <a:pPr lvl="1" algn="just">
              <a:buClr>
                <a:schemeClr val="accent4"/>
              </a:buClr>
              <a:buFont typeface="Andalus" panose="02020603050405020304" pitchFamily="18" charset="-78"/>
              <a:buChar char="﴿"/>
            </a:pPr>
            <a:r>
              <a:rPr lang="en-US" b="1" dirty="0" smtClean="0">
                <a:latin typeface="Gadugi"/>
              </a:rPr>
              <a:t>The APRANET architecture was latter adopted by </a:t>
            </a:r>
            <a:r>
              <a:rPr lang="en-US" sz="2000" b="1" dirty="0" smtClean="0">
                <a:latin typeface="Gadugi"/>
              </a:rPr>
              <a:t>education institute for exchange   of views among research scholars and then it was thrown open to public. </a:t>
            </a:r>
            <a:endParaRPr lang="en-US" sz="2000" b="1" dirty="0">
              <a:latin typeface="Gadugi"/>
            </a:endParaRPr>
          </a:p>
        </p:txBody>
      </p:sp>
      <p:pic>
        <p:nvPicPr>
          <p:cNvPr id="7" name="Picture 6" descr="internet-histo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86" y="1161144"/>
            <a:ext cx="3599543" cy="4659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943429" y="4789715"/>
            <a:ext cx="10348685" cy="130628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4057" y="4949371"/>
            <a:ext cx="10087429" cy="1143884"/>
          </a:xfr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en-US" b="1" dirty="0" smtClean="0">
                <a:latin typeface="Gadugi"/>
              </a:rPr>
              <a:t>Since 1994, the internet has grown by leaps and bounds, driven  by cheaper bandwidth ( in expensive accessibility), availability of easy to use browser and increase in content.</a:t>
            </a:r>
          </a:p>
          <a:p>
            <a:pPr lvl="1"/>
            <a:endParaRPr lang="en-US" b="1" dirty="0">
              <a:latin typeface="Gadugi"/>
            </a:endParaRPr>
          </a:p>
        </p:txBody>
      </p:sp>
      <p:pic>
        <p:nvPicPr>
          <p:cNvPr id="5" name="Picture 4" descr="IMG-20140916-WA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239" y="696685"/>
            <a:ext cx="10710503" cy="4252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INTERNET : BOON OR BANE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685</TotalTime>
  <Words>1906</Words>
  <Application>Microsoft Office PowerPoint</Application>
  <PresentationFormat>Widescreen</PresentationFormat>
  <Paragraphs>231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50" baseType="lpstr">
      <vt:lpstr>Aharoni</vt:lpstr>
      <vt:lpstr>Aldhabi</vt:lpstr>
      <vt:lpstr>Algerian</vt:lpstr>
      <vt:lpstr>Andalus</vt:lpstr>
      <vt:lpstr>Arial</vt:lpstr>
      <vt:lpstr>Arial Rounded MT Bold</vt:lpstr>
      <vt:lpstr>Berlin Sans FB</vt:lpstr>
      <vt:lpstr>Berlin Sans FB Demi</vt:lpstr>
      <vt:lpstr>Bodoni MT Poster Compressed</vt:lpstr>
      <vt:lpstr>Calibri</vt:lpstr>
      <vt:lpstr>Cooper Black</vt:lpstr>
      <vt:lpstr>Gadugi</vt:lpstr>
      <vt:lpstr>Garamond</vt:lpstr>
      <vt:lpstr>OCR A Extended</vt:lpstr>
      <vt:lpstr>Stencil</vt:lpstr>
      <vt:lpstr>Times New Roman</vt:lpstr>
      <vt:lpstr>Viner Hand ITC</vt:lpstr>
      <vt:lpstr>Wide Latin</vt:lpstr>
      <vt:lpstr>Wingdings</vt:lpstr>
      <vt:lpstr>Organic</vt:lpstr>
      <vt:lpstr>PowerPoint Presentation</vt:lpstr>
      <vt:lpstr>PowerPoint Presentation</vt:lpstr>
      <vt:lpstr>PowerPoint Presentation</vt:lpstr>
      <vt:lpstr>ACKNOWLEDGMENT</vt:lpstr>
      <vt:lpstr>INTRODUCTION</vt:lpstr>
      <vt:lpstr>PowerPoint Presentation</vt:lpstr>
      <vt:lpstr>HISTORY OF THE INTERNET</vt:lpstr>
      <vt:lpstr>PowerPoint Presentation</vt:lpstr>
      <vt:lpstr>PowerPoint Presentation</vt:lpstr>
      <vt:lpstr>PowerPoint Presentation</vt:lpstr>
      <vt:lpstr>Faster Communication </vt:lpstr>
      <vt:lpstr>PowerPoint Presentation</vt:lpstr>
      <vt:lpstr>Abundant Information Resources</vt:lpstr>
      <vt:lpstr>PowerPoint Presentation</vt:lpstr>
      <vt:lpstr>Entertainment for Everyone</vt:lpstr>
      <vt:lpstr>PowerPoint Presentation</vt:lpstr>
      <vt:lpstr>Online Services </vt:lpstr>
      <vt:lpstr>E-Commerce</vt:lpstr>
      <vt:lpstr>Inexhaustible Education</vt:lpstr>
      <vt:lpstr>Social Networking</vt:lpstr>
      <vt:lpstr>PowerPoint Presentation</vt:lpstr>
      <vt:lpstr>Theft of Personal Information </vt:lpstr>
      <vt:lpstr>Spamming</vt:lpstr>
      <vt:lpstr>Virus Threats</vt:lpstr>
      <vt:lpstr>Age – inappropriate content </vt:lpstr>
      <vt:lpstr>Social Disconnection</vt:lpstr>
      <vt:lpstr>Addiction and Depression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It's MiNE</dc:creator>
  <cp:lastModifiedBy>It's MiNE</cp:lastModifiedBy>
  <cp:revision>75</cp:revision>
  <dcterms:created xsi:type="dcterms:W3CDTF">2014-09-12T18:14:08Z</dcterms:created>
  <dcterms:modified xsi:type="dcterms:W3CDTF">2014-09-19T13:22:06Z</dcterms:modified>
</cp:coreProperties>
</file>