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9/27/2012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9/27/2012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9/27/2012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9/27/2012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9/27/2012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9/27/2012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9/27/2012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k.ismailjabi1@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8229600" cy="2438400"/>
          </a:xfrm>
        </p:spPr>
        <p:txBody>
          <a:bodyPr>
            <a:normAutofit/>
          </a:bodyPr>
          <a:lstStyle/>
          <a:p>
            <a:pPr algn="ctr"/>
            <a:r>
              <a:rPr lang="en-US" sz="3600" u="sng" dirty="0" smtClean="0">
                <a:latin typeface="Imprint MT Shadow" pitchFamily="82" charset="0"/>
              </a:rPr>
              <a:t>MARKETING IN TRANSITIONAL ECONOMIES</a:t>
            </a:r>
            <a:r>
              <a:rPr lang="en-US" sz="3600" dirty="0" smtClean="0">
                <a:latin typeface="Imprint MT Shadow" pitchFamily="82" charset="0"/>
              </a:rPr>
              <a:t/>
            </a:r>
            <a:br>
              <a:rPr lang="en-US" sz="3600" dirty="0" smtClean="0">
                <a:latin typeface="Imprint MT Shadow" pitchFamily="82" charset="0"/>
              </a:rPr>
            </a:br>
            <a:endParaRPr lang="en-US" sz="3600" dirty="0">
              <a:latin typeface="Imprint MT Shadow" pitchFamily="82" charset="0"/>
            </a:endParaRPr>
          </a:p>
        </p:txBody>
      </p:sp>
      <p:sp>
        <p:nvSpPr>
          <p:cNvPr id="3" name="Subtitle 2"/>
          <p:cNvSpPr>
            <a:spLocks noGrp="1"/>
          </p:cNvSpPr>
          <p:nvPr>
            <p:ph type="subTitle" idx="1"/>
          </p:nvPr>
        </p:nvSpPr>
        <p:spPr>
          <a:xfrm>
            <a:off x="1600200" y="3226278"/>
            <a:ext cx="6400800" cy="2183922"/>
          </a:xfrm>
        </p:spPr>
        <p:txBody>
          <a:bodyPr>
            <a:noAutofit/>
          </a:bodyPr>
          <a:lstStyle/>
          <a:p>
            <a:pPr algn="ctr"/>
            <a:r>
              <a:rPr lang="en-US" sz="2800" dirty="0" smtClean="0">
                <a:solidFill>
                  <a:srgbClr val="FF0000"/>
                </a:solidFill>
                <a:latin typeface="Harlow Solid Italic" pitchFamily="82" charset="0"/>
              </a:rPr>
              <a:t>Presented </a:t>
            </a:r>
          </a:p>
          <a:p>
            <a:pPr algn="ctr"/>
            <a:r>
              <a:rPr lang="en-US" sz="2800" dirty="0" smtClean="0">
                <a:solidFill>
                  <a:srgbClr val="FF0000"/>
                </a:solidFill>
                <a:latin typeface="Harlow Solid Italic" pitchFamily="82" charset="0"/>
              </a:rPr>
              <a:t>By </a:t>
            </a:r>
          </a:p>
          <a:p>
            <a:pPr algn="ctr"/>
            <a:r>
              <a:rPr lang="en-US" sz="2800" dirty="0" smtClean="0">
                <a:solidFill>
                  <a:srgbClr val="FF0000"/>
                </a:solidFill>
                <a:latin typeface="Harlow Solid Italic" pitchFamily="82" charset="0"/>
              </a:rPr>
              <a:t>Sk. Ismail </a:t>
            </a:r>
            <a:r>
              <a:rPr lang="en-US" sz="2800" dirty="0" err="1" smtClean="0">
                <a:solidFill>
                  <a:srgbClr val="FF0000"/>
                </a:solidFill>
                <a:latin typeface="Harlow Solid Italic" pitchFamily="82" charset="0"/>
              </a:rPr>
              <a:t>Jabi</a:t>
            </a:r>
            <a:r>
              <a:rPr lang="en-US" sz="2800" dirty="0" smtClean="0">
                <a:solidFill>
                  <a:srgbClr val="FF0000"/>
                </a:solidFill>
                <a:latin typeface="Harlow Solid Italic" pitchFamily="82" charset="0"/>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jabi\zozooo\1 (29).jpg"/>
          <p:cNvPicPr/>
          <p:nvPr/>
        </p:nvPicPr>
        <p:blipFill>
          <a:blip r:embed="rId2" cstate="print"/>
          <a:srcRect/>
          <a:stretch>
            <a:fillRect/>
          </a:stretch>
        </p:blipFill>
        <p:spPr bwMode="auto">
          <a:xfrm>
            <a:off x="3505200" y="2133600"/>
            <a:ext cx="5638800" cy="47244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Introduction</a:t>
            </a:r>
            <a:endParaRPr lang="en-US" dirty="0"/>
          </a:p>
        </p:txBody>
      </p:sp>
      <p:sp>
        <p:nvSpPr>
          <p:cNvPr id="3" name="Content Placeholder 2"/>
          <p:cNvSpPr>
            <a:spLocks noGrp="1"/>
          </p:cNvSpPr>
          <p:nvPr>
            <p:ph sz="quarter" idx="1"/>
          </p:nvPr>
        </p:nvSpPr>
        <p:spPr/>
        <p:txBody>
          <a:bodyPr>
            <a:normAutofit/>
          </a:bodyPr>
          <a:lstStyle/>
          <a:p>
            <a:pPr algn="just">
              <a:buFont typeface="Wingdings" pitchFamily="2" charset="2"/>
              <a:buChar char="Ø"/>
            </a:pPr>
            <a:r>
              <a:rPr lang="en-US" sz="2800" dirty="0" smtClean="0">
                <a:latin typeface="Times New Roman" pitchFamily="18" charset="0"/>
                <a:cs typeface="Times New Roman" pitchFamily="18" charset="0"/>
              </a:rPr>
              <a:t>Economic development is generally understood to mean an increase in national production those results in an increase in the average per capita gross domestic product. </a:t>
            </a:r>
          </a:p>
          <a:p>
            <a:pPr algn="just">
              <a:buFont typeface="Wingdings" pitchFamily="2" charset="2"/>
              <a:buChar char="Ø"/>
            </a:pPr>
            <a:r>
              <a:rPr lang="en-US" sz="2800" dirty="0" smtClean="0">
                <a:latin typeface="Times New Roman" pitchFamily="18" charset="0"/>
                <a:cs typeface="Times New Roman" pitchFamily="18" charset="0"/>
              </a:rPr>
              <a:t>Besides an increase in average per capita GDP, most interpretations of the concept also imply a widespread distribution of the increased income.</a:t>
            </a:r>
            <a:endParaRPr lang="en-US" sz="28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abi\zozooo\1 (4).jpg"/>
          <p:cNvPicPr/>
          <p:nvPr/>
        </p:nvPicPr>
        <p:blipFill>
          <a:blip r:embed="rId2" cstate="print"/>
          <a:srcRect/>
          <a:stretch>
            <a:fillRect/>
          </a:stretch>
        </p:blipFill>
        <p:spPr bwMode="auto">
          <a:xfrm>
            <a:off x="1524000" y="2057400"/>
            <a:ext cx="7620001" cy="48006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Objective of the study</a:t>
            </a:r>
            <a:endParaRPr lang="en-US" dirty="0"/>
          </a:p>
        </p:txBody>
      </p:sp>
      <p:sp>
        <p:nvSpPr>
          <p:cNvPr id="3" name="Content Placeholder 2"/>
          <p:cNvSpPr>
            <a:spLocks noGrp="1"/>
          </p:cNvSpPr>
          <p:nvPr>
            <p:ph sz="quarter" idx="1"/>
          </p:nvPr>
        </p:nvSpPr>
        <p:spPr/>
        <p:txBody>
          <a:bodyPr>
            <a:normAutofit/>
          </a:bodyPr>
          <a:lstStyle/>
          <a:p>
            <a:pPr lvl="0" algn="just">
              <a:buFont typeface="Wingdings" pitchFamily="2" charset="2"/>
              <a:buChar char="Ø"/>
            </a:pPr>
            <a:r>
              <a:rPr lang="en-US" sz="2800" dirty="0" smtClean="0">
                <a:latin typeface="Times New Roman" pitchFamily="18" charset="0"/>
                <a:cs typeface="Times New Roman" pitchFamily="18" charset="0"/>
              </a:rPr>
              <a:t>To know about various Stages of Economic Development.</a:t>
            </a:r>
          </a:p>
          <a:p>
            <a:pPr lvl="0" algn="just">
              <a:buFont typeface="Wingdings" pitchFamily="2" charset="2"/>
              <a:buChar char="Ø"/>
            </a:pPr>
            <a:r>
              <a:rPr lang="en-US" sz="2800" dirty="0" smtClean="0">
                <a:latin typeface="Times New Roman" pitchFamily="18" charset="0"/>
                <a:cs typeface="Times New Roman" pitchFamily="18" charset="0"/>
              </a:rPr>
              <a:t>To know about the meaning of the Marketing Transitional Economies.</a:t>
            </a:r>
          </a:p>
          <a:p>
            <a:pPr algn="just">
              <a:buFont typeface="Wingdings" pitchFamily="2" charset="2"/>
              <a:buChar char="Ø"/>
            </a:pPr>
            <a:r>
              <a:rPr lang="en-US" sz="2800" dirty="0" smtClean="0">
                <a:latin typeface="Times New Roman" pitchFamily="18" charset="0"/>
                <a:cs typeface="Times New Roman" pitchFamily="18" charset="0"/>
              </a:rPr>
              <a:t>To know the Recent Trends in Transitional Economies.</a:t>
            </a:r>
            <a:endParaRPr lang="en-US" sz="28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600" fill="hold">
                                          <p:stCondLst>
                                            <p:cond delay="0"/>
                                          </p:stCondLst>
                                        </p:cTn>
                                        <p:tgtEl>
                                          <p:spTgt spid="4"/>
                                        </p:tgtEl>
                                        <p:attrNameLst>
                                          <p:attrName>ppt_x</p:attrName>
                                        </p:attrNameLst>
                                      </p:cBhvr>
                                    </p:anim>
                                    <p:anim from="0" to="-1.0" calcmode="lin" valueType="num">
                                      <p:cBhvr>
                                        <p:cTn id="14" dur="200" decel="50000" autoRev="1" fill="hold">
                                          <p:stCondLst>
                                            <p:cond delay="600"/>
                                          </p:stCondLst>
                                        </p:cTn>
                                        <p:tgtEl>
                                          <p:spTgt spid="4"/>
                                        </p:tgtEl>
                                        <p:attrNameLst>
                                          <p:attrName>xshear</p:attrName>
                                        </p:attrNameLst>
                                      </p:cBhvr>
                                    </p:anim>
                                    <p:animScale>
                                      <p:cBhvr>
                                        <p:cTn id="15" dur="200" decel="100000" autoRev="1" fill="hold">
                                          <p:stCondLst>
                                            <p:cond delay="600"/>
                                          </p:stCondLst>
                                        </p:cTn>
                                        <p:tgtEl>
                                          <p:spTgt spid="4"/>
                                        </p:tgtEl>
                                      </p:cBhvr>
                                      <p:from x="100000" y="100000"/>
                                      <p:to x="80000" y="100000"/>
                                    </p:animScale>
                                    <p:anim by="(#ppt_h/3+#ppt_w*0.1)" calcmode="lin" valueType="num">
                                      <p:cBhvr additive="sum">
                                        <p:cTn id="16" dur="200" decel="100000" autoRev="1" fill="hold">
                                          <p:stCondLst>
                                            <p:cond delay="600"/>
                                          </p:stCondLst>
                                        </p:cTn>
                                        <p:tgtEl>
                                          <p:spTgt spid="4"/>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0" end="0"/>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1" end="1"/>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abi\zozooo\1 (36).jpg"/>
          <p:cNvPicPr/>
          <p:nvPr/>
        </p:nvPicPr>
        <p:blipFill>
          <a:blip r:embed="rId2" cstate="print"/>
          <a:srcRect/>
          <a:stretch>
            <a:fillRect/>
          </a:stretch>
        </p:blipFill>
        <p:spPr bwMode="auto">
          <a:xfrm>
            <a:off x="0" y="2514600"/>
            <a:ext cx="9144000" cy="4343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Economic development</a:t>
            </a:r>
            <a:endParaRPr lang="en-US" dirty="0"/>
          </a:p>
        </p:txBody>
      </p:sp>
      <p:sp>
        <p:nvSpPr>
          <p:cNvPr id="3" name="Content Placeholder 2"/>
          <p:cNvSpPr>
            <a:spLocks noGrp="1"/>
          </p:cNvSpPr>
          <p:nvPr>
            <p:ph sz="quarter" idx="1"/>
          </p:nvPr>
        </p:nvSpPr>
        <p:spPr/>
        <p:txBody>
          <a:bodyPr/>
          <a:lstStyle/>
          <a:p>
            <a:pPr algn="just"/>
            <a:r>
              <a:rPr lang="en-US" sz="2800" dirty="0" smtClean="0">
                <a:latin typeface="Times New Roman" pitchFamily="18" charset="0"/>
                <a:cs typeface="Times New Roman" pitchFamily="18" charset="0"/>
              </a:rPr>
              <a:t>"'Economic development' is a term that economists, politicians, and others have used frequently in the 20th century. The concept, however, has been in existence in the West for centuries. Modernization, Westernization, and especially Industrialization are other terms people have used when discussing economic development”.</a:t>
            </a:r>
          </a:p>
          <a:p>
            <a:endParaRPr lang="en-US" dirty="0"/>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abi\zozooo\1 (23).jpg"/>
          <p:cNvPicPr/>
          <p:nvPr/>
        </p:nvPicPr>
        <p:blipFill>
          <a:blip r:embed="rId2" cstate="print"/>
          <a:srcRect/>
          <a:stretch>
            <a:fillRect/>
          </a:stretch>
        </p:blipFill>
        <p:spPr bwMode="auto">
          <a:xfrm>
            <a:off x="1" y="2362200"/>
            <a:ext cx="9144000" cy="44958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Stages of Economic Development</a:t>
            </a:r>
            <a:endParaRPr lang="en-US" dirty="0"/>
          </a:p>
        </p:txBody>
      </p:sp>
      <p:sp>
        <p:nvSpPr>
          <p:cNvPr id="3" name="Content Placeholder 2"/>
          <p:cNvSpPr>
            <a:spLocks noGrp="1"/>
          </p:cNvSpPr>
          <p:nvPr>
            <p:ph sz="quarter" idx="1"/>
          </p:nvPr>
        </p:nvSpPr>
        <p:spPr/>
        <p:txBody>
          <a:bodyPr>
            <a:normAutofit/>
          </a:bodyPr>
          <a:lstStyle/>
          <a:p>
            <a:pPr lvl="0" algn="just">
              <a:buFont typeface="Wingdings" pitchFamily="2" charset="2"/>
              <a:buChar char="Ø"/>
            </a:pPr>
            <a:r>
              <a:rPr lang="en-US" sz="2800" dirty="0" smtClean="0">
                <a:latin typeface="Times New Roman" pitchFamily="18" charset="0"/>
                <a:cs typeface="Times New Roman" pitchFamily="18" charset="0"/>
              </a:rPr>
              <a:t>Traditional society</a:t>
            </a:r>
          </a:p>
          <a:p>
            <a:pPr lvl="0" algn="just">
              <a:buFont typeface="Wingdings" pitchFamily="2" charset="2"/>
              <a:buChar char="Ø"/>
            </a:pPr>
            <a:r>
              <a:rPr lang="en-US" sz="2800" dirty="0" smtClean="0">
                <a:latin typeface="Times New Roman" pitchFamily="18" charset="0"/>
                <a:cs typeface="Times New Roman" pitchFamily="18" charset="0"/>
              </a:rPr>
              <a:t>Preconditions For Take-Off</a:t>
            </a:r>
          </a:p>
          <a:p>
            <a:pPr lvl="0" algn="just">
              <a:buFont typeface="Wingdings" pitchFamily="2" charset="2"/>
              <a:buChar char="Ø"/>
            </a:pPr>
            <a:r>
              <a:rPr lang="en-US" sz="2800" dirty="0" smtClean="0">
                <a:latin typeface="Times New Roman" pitchFamily="18" charset="0"/>
                <a:cs typeface="Times New Roman" pitchFamily="18" charset="0"/>
              </a:rPr>
              <a:t>Take-Off</a:t>
            </a:r>
          </a:p>
          <a:p>
            <a:pPr lvl="0" algn="just">
              <a:buFont typeface="Wingdings" pitchFamily="2" charset="2"/>
              <a:buChar char="Ø"/>
            </a:pPr>
            <a:r>
              <a:rPr lang="en-US" sz="2800" dirty="0" smtClean="0">
                <a:latin typeface="Times New Roman" pitchFamily="18" charset="0"/>
                <a:cs typeface="Times New Roman" pitchFamily="18" charset="0"/>
              </a:rPr>
              <a:t>Drive To Maturity</a:t>
            </a:r>
          </a:p>
          <a:p>
            <a:pPr lvl="0" algn="just">
              <a:buFont typeface="Wingdings" pitchFamily="2" charset="2"/>
              <a:buChar char="Ø"/>
            </a:pPr>
            <a:r>
              <a:rPr lang="en-US" sz="2800" dirty="0" smtClean="0">
                <a:latin typeface="Times New Roman" pitchFamily="18" charset="0"/>
                <a:cs typeface="Times New Roman" pitchFamily="18" charset="0"/>
              </a:rPr>
              <a:t>High Mass Consumption</a:t>
            </a:r>
          </a:p>
          <a:p>
            <a:pPr algn="just">
              <a:buFont typeface="Wingdings" pitchFamily="2" charset="2"/>
              <a:buChar char="Ø"/>
            </a:pPr>
            <a:endParaRPr lang="en-US" sz="28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from="(-#ppt_w/2)" to="(#ppt_x)" calcmode="lin" valueType="num">
                                      <p:cBhvr>
                                        <p:cTn id="29" dur="600" fill="hold">
                                          <p:stCondLst>
                                            <p:cond delay="0"/>
                                          </p:stCondLst>
                                        </p:cTn>
                                        <p:tgtEl>
                                          <p:spTgt spid="3">
                                            <p:txEl>
                                              <p:pRg st="0" end="0"/>
                                            </p:txEl>
                                          </p:spTgt>
                                        </p:tgtEl>
                                        <p:attrNameLst>
                                          <p:attrName>ppt_x</p:attrName>
                                        </p:attrNameLst>
                                      </p:cBhvr>
                                    </p:anim>
                                    <p:anim from="0" to="-1.0" calcmode="lin" valueType="num">
                                      <p:cBhvr>
                                        <p:cTn id="30" dur="200" decel="50000" autoRev="1" fill="hold">
                                          <p:stCondLst>
                                            <p:cond delay="600"/>
                                          </p:stCondLst>
                                        </p:cTn>
                                        <p:tgtEl>
                                          <p:spTgt spid="3">
                                            <p:txEl>
                                              <p:pRg st="0" end="0"/>
                                            </p:txEl>
                                          </p:spTgt>
                                        </p:tgtEl>
                                        <p:attrNameLst>
                                          <p:attrName>xshear</p:attrName>
                                        </p:attrNameLst>
                                      </p:cBhvr>
                                    </p:anim>
                                    <p:animScale>
                                      <p:cBhvr>
                                        <p:cTn id="31" dur="200" decel="100000" autoRev="1" fill="hold">
                                          <p:stCondLst>
                                            <p:cond delay="600"/>
                                          </p:stCondLst>
                                        </p:cTn>
                                        <p:tgtEl>
                                          <p:spTgt spid="3">
                                            <p:txEl>
                                              <p:pRg st="0" end="0"/>
                                            </p:txEl>
                                          </p:spTgt>
                                        </p:tgtEl>
                                      </p:cBhvr>
                                      <p:from x="100000" y="100000"/>
                                      <p:to x="80000" y="100000"/>
                                    </p:animScale>
                                    <p:anim by="(#ppt_h/3+#ppt_w*0.1)" calcmode="lin" valueType="num">
                                      <p:cBhvr additive="sum">
                                        <p:cTn id="32" dur="200" decel="100000" autoRev="1" fill="hold">
                                          <p:stCondLst>
                                            <p:cond delay="600"/>
                                          </p:stCondLst>
                                        </p:cTn>
                                        <p:tgtEl>
                                          <p:spTgt spid="3">
                                            <p:txEl>
                                              <p:pRg st="0" end="0"/>
                                            </p:txEl>
                                          </p:spTgt>
                                        </p:tgtEl>
                                        <p:attrNameLst>
                                          <p:attrName>ppt_x</p:attrName>
                                        </p:attrNameLst>
                                      </p:cBhvr>
                                    </p:anim>
                                  </p:childTnLst>
                                </p:cTn>
                              </p:par>
                              <p:par>
                                <p:cTn id="33" presetID="34"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from="(-#ppt_w/2)" to="(#ppt_x)" calcmode="lin" valueType="num">
                                      <p:cBhvr>
                                        <p:cTn id="35" dur="600" fill="hold">
                                          <p:stCondLst>
                                            <p:cond delay="0"/>
                                          </p:stCondLst>
                                        </p:cTn>
                                        <p:tgtEl>
                                          <p:spTgt spid="3">
                                            <p:txEl>
                                              <p:pRg st="1" end="1"/>
                                            </p:txEl>
                                          </p:spTgt>
                                        </p:tgtEl>
                                        <p:attrNameLst>
                                          <p:attrName>ppt_x</p:attrName>
                                        </p:attrNameLst>
                                      </p:cBhvr>
                                    </p:anim>
                                    <p:anim from="0" to="-1.0" calcmode="lin" valueType="num">
                                      <p:cBhvr>
                                        <p:cTn id="36" dur="200" decel="50000" autoRev="1" fill="hold">
                                          <p:stCondLst>
                                            <p:cond delay="600"/>
                                          </p:stCondLst>
                                        </p:cTn>
                                        <p:tgtEl>
                                          <p:spTgt spid="3">
                                            <p:txEl>
                                              <p:pRg st="1" end="1"/>
                                            </p:txEl>
                                          </p:spTgt>
                                        </p:tgtEl>
                                        <p:attrNameLst>
                                          <p:attrName>xshear</p:attrName>
                                        </p:attrNameLst>
                                      </p:cBhvr>
                                    </p:anim>
                                    <p:animScale>
                                      <p:cBhvr>
                                        <p:cTn id="37" dur="200" decel="100000" autoRev="1" fill="hold">
                                          <p:stCondLst>
                                            <p:cond delay="600"/>
                                          </p:stCondLst>
                                        </p:cTn>
                                        <p:tgtEl>
                                          <p:spTgt spid="3">
                                            <p:txEl>
                                              <p:pRg st="1" end="1"/>
                                            </p:txEl>
                                          </p:spTgt>
                                        </p:tgtEl>
                                      </p:cBhvr>
                                      <p:from x="100000" y="100000"/>
                                      <p:to x="80000" y="100000"/>
                                    </p:animScale>
                                    <p:anim by="(#ppt_h/3+#ppt_w*0.1)" calcmode="lin" valueType="num">
                                      <p:cBhvr additive="sum">
                                        <p:cTn id="38" dur="200" decel="100000" autoRev="1" fill="hold">
                                          <p:stCondLst>
                                            <p:cond delay="600"/>
                                          </p:stCondLst>
                                        </p:cTn>
                                        <p:tgtEl>
                                          <p:spTgt spid="3">
                                            <p:txEl>
                                              <p:pRg st="1" end="1"/>
                                            </p:txEl>
                                          </p:spTgt>
                                        </p:tgtEl>
                                        <p:attrNameLst>
                                          <p:attrName>ppt_x</p:attrName>
                                        </p:attrNameLst>
                                      </p:cBhvr>
                                    </p:anim>
                                  </p:childTnLst>
                                </p:cTn>
                              </p:par>
                              <p:par>
                                <p:cTn id="39" presetID="34"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from="(-#ppt_w/2)" to="(#ppt_x)" calcmode="lin" valueType="num">
                                      <p:cBhvr>
                                        <p:cTn id="41" dur="600" fill="hold">
                                          <p:stCondLst>
                                            <p:cond delay="0"/>
                                          </p:stCondLst>
                                        </p:cTn>
                                        <p:tgtEl>
                                          <p:spTgt spid="3">
                                            <p:txEl>
                                              <p:pRg st="2" end="2"/>
                                            </p:txEl>
                                          </p:spTgt>
                                        </p:tgtEl>
                                        <p:attrNameLst>
                                          <p:attrName>ppt_x</p:attrName>
                                        </p:attrNameLst>
                                      </p:cBhvr>
                                    </p:anim>
                                    <p:anim from="0" to="-1.0" calcmode="lin" valueType="num">
                                      <p:cBhvr>
                                        <p:cTn id="42" dur="200" decel="50000" autoRev="1" fill="hold">
                                          <p:stCondLst>
                                            <p:cond delay="600"/>
                                          </p:stCondLst>
                                        </p:cTn>
                                        <p:tgtEl>
                                          <p:spTgt spid="3">
                                            <p:txEl>
                                              <p:pRg st="2" end="2"/>
                                            </p:txEl>
                                          </p:spTgt>
                                        </p:tgtEl>
                                        <p:attrNameLst>
                                          <p:attrName>xshear</p:attrName>
                                        </p:attrNameLst>
                                      </p:cBhvr>
                                    </p:anim>
                                    <p:animScale>
                                      <p:cBhvr>
                                        <p:cTn id="43" dur="200" decel="100000" autoRev="1" fill="hold">
                                          <p:stCondLst>
                                            <p:cond delay="600"/>
                                          </p:stCondLst>
                                        </p:cTn>
                                        <p:tgtEl>
                                          <p:spTgt spid="3">
                                            <p:txEl>
                                              <p:pRg st="2" end="2"/>
                                            </p:txEl>
                                          </p:spTgt>
                                        </p:tgtEl>
                                      </p:cBhvr>
                                      <p:from x="100000" y="100000"/>
                                      <p:to x="80000" y="100000"/>
                                    </p:animScale>
                                    <p:anim by="(#ppt_h/3+#ppt_w*0.1)" calcmode="lin" valueType="num">
                                      <p:cBhvr additive="sum">
                                        <p:cTn id="44" dur="200" decel="100000" autoRev="1" fill="hold">
                                          <p:stCondLst>
                                            <p:cond delay="600"/>
                                          </p:stCondLst>
                                        </p:cTn>
                                        <p:tgtEl>
                                          <p:spTgt spid="3">
                                            <p:txEl>
                                              <p:pRg st="2" end="2"/>
                                            </p:txEl>
                                          </p:spTgt>
                                        </p:tgtEl>
                                        <p:attrNameLst>
                                          <p:attrName>ppt_x</p:attrName>
                                        </p:attrNameLst>
                                      </p:cBhvr>
                                    </p:anim>
                                  </p:childTnLst>
                                </p:cTn>
                              </p:par>
                              <p:par>
                                <p:cTn id="45" presetID="34"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from="(-#ppt_w/2)" to="(#ppt_x)" calcmode="lin" valueType="num">
                                      <p:cBhvr>
                                        <p:cTn id="47" dur="600" fill="hold">
                                          <p:stCondLst>
                                            <p:cond delay="0"/>
                                          </p:stCondLst>
                                        </p:cTn>
                                        <p:tgtEl>
                                          <p:spTgt spid="3">
                                            <p:txEl>
                                              <p:pRg st="3" end="3"/>
                                            </p:txEl>
                                          </p:spTgt>
                                        </p:tgtEl>
                                        <p:attrNameLst>
                                          <p:attrName>ppt_x</p:attrName>
                                        </p:attrNameLst>
                                      </p:cBhvr>
                                    </p:anim>
                                    <p:anim from="0" to="-1.0" calcmode="lin" valueType="num">
                                      <p:cBhvr>
                                        <p:cTn id="48" dur="200" decel="50000" autoRev="1" fill="hold">
                                          <p:stCondLst>
                                            <p:cond delay="600"/>
                                          </p:stCondLst>
                                        </p:cTn>
                                        <p:tgtEl>
                                          <p:spTgt spid="3">
                                            <p:txEl>
                                              <p:pRg st="3" end="3"/>
                                            </p:txEl>
                                          </p:spTgt>
                                        </p:tgtEl>
                                        <p:attrNameLst>
                                          <p:attrName>xshear</p:attrName>
                                        </p:attrNameLst>
                                      </p:cBhvr>
                                    </p:anim>
                                    <p:animScale>
                                      <p:cBhvr>
                                        <p:cTn id="49" dur="200" decel="100000" autoRev="1" fill="hold">
                                          <p:stCondLst>
                                            <p:cond delay="600"/>
                                          </p:stCondLst>
                                        </p:cTn>
                                        <p:tgtEl>
                                          <p:spTgt spid="3">
                                            <p:txEl>
                                              <p:pRg st="3" end="3"/>
                                            </p:txEl>
                                          </p:spTgt>
                                        </p:tgtEl>
                                      </p:cBhvr>
                                      <p:from x="100000" y="100000"/>
                                      <p:to x="80000" y="100000"/>
                                    </p:animScale>
                                    <p:anim by="(#ppt_h/3+#ppt_w*0.1)" calcmode="lin" valueType="num">
                                      <p:cBhvr additive="sum">
                                        <p:cTn id="50" dur="200" decel="100000" autoRev="1" fill="hold">
                                          <p:stCondLst>
                                            <p:cond delay="600"/>
                                          </p:stCondLst>
                                        </p:cTn>
                                        <p:tgtEl>
                                          <p:spTgt spid="3">
                                            <p:txEl>
                                              <p:pRg st="3" end="3"/>
                                            </p:txEl>
                                          </p:spTgt>
                                        </p:tgtEl>
                                        <p:attrNameLst>
                                          <p:attrName>ppt_x</p:attrName>
                                        </p:attrNameLst>
                                      </p:cBhvr>
                                    </p:anim>
                                  </p:childTnLst>
                                </p:cTn>
                              </p:par>
                              <p:par>
                                <p:cTn id="51" presetID="34" presetClass="entr"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from="(-#ppt_w/2)" to="(#ppt_x)" calcmode="lin" valueType="num">
                                      <p:cBhvr>
                                        <p:cTn id="53" dur="600" fill="hold">
                                          <p:stCondLst>
                                            <p:cond delay="0"/>
                                          </p:stCondLst>
                                        </p:cTn>
                                        <p:tgtEl>
                                          <p:spTgt spid="3">
                                            <p:txEl>
                                              <p:pRg st="4" end="4"/>
                                            </p:txEl>
                                          </p:spTgt>
                                        </p:tgtEl>
                                        <p:attrNameLst>
                                          <p:attrName>ppt_x</p:attrName>
                                        </p:attrNameLst>
                                      </p:cBhvr>
                                    </p:anim>
                                    <p:anim from="0" to="-1.0" calcmode="lin" valueType="num">
                                      <p:cBhvr>
                                        <p:cTn id="54" dur="200" decel="50000" autoRev="1" fill="hold">
                                          <p:stCondLst>
                                            <p:cond delay="600"/>
                                          </p:stCondLst>
                                        </p:cTn>
                                        <p:tgtEl>
                                          <p:spTgt spid="3">
                                            <p:txEl>
                                              <p:pRg st="4" end="4"/>
                                            </p:txEl>
                                          </p:spTgt>
                                        </p:tgtEl>
                                        <p:attrNameLst>
                                          <p:attrName>xshear</p:attrName>
                                        </p:attrNameLst>
                                      </p:cBhvr>
                                    </p:anim>
                                    <p:animScale>
                                      <p:cBhvr>
                                        <p:cTn id="55" dur="200" decel="100000" autoRev="1" fill="hold">
                                          <p:stCondLst>
                                            <p:cond delay="600"/>
                                          </p:stCondLst>
                                        </p:cTn>
                                        <p:tgtEl>
                                          <p:spTgt spid="3">
                                            <p:txEl>
                                              <p:pRg st="4" end="4"/>
                                            </p:txEl>
                                          </p:spTgt>
                                        </p:tgtEl>
                                      </p:cBhvr>
                                      <p:from x="100000" y="100000"/>
                                      <p:to x="80000" y="100000"/>
                                    </p:animScale>
                                    <p:anim by="(#ppt_h/3+#ppt_w*0.1)" calcmode="lin" valueType="num">
                                      <p:cBhvr additive="sum">
                                        <p:cTn id="56"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Marketing Transitional Economies</a:t>
            </a:r>
            <a:endParaRPr lang="en-US" dirty="0"/>
          </a:p>
        </p:txBody>
      </p:sp>
      <p:sp>
        <p:nvSpPr>
          <p:cNvPr id="3" name="Content Placeholder 2"/>
          <p:cNvSpPr>
            <a:spLocks noGrp="1"/>
          </p:cNvSpPr>
          <p:nvPr>
            <p:ph sz="quarter" idx="1"/>
          </p:nvPr>
        </p:nvSpPr>
        <p:spPr/>
        <p:txBody>
          <a:bodyPr>
            <a:noAutofit/>
          </a:bodyPr>
          <a:lstStyle/>
          <a:p>
            <a:pPr algn="just">
              <a:buFont typeface="Wingdings" pitchFamily="2" charset="2"/>
              <a:buChar char="Ø"/>
            </a:pPr>
            <a:r>
              <a:rPr lang="en-US" dirty="0" smtClean="0">
                <a:latin typeface="Times New Roman" pitchFamily="18" charset="0"/>
                <a:cs typeface="Times New Roman" pitchFamily="18" charset="0"/>
              </a:rPr>
              <a:t>A transition economy or transitional economy is as economy which is changing from a centrally planned economy to a free market. </a:t>
            </a:r>
          </a:p>
          <a:p>
            <a:pPr algn="just">
              <a:buFont typeface="Wingdings" pitchFamily="2" charset="2"/>
              <a:buChar char="Ø"/>
            </a:pPr>
            <a:r>
              <a:rPr lang="en-US" dirty="0" smtClean="0">
                <a:latin typeface="Times New Roman" pitchFamily="18" charset="0"/>
                <a:cs typeface="Times New Roman" pitchFamily="18" charset="0"/>
              </a:rPr>
              <a:t>Transition economics undergo economic liberalization, where market forces set prices rather that a central planning organization and trade barriers are removed, privatization of government owned enterprises and resources, and the creation of a financial sector to facilitate the movement of private capital. </a:t>
            </a:r>
          </a:p>
          <a:p>
            <a:pPr algn="just">
              <a:buFont typeface="Wingdings" pitchFamily="2" charset="2"/>
              <a:buChar char="Ø"/>
            </a:pPr>
            <a:r>
              <a:rPr lang="en-US" dirty="0" smtClean="0">
                <a:latin typeface="Times New Roman" pitchFamily="18" charset="0"/>
                <a:cs typeface="Times New Roman" pitchFamily="18" charset="0"/>
              </a:rPr>
              <a:t>The process has been applied in china, the former Soviet Union and communist bloc countries of Europe, and many third world countries.</a:t>
            </a:r>
            <a:endParaRPr lang="en-US"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abi\zozooo\1 (21).jpg"/>
          <p:cNvPicPr/>
          <p:nvPr/>
        </p:nvPicPr>
        <p:blipFill>
          <a:blip r:embed="rId2" cstate="print"/>
          <a:srcRect/>
          <a:stretch>
            <a:fillRect/>
          </a:stretch>
        </p:blipFill>
        <p:spPr bwMode="auto">
          <a:xfrm rot="19283144">
            <a:off x="2186437" y="1051216"/>
            <a:ext cx="5229183" cy="468751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Recent Trends in Transitional Economies</a:t>
            </a:r>
            <a:endParaRPr lang="en-US" sz="28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lvl="0">
              <a:buFont typeface="Wingdings" pitchFamily="2" charset="2"/>
              <a:buChar char="Ø"/>
            </a:pPr>
            <a:r>
              <a:rPr lang="en-US" sz="2800" dirty="0" smtClean="0">
                <a:latin typeface="Times New Roman" pitchFamily="18" charset="0"/>
                <a:cs typeface="Times New Roman" pitchFamily="18" charset="0"/>
              </a:rPr>
              <a:t>Economic and regulatory environment.</a:t>
            </a:r>
          </a:p>
          <a:p>
            <a:pPr lvl="0">
              <a:buFont typeface="Wingdings" pitchFamily="2" charset="2"/>
              <a:buChar char="Ø"/>
            </a:pPr>
            <a:r>
              <a:rPr lang="en-US" sz="2800" dirty="0" smtClean="0">
                <a:latin typeface="Times New Roman" pitchFamily="18" charset="0"/>
                <a:cs typeface="Times New Roman" pitchFamily="18" charset="0"/>
              </a:rPr>
              <a:t>Market size.</a:t>
            </a:r>
          </a:p>
          <a:p>
            <a:pPr lvl="0">
              <a:buFont typeface="Wingdings" pitchFamily="2" charset="2"/>
              <a:buChar char="Ø"/>
            </a:pPr>
            <a:r>
              <a:rPr lang="en-US" sz="2800" dirty="0" smtClean="0">
                <a:latin typeface="Times New Roman" pitchFamily="18" charset="0"/>
                <a:cs typeface="Times New Roman" pitchFamily="18" charset="0"/>
              </a:rPr>
              <a:t>Consumers.</a:t>
            </a:r>
          </a:p>
          <a:p>
            <a:pPr lvl="0">
              <a:buFont typeface="Wingdings" pitchFamily="2" charset="2"/>
              <a:buChar char="Ø"/>
            </a:pPr>
            <a:r>
              <a:rPr lang="en-US" sz="2800" dirty="0" smtClean="0">
                <a:latin typeface="Times New Roman" pitchFamily="18" charset="0"/>
                <a:cs typeface="Times New Roman" pitchFamily="18" charset="0"/>
              </a:rPr>
              <a:t>Competition.</a:t>
            </a:r>
          </a:p>
          <a:p>
            <a:pPr lvl="0">
              <a:buFont typeface="Wingdings" pitchFamily="2" charset="2"/>
              <a:buChar char="Ø"/>
            </a:pPr>
            <a:r>
              <a:rPr lang="en-US" sz="2800" dirty="0" smtClean="0">
                <a:latin typeface="Times New Roman" pitchFamily="18" charset="0"/>
                <a:cs typeface="Times New Roman" pitchFamily="18" charset="0"/>
              </a:rPr>
              <a:t>Product.</a:t>
            </a:r>
          </a:p>
          <a:p>
            <a:pPr lvl="0">
              <a:buFont typeface="Wingdings" pitchFamily="2" charset="2"/>
              <a:buChar char="Ø"/>
            </a:pPr>
            <a:r>
              <a:rPr lang="en-US" sz="2800" dirty="0" smtClean="0">
                <a:latin typeface="Times New Roman" pitchFamily="18" charset="0"/>
                <a:cs typeface="Times New Roman" pitchFamily="18" charset="0"/>
              </a:rPr>
              <a:t>Price.</a:t>
            </a:r>
          </a:p>
          <a:p>
            <a:pPr lvl="0">
              <a:buFont typeface="Wingdings" pitchFamily="2" charset="2"/>
              <a:buChar char="Ø"/>
            </a:pPr>
            <a:r>
              <a:rPr lang="en-US" sz="2800" dirty="0" smtClean="0">
                <a:latin typeface="Times New Roman" pitchFamily="18" charset="0"/>
                <a:cs typeface="Times New Roman" pitchFamily="18" charset="0"/>
              </a:rPr>
              <a:t>Distribution.</a:t>
            </a:r>
            <a:endParaRPr lang="en-US" sz="2800" dirty="0">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1" end="1"/>
                                            </p:txEl>
                                          </p:spTgt>
                                        </p:tgtEl>
                                        <p:attrNameLst>
                                          <p:attrName>ppt_w</p:attrName>
                                        </p:attrNameLst>
                                      </p:cBhvr>
                                    </p:anim>
                                    <p:anim by="(#ppt_w*0.50)" calcmode="lin" valueType="num">
                                      <p:cBhvr>
                                        <p:cTn id="28" dur="500" decel="50000" autoRev="1" fill="hold">
                                          <p:stCondLst>
                                            <p:cond delay="0"/>
                                          </p:stCondLst>
                                        </p:cTn>
                                        <p:tgtEl>
                                          <p:spTgt spid="3">
                                            <p:txEl>
                                              <p:pRg st="1" end="1"/>
                                            </p:txEl>
                                          </p:spTgt>
                                        </p:tgtEl>
                                        <p:attrNameLst>
                                          <p:attrName>ppt_x</p:attrName>
                                        </p:attrNameLst>
                                      </p:cBhvr>
                                    </p:anim>
                                    <p:anim from="(-#ppt_h/2)" to="(#ppt_y)" calcmode="lin" valueType="num">
                                      <p:cBhvr>
                                        <p:cTn id="29" dur="1000" fill="hold">
                                          <p:stCondLst>
                                            <p:cond delay="0"/>
                                          </p:stCondLst>
                                        </p:cTn>
                                        <p:tgtEl>
                                          <p:spTgt spid="3">
                                            <p:txEl>
                                              <p:pRg st="1" end="1"/>
                                            </p:txEl>
                                          </p:spTgt>
                                        </p:tgtEl>
                                        <p:attrNameLst>
                                          <p:attrName>ppt_y</p:attrName>
                                        </p:attrNameLst>
                                      </p:cBhvr>
                                    </p:anim>
                                    <p:animRot by="21600000">
                                      <p:cBhvr>
                                        <p:cTn id="30" dur="1000" fill="hold">
                                          <p:stCondLst>
                                            <p:cond delay="0"/>
                                          </p:stCondLst>
                                        </p:cTn>
                                        <p:tgtEl>
                                          <p:spTgt spid="3">
                                            <p:txEl>
                                              <p:pRg st="1" end="1"/>
                                            </p:txEl>
                                          </p:spTgt>
                                        </p:tgtEl>
                                        <p:attrNameLst>
                                          <p:attrName>r</p:attrName>
                                        </p:attrNameLst>
                                      </p:cBhvr>
                                    </p:animRot>
                                  </p:childTnLst>
                                </p:cTn>
                              </p:par>
                              <p:par>
                                <p:cTn id="31" presetID="56" presetClass="entr" presetSubtype="0" fill="hold" nodeType="with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 by="(-#ppt_w*2)" calcmode="lin" valueType="num">
                                      <p:cBhvr rctx="PPT">
                                        <p:cTn id="33" dur="500" autoRev="1" fill="hold">
                                          <p:stCondLst>
                                            <p:cond delay="0"/>
                                          </p:stCondLst>
                                        </p:cTn>
                                        <p:tgtEl>
                                          <p:spTgt spid="3">
                                            <p:txEl>
                                              <p:pRg st="2" end="2"/>
                                            </p:txEl>
                                          </p:spTgt>
                                        </p:tgtEl>
                                        <p:attrNameLst>
                                          <p:attrName>ppt_w</p:attrName>
                                        </p:attrNameLst>
                                      </p:cBhvr>
                                    </p:anim>
                                    <p:anim by="(#ppt_w*0.50)" calcmode="lin" valueType="num">
                                      <p:cBhvr>
                                        <p:cTn id="34" dur="500" decel="50000" autoRev="1" fill="hold">
                                          <p:stCondLst>
                                            <p:cond delay="0"/>
                                          </p:stCondLst>
                                        </p:cTn>
                                        <p:tgtEl>
                                          <p:spTgt spid="3">
                                            <p:txEl>
                                              <p:pRg st="2" end="2"/>
                                            </p:txEl>
                                          </p:spTgt>
                                        </p:tgtEl>
                                        <p:attrNameLst>
                                          <p:attrName>ppt_x</p:attrName>
                                        </p:attrNameLst>
                                      </p:cBhvr>
                                    </p:anim>
                                    <p:anim from="(-#ppt_h/2)" to="(#ppt_y)" calcmode="lin" valueType="num">
                                      <p:cBhvr>
                                        <p:cTn id="35" dur="1000" fill="hold">
                                          <p:stCondLst>
                                            <p:cond delay="0"/>
                                          </p:stCondLst>
                                        </p:cTn>
                                        <p:tgtEl>
                                          <p:spTgt spid="3">
                                            <p:txEl>
                                              <p:pRg st="2" end="2"/>
                                            </p:txEl>
                                          </p:spTgt>
                                        </p:tgtEl>
                                        <p:attrNameLst>
                                          <p:attrName>ppt_y</p:attrName>
                                        </p:attrNameLst>
                                      </p:cBhvr>
                                    </p:anim>
                                    <p:animRot by="21600000">
                                      <p:cBhvr>
                                        <p:cTn id="36" dur="1000" fill="hold">
                                          <p:stCondLst>
                                            <p:cond delay="0"/>
                                          </p:stCondLst>
                                        </p:cTn>
                                        <p:tgtEl>
                                          <p:spTgt spid="3">
                                            <p:txEl>
                                              <p:pRg st="2" end="2"/>
                                            </p:txEl>
                                          </p:spTgt>
                                        </p:tgtEl>
                                        <p:attrNameLst>
                                          <p:attrName>r</p:attrName>
                                        </p:attrNameLst>
                                      </p:cBhvr>
                                    </p:animRot>
                                  </p:childTnLst>
                                </p:cTn>
                              </p:par>
                              <p:par>
                                <p:cTn id="37" presetID="56" presetClass="entr" presetSubtype="0" fill="hold" nodeType="with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3" end="3"/>
                                            </p:txEl>
                                          </p:spTgt>
                                        </p:tgtEl>
                                        <p:attrNameLst>
                                          <p:attrName>ppt_w</p:attrName>
                                        </p:attrNameLst>
                                      </p:cBhvr>
                                    </p:anim>
                                    <p:anim by="(#ppt_w*0.50)" calcmode="lin" valueType="num">
                                      <p:cBhvr>
                                        <p:cTn id="40" dur="500" decel="50000" autoRev="1" fill="hold">
                                          <p:stCondLst>
                                            <p:cond delay="0"/>
                                          </p:stCondLst>
                                        </p:cTn>
                                        <p:tgtEl>
                                          <p:spTgt spid="3">
                                            <p:txEl>
                                              <p:pRg st="3" end="3"/>
                                            </p:txEl>
                                          </p:spTgt>
                                        </p:tgtEl>
                                        <p:attrNameLst>
                                          <p:attrName>ppt_x</p:attrName>
                                        </p:attrNameLst>
                                      </p:cBhvr>
                                    </p:anim>
                                    <p:anim from="(-#ppt_h/2)" to="(#ppt_y)" calcmode="lin" valueType="num">
                                      <p:cBhvr>
                                        <p:cTn id="41" dur="1000" fill="hold">
                                          <p:stCondLst>
                                            <p:cond delay="0"/>
                                          </p:stCondLst>
                                        </p:cTn>
                                        <p:tgtEl>
                                          <p:spTgt spid="3">
                                            <p:txEl>
                                              <p:pRg st="3" end="3"/>
                                            </p:txEl>
                                          </p:spTgt>
                                        </p:tgtEl>
                                        <p:attrNameLst>
                                          <p:attrName>ppt_y</p:attrName>
                                        </p:attrNameLst>
                                      </p:cBhvr>
                                    </p:anim>
                                    <p:animRot by="21600000">
                                      <p:cBhvr>
                                        <p:cTn id="42" dur="1000" fill="hold">
                                          <p:stCondLst>
                                            <p:cond delay="0"/>
                                          </p:stCondLst>
                                        </p:cTn>
                                        <p:tgtEl>
                                          <p:spTgt spid="3">
                                            <p:txEl>
                                              <p:pRg st="3" end="3"/>
                                            </p:txEl>
                                          </p:spTgt>
                                        </p:tgtEl>
                                        <p:attrNameLst>
                                          <p:attrName>r</p:attrName>
                                        </p:attrNameLst>
                                      </p:cBhvr>
                                    </p:animRot>
                                  </p:childTnLst>
                                </p:cTn>
                              </p:par>
                              <p:par>
                                <p:cTn id="43" presetID="56" presetClass="entr" presetSubtype="0" fill="hold" nodeType="withEffect">
                                  <p:stCondLst>
                                    <p:cond delay="0"/>
                                  </p:stCondLst>
                                  <p:iterate type="lt">
                                    <p:tmPct val="10000"/>
                                  </p:iterate>
                                  <p:childTnLst>
                                    <p:set>
                                      <p:cBhvr>
                                        <p:cTn id="44" dur="1" fill="hold">
                                          <p:stCondLst>
                                            <p:cond delay="0"/>
                                          </p:stCondLst>
                                        </p:cTn>
                                        <p:tgtEl>
                                          <p:spTgt spid="3">
                                            <p:txEl>
                                              <p:pRg st="4" end="4"/>
                                            </p:txEl>
                                          </p:spTgt>
                                        </p:tgtEl>
                                        <p:attrNameLst>
                                          <p:attrName>style.visibility</p:attrName>
                                        </p:attrNameLst>
                                      </p:cBhvr>
                                      <p:to>
                                        <p:strVal val="visible"/>
                                      </p:to>
                                    </p:set>
                                    <p:anim by="(-#ppt_w*2)" calcmode="lin" valueType="num">
                                      <p:cBhvr rctx="PPT">
                                        <p:cTn id="45" dur="500" autoRev="1" fill="hold">
                                          <p:stCondLst>
                                            <p:cond delay="0"/>
                                          </p:stCondLst>
                                        </p:cTn>
                                        <p:tgtEl>
                                          <p:spTgt spid="3">
                                            <p:txEl>
                                              <p:pRg st="4" end="4"/>
                                            </p:txEl>
                                          </p:spTgt>
                                        </p:tgtEl>
                                        <p:attrNameLst>
                                          <p:attrName>ppt_w</p:attrName>
                                        </p:attrNameLst>
                                      </p:cBhvr>
                                    </p:anim>
                                    <p:anim by="(#ppt_w*0.50)" calcmode="lin" valueType="num">
                                      <p:cBhvr>
                                        <p:cTn id="46" dur="500" decel="50000" autoRev="1" fill="hold">
                                          <p:stCondLst>
                                            <p:cond delay="0"/>
                                          </p:stCondLst>
                                        </p:cTn>
                                        <p:tgtEl>
                                          <p:spTgt spid="3">
                                            <p:txEl>
                                              <p:pRg st="4" end="4"/>
                                            </p:txEl>
                                          </p:spTgt>
                                        </p:tgtEl>
                                        <p:attrNameLst>
                                          <p:attrName>ppt_x</p:attrName>
                                        </p:attrNameLst>
                                      </p:cBhvr>
                                    </p:anim>
                                    <p:anim from="(-#ppt_h/2)" to="(#ppt_y)" calcmode="lin" valueType="num">
                                      <p:cBhvr>
                                        <p:cTn id="47" dur="1000" fill="hold">
                                          <p:stCondLst>
                                            <p:cond delay="0"/>
                                          </p:stCondLst>
                                        </p:cTn>
                                        <p:tgtEl>
                                          <p:spTgt spid="3">
                                            <p:txEl>
                                              <p:pRg st="4" end="4"/>
                                            </p:txEl>
                                          </p:spTgt>
                                        </p:tgtEl>
                                        <p:attrNameLst>
                                          <p:attrName>ppt_y</p:attrName>
                                        </p:attrNameLst>
                                      </p:cBhvr>
                                    </p:anim>
                                    <p:animRot by="21600000">
                                      <p:cBhvr>
                                        <p:cTn id="48" dur="1000" fill="hold">
                                          <p:stCondLst>
                                            <p:cond delay="0"/>
                                          </p:stCondLst>
                                        </p:cTn>
                                        <p:tgtEl>
                                          <p:spTgt spid="3">
                                            <p:txEl>
                                              <p:pRg st="4" end="4"/>
                                            </p:txEl>
                                          </p:spTgt>
                                        </p:tgtEl>
                                        <p:attrNameLst>
                                          <p:attrName>r</p:attrName>
                                        </p:attrNameLst>
                                      </p:cBhvr>
                                    </p:animRot>
                                  </p:childTnLst>
                                </p:cTn>
                              </p:par>
                              <p:par>
                                <p:cTn id="49" presetID="56" presetClass="entr" presetSubtype="0" fill="hold" nodeType="withEffect">
                                  <p:stCondLst>
                                    <p:cond delay="0"/>
                                  </p:stCondLst>
                                  <p:iterate type="lt">
                                    <p:tmPct val="10000"/>
                                  </p:iterate>
                                  <p:childTnLst>
                                    <p:set>
                                      <p:cBhvr>
                                        <p:cTn id="50" dur="1" fill="hold">
                                          <p:stCondLst>
                                            <p:cond delay="0"/>
                                          </p:stCondLst>
                                        </p:cTn>
                                        <p:tgtEl>
                                          <p:spTgt spid="3">
                                            <p:txEl>
                                              <p:pRg st="5" end="5"/>
                                            </p:txEl>
                                          </p:spTgt>
                                        </p:tgtEl>
                                        <p:attrNameLst>
                                          <p:attrName>style.visibility</p:attrName>
                                        </p:attrNameLst>
                                      </p:cBhvr>
                                      <p:to>
                                        <p:strVal val="visible"/>
                                      </p:to>
                                    </p:set>
                                    <p:anim by="(-#ppt_w*2)" calcmode="lin" valueType="num">
                                      <p:cBhvr rctx="PPT">
                                        <p:cTn id="51" dur="500" autoRev="1" fill="hold">
                                          <p:stCondLst>
                                            <p:cond delay="0"/>
                                          </p:stCondLst>
                                        </p:cTn>
                                        <p:tgtEl>
                                          <p:spTgt spid="3">
                                            <p:txEl>
                                              <p:pRg st="5" end="5"/>
                                            </p:txEl>
                                          </p:spTgt>
                                        </p:tgtEl>
                                        <p:attrNameLst>
                                          <p:attrName>ppt_w</p:attrName>
                                        </p:attrNameLst>
                                      </p:cBhvr>
                                    </p:anim>
                                    <p:anim by="(#ppt_w*0.50)" calcmode="lin" valueType="num">
                                      <p:cBhvr>
                                        <p:cTn id="52" dur="500" decel="50000" autoRev="1" fill="hold">
                                          <p:stCondLst>
                                            <p:cond delay="0"/>
                                          </p:stCondLst>
                                        </p:cTn>
                                        <p:tgtEl>
                                          <p:spTgt spid="3">
                                            <p:txEl>
                                              <p:pRg st="5" end="5"/>
                                            </p:txEl>
                                          </p:spTgt>
                                        </p:tgtEl>
                                        <p:attrNameLst>
                                          <p:attrName>ppt_x</p:attrName>
                                        </p:attrNameLst>
                                      </p:cBhvr>
                                    </p:anim>
                                    <p:anim from="(-#ppt_h/2)" to="(#ppt_y)" calcmode="lin" valueType="num">
                                      <p:cBhvr>
                                        <p:cTn id="53" dur="1000" fill="hold">
                                          <p:stCondLst>
                                            <p:cond delay="0"/>
                                          </p:stCondLst>
                                        </p:cTn>
                                        <p:tgtEl>
                                          <p:spTgt spid="3">
                                            <p:txEl>
                                              <p:pRg st="5" end="5"/>
                                            </p:txEl>
                                          </p:spTgt>
                                        </p:tgtEl>
                                        <p:attrNameLst>
                                          <p:attrName>ppt_y</p:attrName>
                                        </p:attrNameLst>
                                      </p:cBhvr>
                                    </p:anim>
                                    <p:animRot by="21600000">
                                      <p:cBhvr>
                                        <p:cTn id="54" dur="1000" fill="hold">
                                          <p:stCondLst>
                                            <p:cond delay="0"/>
                                          </p:stCondLst>
                                        </p:cTn>
                                        <p:tgtEl>
                                          <p:spTgt spid="3">
                                            <p:txEl>
                                              <p:pRg st="5" end="5"/>
                                            </p:txEl>
                                          </p:spTgt>
                                        </p:tgtEl>
                                        <p:attrNameLst>
                                          <p:attrName>r</p:attrName>
                                        </p:attrNameLst>
                                      </p:cBhvr>
                                    </p:animRot>
                                  </p:childTnLst>
                                </p:cTn>
                              </p:par>
                              <p:par>
                                <p:cTn id="55" presetID="56" presetClass="entr" presetSubtype="0" fill="hold" nodeType="withEffect">
                                  <p:stCondLst>
                                    <p:cond delay="0"/>
                                  </p:stCondLst>
                                  <p:iterate type="lt">
                                    <p:tmPct val="10000"/>
                                  </p:iterate>
                                  <p:childTnLst>
                                    <p:set>
                                      <p:cBhvr>
                                        <p:cTn id="56" dur="1" fill="hold">
                                          <p:stCondLst>
                                            <p:cond delay="0"/>
                                          </p:stCondLst>
                                        </p:cTn>
                                        <p:tgtEl>
                                          <p:spTgt spid="3">
                                            <p:txEl>
                                              <p:pRg st="6" end="6"/>
                                            </p:txEl>
                                          </p:spTgt>
                                        </p:tgtEl>
                                        <p:attrNameLst>
                                          <p:attrName>style.visibility</p:attrName>
                                        </p:attrNameLst>
                                      </p:cBhvr>
                                      <p:to>
                                        <p:strVal val="visible"/>
                                      </p:to>
                                    </p:set>
                                    <p:anim by="(-#ppt_w*2)" calcmode="lin" valueType="num">
                                      <p:cBhvr rctx="PPT">
                                        <p:cTn id="57" dur="500" autoRev="1" fill="hold">
                                          <p:stCondLst>
                                            <p:cond delay="0"/>
                                          </p:stCondLst>
                                        </p:cTn>
                                        <p:tgtEl>
                                          <p:spTgt spid="3">
                                            <p:txEl>
                                              <p:pRg st="6" end="6"/>
                                            </p:txEl>
                                          </p:spTgt>
                                        </p:tgtEl>
                                        <p:attrNameLst>
                                          <p:attrName>ppt_w</p:attrName>
                                        </p:attrNameLst>
                                      </p:cBhvr>
                                    </p:anim>
                                    <p:anim by="(#ppt_w*0.50)" calcmode="lin" valueType="num">
                                      <p:cBhvr>
                                        <p:cTn id="58" dur="500" decel="50000" autoRev="1" fill="hold">
                                          <p:stCondLst>
                                            <p:cond delay="0"/>
                                          </p:stCondLst>
                                        </p:cTn>
                                        <p:tgtEl>
                                          <p:spTgt spid="3">
                                            <p:txEl>
                                              <p:pRg st="6" end="6"/>
                                            </p:txEl>
                                          </p:spTgt>
                                        </p:tgtEl>
                                        <p:attrNameLst>
                                          <p:attrName>ppt_x</p:attrName>
                                        </p:attrNameLst>
                                      </p:cBhvr>
                                    </p:anim>
                                    <p:anim from="(-#ppt_h/2)" to="(#ppt_y)" calcmode="lin" valueType="num">
                                      <p:cBhvr>
                                        <p:cTn id="59" dur="1000" fill="hold">
                                          <p:stCondLst>
                                            <p:cond delay="0"/>
                                          </p:stCondLst>
                                        </p:cTn>
                                        <p:tgtEl>
                                          <p:spTgt spid="3">
                                            <p:txEl>
                                              <p:pRg st="6" end="6"/>
                                            </p:txEl>
                                          </p:spTgt>
                                        </p:tgtEl>
                                        <p:attrNameLst>
                                          <p:attrName>ppt_y</p:attrName>
                                        </p:attrNameLst>
                                      </p:cBhvr>
                                    </p:anim>
                                    <p:animRot by="21600000">
                                      <p:cBhvr>
                                        <p:cTn id="60" dur="10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abi\zozooo\1.jpg"/>
          <p:cNvPicPr/>
          <p:nvPr/>
        </p:nvPicPr>
        <p:blipFill>
          <a:blip r:embed="rId2" cstate="print"/>
          <a:srcRect/>
          <a:stretch>
            <a:fillRect/>
          </a:stretch>
        </p:blipFill>
        <p:spPr bwMode="auto">
          <a:xfrm>
            <a:off x="0" y="2362200"/>
            <a:ext cx="9144000" cy="4495800"/>
          </a:xfrm>
          <a:prstGeom prst="rect">
            <a:avLst/>
          </a:prstGeom>
          <a:noFill/>
          <a:ln w="9525">
            <a:noFill/>
            <a:miter lim="800000"/>
            <a:headEnd/>
            <a:tailEnd/>
          </a:ln>
        </p:spPr>
      </p:pic>
      <p:sp>
        <p:nvSpPr>
          <p:cNvPr id="2" name="Title 1"/>
          <p:cNvSpPr>
            <a:spLocks noGrp="1"/>
          </p:cNvSpPr>
          <p:nvPr>
            <p:ph type="title"/>
          </p:nvPr>
        </p:nvSpPr>
        <p:spPr/>
        <p:txBody>
          <a:bodyPr/>
          <a:lstStyle/>
          <a:p>
            <a:r>
              <a:rPr lang="en-US" sz="3600" b="1" dirty="0" smtClean="0"/>
              <a:t>Conclusion</a:t>
            </a:r>
            <a:endParaRPr lang="en-US" dirty="0"/>
          </a:p>
        </p:txBody>
      </p:sp>
      <p:sp>
        <p:nvSpPr>
          <p:cNvPr id="3" name="Content Placeholder 2"/>
          <p:cNvSpPr>
            <a:spLocks noGrp="1"/>
          </p:cNvSpPr>
          <p:nvPr>
            <p:ph sz="quarter" idx="1"/>
          </p:nvPr>
        </p:nvSpPr>
        <p:spPr/>
        <p:txBody>
          <a:bodyPr>
            <a:normAutofit/>
          </a:bodyPr>
          <a:lstStyle/>
          <a:p>
            <a:pPr algn="just"/>
            <a:r>
              <a:rPr lang="en-US" sz="2800" dirty="0" smtClean="0">
                <a:latin typeface="Times New Roman" pitchFamily="18" charset="0"/>
                <a:cs typeface="Times New Roman" pitchFamily="18" charset="0"/>
              </a:rPr>
              <a:t>India, as an emerging market, is undergoing a dramatic transformation politically as well as economically. India is offering plenty of business opportunities to multi-national companies as it embrace globalization.</a:t>
            </a:r>
            <a:endParaRPr lang="en-US" sz="2800" dirty="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wheel(4)">
                                      <p:cBhvr>
                                        <p:cTn id="4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467600" cy="1143000"/>
          </a:xfrm>
        </p:spPr>
        <p:txBody>
          <a:bodyPr>
            <a:normAutofit fontScale="90000"/>
          </a:bodyPr>
          <a:lstStyle/>
          <a:p>
            <a:pPr algn="ctr"/>
            <a:r>
              <a:rPr lang="en-US" sz="6600" i="1" dirty="0" smtClean="0">
                <a:solidFill>
                  <a:schemeClr val="accent2">
                    <a:lumMod val="50000"/>
                  </a:schemeClr>
                </a:solidFill>
                <a:latin typeface="Engravers MT" pitchFamily="18" charset="0"/>
              </a:rPr>
              <a:t/>
            </a:r>
            <a:br>
              <a:rPr lang="en-US" sz="6600" i="1" dirty="0" smtClean="0">
                <a:solidFill>
                  <a:schemeClr val="accent2">
                    <a:lumMod val="50000"/>
                  </a:schemeClr>
                </a:solidFill>
                <a:latin typeface="Engravers MT" pitchFamily="18" charset="0"/>
              </a:rPr>
            </a:br>
            <a:r>
              <a:rPr lang="en-US" sz="6600" i="1" dirty="0" smtClean="0">
                <a:solidFill>
                  <a:schemeClr val="accent2">
                    <a:lumMod val="50000"/>
                  </a:schemeClr>
                </a:solidFill>
                <a:latin typeface="Engravers MT" pitchFamily="18" charset="0"/>
              </a:rPr>
              <a:t/>
            </a:r>
            <a:br>
              <a:rPr lang="en-US" sz="6600" i="1" dirty="0" smtClean="0">
                <a:solidFill>
                  <a:schemeClr val="accent2">
                    <a:lumMod val="50000"/>
                  </a:schemeClr>
                </a:solidFill>
                <a:latin typeface="Engravers MT" pitchFamily="18" charset="0"/>
              </a:rPr>
            </a:br>
            <a:r>
              <a:rPr lang="en-US" sz="6600" i="1" dirty="0" smtClean="0">
                <a:solidFill>
                  <a:schemeClr val="accent2">
                    <a:lumMod val="50000"/>
                  </a:schemeClr>
                </a:solidFill>
                <a:latin typeface="Engravers MT" pitchFamily="18" charset="0"/>
              </a:rPr>
              <a:t>Than q !!!!!</a:t>
            </a:r>
            <a:endParaRPr lang="en-US" sz="6600" i="1" dirty="0">
              <a:solidFill>
                <a:schemeClr val="accent2">
                  <a:lumMod val="50000"/>
                </a:schemeClr>
              </a:solidFill>
              <a:latin typeface="Engravers MT" pitchFamily="18" charset="0"/>
            </a:endParaRPr>
          </a:p>
        </p:txBody>
      </p:sp>
      <p:sp>
        <p:nvSpPr>
          <p:cNvPr id="3" name="Content Placeholder 2"/>
          <p:cNvSpPr>
            <a:spLocks noGrp="1"/>
          </p:cNvSpPr>
          <p:nvPr>
            <p:ph sz="quarter" idx="1"/>
          </p:nvPr>
        </p:nvSpPr>
        <p:spPr/>
        <p:txBody>
          <a:bodyPr>
            <a:normAutofit/>
          </a:bodyPr>
          <a:lstStyle/>
          <a:p>
            <a:pPr algn="ctr">
              <a:buNone/>
            </a:pPr>
            <a:endParaRPr lang="en-US" sz="4400" dirty="0" smtClean="0">
              <a:latin typeface="Brush Script Std" pitchFamily="66" charset="0"/>
              <a:cs typeface="Adobe Hebrew" pitchFamily="18" charset="-79"/>
              <a:hlinkClick r:id="rId2"/>
            </a:endParaRPr>
          </a:p>
          <a:p>
            <a:pPr algn="ctr">
              <a:buNone/>
            </a:pPr>
            <a:endParaRPr lang="en-US" sz="4400" dirty="0" smtClean="0">
              <a:latin typeface="Brush Script Std" pitchFamily="66" charset="0"/>
              <a:cs typeface="Adobe Hebrew" pitchFamily="18" charset="-79"/>
              <a:hlinkClick r:id="rId2"/>
            </a:endParaRPr>
          </a:p>
          <a:p>
            <a:pPr algn="ctr">
              <a:buNone/>
            </a:pPr>
            <a:endParaRPr lang="en-US" sz="4400" dirty="0" smtClean="0">
              <a:latin typeface="Brush Script Std" pitchFamily="66" charset="0"/>
              <a:cs typeface="Adobe Hebrew" pitchFamily="18" charset="-79"/>
              <a:hlinkClick r:id="rId2"/>
            </a:endParaRPr>
          </a:p>
          <a:p>
            <a:pPr algn="ctr">
              <a:buNone/>
            </a:pPr>
            <a:r>
              <a:rPr lang="en-US" sz="4400" dirty="0" smtClean="0">
                <a:latin typeface="Brush Script Std" pitchFamily="66" charset="0"/>
                <a:cs typeface="Adobe Hebrew" pitchFamily="18" charset="-79"/>
                <a:hlinkClick r:id="rId2"/>
              </a:rPr>
              <a:t>Sk.ismailjabi1@gmail.com</a:t>
            </a:r>
            <a:endParaRPr lang="en-US" sz="4400" dirty="0" smtClean="0">
              <a:latin typeface="Brush Script Std" pitchFamily="66" charset="0"/>
              <a:cs typeface="Adobe Hebrew" pitchFamily="18" charset="-79"/>
            </a:endParaRPr>
          </a:p>
          <a:p>
            <a:pPr algn="ctr">
              <a:buNone/>
            </a:pPr>
            <a:endParaRPr lang="en-US" sz="4400" dirty="0" smtClean="0">
              <a:latin typeface="Brush Script Std" pitchFamily="66" charset="0"/>
              <a:cs typeface="Adobe Hebrew" pitchFamily="18" charset="-79"/>
            </a:endParaRPr>
          </a:p>
          <a:p>
            <a:pPr algn="ctr">
              <a:buNone/>
            </a:pPr>
            <a:endParaRPr lang="en-US" sz="4400" dirty="0">
              <a:latin typeface="Brush Script Std" pitchFamily="66" charset="0"/>
              <a:cs typeface="Adobe Hebrew" pitchFamily="18" charset="-79"/>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3" end="3"/>
                                            </p:txEl>
                                          </p:spTgt>
                                        </p:tgtEl>
                                        <p:attrNameLst>
                                          <p:attrName>ppt_w</p:attrName>
                                        </p:attrNameLst>
                                      </p:cBhvr>
                                    </p:anim>
                                    <p:anim by="(#ppt_w*0.50)" calcmode="lin" valueType="num">
                                      <p:cBhvr>
                                        <p:cTn id="17" dur="500" decel="50000" autoRev="1" fill="hold">
                                          <p:stCondLst>
                                            <p:cond delay="0"/>
                                          </p:stCondLst>
                                        </p:cTn>
                                        <p:tgtEl>
                                          <p:spTgt spid="3">
                                            <p:txEl>
                                              <p:pRg st="3" end="3"/>
                                            </p:txEl>
                                          </p:spTgt>
                                        </p:tgtEl>
                                        <p:attrNameLst>
                                          <p:attrName>ppt_x</p:attrName>
                                        </p:attrNameLst>
                                      </p:cBhvr>
                                    </p:anim>
                                    <p:anim from="(-#ppt_h/2)" to="(#ppt_y)" calcmode="lin" valueType="num">
                                      <p:cBhvr>
                                        <p:cTn id="18" dur="1000" fill="hold">
                                          <p:stCondLst>
                                            <p:cond delay="0"/>
                                          </p:stCondLst>
                                        </p:cTn>
                                        <p:tgtEl>
                                          <p:spTgt spid="3">
                                            <p:txEl>
                                              <p:pRg st="3" end="3"/>
                                            </p:txEl>
                                          </p:spTgt>
                                        </p:tgtEl>
                                        <p:attrNameLst>
                                          <p:attrName>ppt_y</p:attrName>
                                        </p:attrNameLst>
                                      </p:cBhvr>
                                    </p:anim>
                                    <p:animRot by="21600000">
                                      <p:cBhvr>
                                        <p:cTn id="19"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TotalTime>
  <Words>321</Words>
  <Application>Microsoft Office PowerPoint</Application>
  <PresentationFormat>On-screen Show (4:3)</PresentationFormat>
  <Paragraphs>38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Oriel</vt:lpstr>
      <vt:lpstr>MARKETING IN TRANSITIONAL ECONOMIES </vt:lpstr>
      <vt:lpstr>Introduction</vt:lpstr>
      <vt:lpstr>Objective of the study</vt:lpstr>
      <vt:lpstr>Economic development</vt:lpstr>
      <vt:lpstr>Stages of Economic Development</vt:lpstr>
      <vt:lpstr>Marketing Transitional Economies</vt:lpstr>
      <vt:lpstr>Recent Trends in Transitional Economies</vt:lpstr>
      <vt:lpstr>Conclusion</vt:lpstr>
      <vt:lpstr>  Than q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IN TRANSITIONAL ECONOMIES</dc:title>
  <dc:creator>pavan kumar</dc:creator>
  <cp:lastModifiedBy>administrator # hn # sree</cp:lastModifiedBy>
  <cp:revision>14</cp:revision>
  <dcterms:created xsi:type="dcterms:W3CDTF">2006-08-16T00:00:00Z</dcterms:created>
  <dcterms:modified xsi:type="dcterms:W3CDTF">2012-09-27T06:01:58Z</dcterms:modified>
</cp:coreProperties>
</file>