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2"/>
  </p:notesMasterIdLst>
  <p:sldIdLst>
    <p:sldId id="266" r:id="rId2"/>
    <p:sldId id="256" r:id="rId3"/>
    <p:sldId id="257" r:id="rId4"/>
    <p:sldId id="258" r:id="rId5"/>
    <p:sldId id="259" r:id="rId6"/>
    <p:sldId id="260" r:id="rId7"/>
    <p:sldId id="263" r:id="rId8"/>
    <p:sldId id="262"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E49979-C61A-40EA-8C0D-8FF8D9940A91}" type="datetimeFigureOut">
              <a:rPr lang="en-US" smtClean="0"/>
              <a:pPr/>
              <a:t>26/09/2020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79FA09-1F8B-48F2-861B-C37F90014CA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979FA09-1F8B-48F2-861B-C37F90014CA0}"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979FA09-1F8B-48F2-861B-C37F90014CA0}"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26/09/2020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26/09/2020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User\AppData\Local\Microsoft\Windows\INetCache\IE\T9SGQK5Q\GST-1-600x300[1].jpg"/>
          <p:cNvPicPr>
            <a:picLocks noChangeAspect="1" noChangeArrowheads="1"/>
          </p:cNvPicPr>
          <p:nvPr/>
        </p:nvPicPr>
        <p:blipFill>
          <a:blip r:embed="rId2"/>
          <a:srcRect/>
          <a:stretch>
            <a:fillRect/>
          </a:stretch>
        </p:blipFill>
        <p:spPr bwMode="auto">
          <a:xfrm>
            <a:off x="304800" y="1524000"/>
            <a:ext cx="4191000" cy="4419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0" name="Title 9"/>
          <p:cNvSpPr>
            <a:spLocks noGrp="1"/>
          </p:cNvSpPr>
          <p:nvPr>
            <p:ph type="ctrTitle"/>
          </p:nvPr>
        </p:nvSpPr>
        <p:spPr>
          <a:xfrm>
            <a:off x="304800" y="381000"/>
            <a:ext cx="8534400" cy="838200"/>
          </a:xfrm>
        </p:spPr>
        <p:txBody>
          <a:bodyPr anchor="b">
            <a:normAutofit fontScale="90000"/>
          </a:bodyPr>
          <a:lstStyle/>
          <a:p>
            <a:pPr algn="ctr"/>
            <a:r>
              <a:rPr lang="en-US" sz="2400" dirty="0" smtClean="0"/>
              <a:t/>
            </a:r>
            <a:br>
              <a:rPr lang="en-US" sz="2400" dirty="0" smtClean="0"/>
            </a:br>
            <a:r>
              <a:rPr lang="en-US" sz="2400" dirty="0" smtClean="0"/>
              <a:t/>
            </a:r>
            <a:br>
              <a:rPr lang="en-US" sz="2400" dirty="0" smtClean="0"/>
            </a:br>
            <a:r>
              <a:rPr lang="en-US" sz="2400" dirty="0" smtClean="0"/>
              <a:t>Introduction</a:t>
            </a:r>
            <a:br>
              <a:rPr lang="en-US" sz="2400" dirty="0" smtClean="0"/>
            </a:br>
            <a:r>
              <a:rPr lang="en-US" sz="2400" dirty="0" smtClean="0"/>
              <a:t>RULE 36(4), GSTR-2A AND GSTR-2B</a:t>
            </a:r>
            <a:endParaRPr lang="en-US" sz="2400" dirty="0"/>
          </a:p>
        </p:txBody>
      </p:sp>
      <p:pic>
        <p:nvPicPr>
          <p:cNvPr id="1032" name="Picture 8" descr="C:\Users\User\AppData\Local\Microsoft\Windows\INetCache\IE\EFLAKGA4\641339-gst-rate-cut[1].jpg"/>
          <p:cNvPicPr>
            <a:picLocks noChangeAspect="1" noChangeArrowheads="1"/>
          </p:cNvPicPr>
          <p:nvPr/>
        </p:nvPicPr>
        <p:blipFill>
          <a:blip r:embed="rId3"/>
          <a:srcRect/>
          <a:stretch>
            <a:fillRect/>
          </a:stretch>
        </p:blipFill>
        <p:spPr bwMode="auto">
          <a:xfrm>
            <a:off x="4495800" y="1600200"/>
            <a:ext cx="4648200" cy="43434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lightRig rig="soft" dir="t"/>
          </a:scene3d>
          <a:sp3d contourW="12700" prstMaterial="matte">
            <a:bevelT w="63500" h="50800"/>
            <a:contourClr>
              <a:srgbClr val="C0C0C0"/>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16736"/>
            <a:ext cx="7772400" cy="1362456"/>
          </a:xfrm>
        </p:spPr>
        <p:style>
          <a:lnRef idx="1">
            <a:schemeClr val="accent3"/>
          </a:lnRef>
          <a:fillRef idx="2">
            <a:schemeClr val="accent3"/>
          </a:fillRef>
          <a:effectRef idx="1">
            <a:schemeClr val="accent3"/>
          </a:effectRef>
          <a:fontRef idx="minor">
            <a:schemeClr val="dk1"/>
          </a:fontRef>
        </p:style>
        <p:txBody>
          <a:bodyPr anchor="ctr"/>
          <a:lstStyle/>
          <a:p>
            <a:pPr algn="ctr"/>
            <a:r>
              <a:rPr sz="4000" smtClean="0">
                <a:solidFill>
                  <a:srgbClr val="C00000"/>
                </a:solidFill>
                <a:effectLst/>
              </a:rPr>
              <a:t>THANK YOU	</a:t>
            </a:r>
            <a:endParaRPr lang="en-US" sz="4000" dirty="0">
              <a:solidFill>
                <a:srgbClr val="C00000"/>
              </a:solidFill>
              <a:effectLst/>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85800"/>
            <a:ext cx="8229600" cy="114300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500" b="1" dirty="0" smtClean="0"/>
              <a:t>Notification no. 49/2019, </a:t>
            </a:r>
            <a:br>
              <a:rPr lang="en-US" sz="2500" b="1" dirty="0" smtClean="0"/>
            </a:br>
            <a:r>
              <a:rPr lang="en-US" sz="2500" b="1" dirty="0" smtClean="0"/>
              <a:t>Dated on 09.10.2019</a:t>
            </a:r>
            <a:br>
              <a:rPr lang="en-US" sz="2500" b="1" dirty="0" smtClean="0"/>
            </a:br>
            <a:r>
              <a:rPr lang="en-US" sz="2500" b="1" dirty="0" smtClean="0"/>
              <a:t>(Introduced in GST Council Meeting 37)</a:t>
            </a:r>
            <a:endParaRPr lang="en-US" sz="2500" b="1" dirty="0"/>
          </a:p>
        </p:txBody>
      </p:sp>
      <p:sp>
        <p:nvSpPr>
          <p:cNvPr id="5" name="Content Placeholder 4"/>
          <p:cNvSpPr>
            <a:spLocks noGrp="1"/>
          </p:cNvSpPr>
          <p:nvPr>
            <p:ph idx="1"/>
          </p:nvPr>
        </p:nvSpPr>
        <p:spPr/>
        <p:txBody>
          <a:bodyPr>
            <a:normAutofit/>
          </a:bodyPr>
          <a:lstStyle/>
          <a:p>
            <a:pPr algn="just"/>
            <a:r>
              <a:rPr lang="en-US" sz="2800" dirty="0" smtClean="0"/>
              <a:t>3. In the said rules, in rule 36, after sub-rule (3), the following sub-rule shall be inserted, namely:- “(4) Input tax credit to be availed by a registered person in respect of invoices or debit notes, the details of which have not been uploaded by the suppliers under sub-section (1) of section 37, shall not exceed 20 per cent. of the eligible credit available in respect of invoices or debit notes the details of which have been uploaded by the suppliers under sub-section (1) of section 37.”.</a:t>
            </a:r>
            <a:endParaRPr lang="en-US" sz="2800" dirty="0"/>
          </a:p>
        </p:txBody>
      </p:sp>
    </p:spTree>
  </p:cSld>
  <p:clrMapOvr>
    <a:masterClrMapping/>
  </p:clrMapOvr>
  <p:transition>
    <p:cut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400" dirty="0" smtClean="0"/>
              <a:t>Government further  amend the Sub section 4 of Rules 39 by Notification No. 75/2019 – Central Tax</a:t>
            </a:r>
            <a:br>
              <a:rPr lang="en-US" sz="2400" dirty="0" smtClean="0"/>
            </a:br>
            <a:r>
              <a:rPr lang="en-US" sz="2400" dirty="0" smtClean="0"/>
              <a:t>dated on 26</a:t>
            </a:r>
            <a:r>
              <a:rPr lang="en-US" sz="2400" baseline="30000" dirty="0" smtClean="0"/>
              <a:t>th</a:t>
            </a:r>
            <a:r>
              <a:rPr lang="en-US" sz="2400" dirty="0" smtClean="0"/>
              <a:t> December 2020</a:t>
            </a:r>
            <a:endParaRPr lang="en-US" sz="2400" dirty="0"/>
          </a:p>
        </p:txBody>
      </p:sp>
      <p:sp>
        <p:nvSpPr>
          <p:cNvPr id="3" name="Content Placeholder 2"/>
          <p:cNvSpPr>
            <a:spLocks noGrp="1"/>
          </p:cNvSpPr>
          <p:nvPr>
            <p:ph idx="1"/>
          </p:nvPr>
        </p:nvSpPr>
        <p:spPr>
          <a:xfrm>
            <a:off x="457200" y="2057400"/>
            <a:ext cx="8229600" cy="1600199"/>
          </a:xfrm>
        </p:spPr>
        <p:txBody>
          <a:bodyPr>
            <a:normAutofit/>
          </a:bodyPr>
          <a:lstStyle/>
          <a:p>
            <a:r>
              <a:rPr lang="en-US" sz="2000" dirty="0" smtClean="0"/>
              <a:t>2. In the Central Goods and Services Tax Rules, 2017 (hereinafter referred to as the said rules), with effect from the 1st January, 2020, in rule 36, in sub-rule (4), for the figures and words “20 per cent.”, the figures and words “10 per cent.” shall be substituted.</a:t>
            </a:r>
            <a:endParaRPr lang="en-US" sz="2000" dirty="0"/>
          </a:p>
        </p:txBody>
      </p:sp>
      <p:sp>
        <p:nvSpPr>
          <p:cNvPr id="4" name="Rounded Rectangle 3"/>
          <p:cNvSpPr/>
          <p:nvPr/>
        </p:nvSpPr>
        <p:spPr>
          <a:xfrm>
            <a:off x="533400" y="4191000"/>
            <a:ext cx="82296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After Notification No. 30/2020 ( Dated on 3</a:t>
            </a:r>
            <a:r>
              <a:rPr lang="en-US" baseline="30000" dirty="0" smtClean="0"/>
              <a:t>rd</a:t>
            </a:r>
            <a:r>
              <a:rPr lang="en-US" dirty="0" smtClean="0"/>
              <a:t> April 2020) – Central Tax  Give Relief to Comply of Rule sub section (4) of rule 39, for the period March to August 2020, and rules shall apply cumulative Adjustment GSTR-3B in the Month of September 2020 Period.</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6324600"/>
          </a:xfrm>
        </p:spPr>
        <p:txBody>
          <a:bodyPr numCol="1">
            <a:normAutofit/>
          </a:bodyPr>
          <a:lstStyle/>
          <a:p>
            <a:pPr algn="l"/>
            <a:r>
              <a:rPr lang="en-US" sz="1600" dirty="0" smtClean="0">
                <a:solidFill>
                  <a:schemeClr val="tx1"/>
                </a:solidFill>
              </a:rPr>
              <a:t>Concept of Rules 36(4), As Per the Rule Recipient Can take Up to 10% Excess ITC in the Return of GSTR-3B of “</a:t>
            </a:r>
            <a:r>
              <a:rPr lang="en-US" sz="1600" b="1" dirty="0" smtClean="0">
                <a:solidFill>
                  <a:schemeClr val="tx1"/>
                </a:solidFill>
              </a:rPr>
              <a:t>ELIGIBILE ITC” </a:t>
            </a:r>
            <a:r>
              <a:rPr lang="en-US" sz="1600" dirty="0" smtClean="0">
                <a:solidFill>
                  <a:schemeClr val="tx1"/>
                </a:solidFill>
              </a:rPr>
              <a:t>If Supplier can’t filed/upload the same in  GSTR-1 for the Relevant</a:t>
            </a:r>
            <a:br>
              <a:rPr lang="en-US" sz="1600" dirty="0" smtClean="0">
                <a:solidFill>
                  <a:schemeClr val="tx1"/>
                </a:solidFill>
              </a:rPr>
            </a:br>
            <a:r>
              <a:rPr lang="en-US" sz="1600" dirty="0" smtClean="0">
                <a:solidFill>
                  <a:schemeClr val="tx1"/>
                </a:solidFill>
              </a:rPr>
              <a:t>Period, and Remaining ITC  Can Claimed by Supplier only on which month  supplier can update in GSTR-1.</a:t>
            </a:r>
            <a:br>
              <a:rPr lang="en-US" sz="1600" dirty="0" smtClean="0">
                <a:solidFill>
                  <a:schemeClr val="tx1"/>
                </a:solidFill>
              </a:rPr>
            </a:br>
            <a:r>
              <a:rPr lang="en-US" sz="1600" b="1" dirty="0" smtClean="0">
                <a:solidFill>
                  <a:schemeClr val="tx1"/>
                </a:solidFill>
              </a:rPr>
              <a:t>in Simple Assesses can claimed 10% of extra ITC if Purchase Invoice /Debit Note not Reflect in GSTR-2A of the Relevant Month.</a:t>
            </a:r>
            <a:br>
              <a:rPr lang="en-US" sz="1600" b="1" dirty="0" smtClean="0">
                <a:solidFill>
                  <a:schemeClr val="tx1"/>
                </a:solidFill>
              </a:rPr>
            </a:br>
            <a:r>
              <a:rPr lang="en-US" sz="1600" b="1" dirty="0" smtClean="0">
                <a:solidFill>
                  <a:schemeClr val="tx1"/>
                </a:solidFill>
              </a:rPr>
              <a:t/>
            </a:r>
            <a:br>
              <a:rPr lang="en-US" sz="1600" b="1" dirty="0" smtClean="0">
                <a:solidFill>
                  <a:schemeClr val="tx1"/>
                </a:solidFill>
              </a:rPr>
            </a:br>
            <a:r>
              <a:rPr lang="en-US" sz="1600" b="1" dirty="0" smtClean="0">
                <a:solidFill>
                  <a:schemeClr val="tx1"/>
                </a:solidFill>
              </a:rPr>
              <a:t>Let’s Taking an Example for Understanding rule 36(4). Calculation of Provisional ITC .</a:t>
            </a:r>
            <a:br>
              <a:rPr lang="en-US" sz="1600" b="1" dirty="0" smtClean="0">
                <a:solidFill>
                  <a:schemeClr val="tx1"/>
                </a:solidFill>
              </a:rPr>
            </a:br>
            <a:r>
              <a:rPr lang="en-US" sz="1600" b="1" dirty="0" smtClean="0">
                <a:solidFill>
                  <a:schemeClr val="tx1"/>
                </a:solidFill>
              </a:rPr>
              <a:t>Month of Aug.2020</a:t>
            </a:r>
            <a:r>
              <a:rPr lang="en-US" sz="1600" b="1" dirty="0" smtClean="0">
                <a:solidFill>
                  <a:srgbClr val="FF0000"/>
                </a:solidFill>
              </a:rPr>
              <a:t/>
            </a:r>
            <a:br>
              <a:rPr lang="en-US" sz="1600" b="1" dirty="0" smtClean="0">
                <a:solidFill>
                  <a:srgbClr val="FF0000"/>
                </a:solidFill>
              </a:rPr>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r>
              <a:rPr lang="en-US" sz="1600" b="1" dirty="0" smtClean="0"/>
              <a:t/>
            </a:r>
            <a:br>
              <a:rPr lang="en-US" sz="1600" b="1" dirty="0" smtClean="0"/>
            </a:br>
            <a:endParaRPr lang="en-US" sz="1600" b="1" dirty="0"/>
          </a:p>
        </p:txBody>
      </p:sp>
      <p:graphicFrame>
        <p:nvGraphicFramePr>
          <p:cNvPr id="5" name="Table 4"/>
          <p:cNvGraphicFramePr>
            <a:graphicFrameLocks noGrp="1"/>
          </p:cNvGraphicFramePr>
          <p:nvPr/>
        </p:nvGraphicFramePr>
        <p:xfrm>
          <a:off x="457200" y="3352800"/>
          <a:ext cx="7391400" cy="3291840"/>
        </p:xfrm>
        <a:graphic>
          <a:graphicData uri="http://schemas.openxmlformats.org/drawingml/2006/table">
            <a:tbl>
              <a:tblPr firstRow="1" bandRow="1">
                <a:tableStyleId>{5C22544A-7EE6-4342-B048-85BDC9FD1C3A}</a:tableStyleId>
              </a:tblPr>
              <a:tblGrid>
                <a:gridCol w="381000"/>
                <a:gridCol w="2667000"/>
                <a:gridCol w="1524000"/>
                <a:gridCol w="2819400"/>
              </a:tblGrid>
              <a:tr h="530054">
                <a:tc>
                  <a:txBody>
                    <a:bodyPr/>
                    <a:lstStyle/>
                    <a:p>
                      <a:endParaRPr lang="en-US" dirty="0"/>
                    </a:p>
                  </a:txBody>
                  <a:tcPr/>
                </a:tc>
                <a:tc>
                  <a:txBody>
                    <a:bodyPr/>
                    <a:lstStyle/>
                    <a:p>
                      <a:r>
                        <a:rPr lang="en-US" dirty="0" smtClean="0"/>
                        <a:t>Particular</a:t>
                      </a:r>
                      <a:endParaRPr lang="en-US" dirty="0"/>
                    </a:p>
                  </a:txBody>
                  <a:tcPr/>
                </a:tc>
                <a:tc>
                  <a:txBody>
                    <a:bodyPr/>
                    <a:lstStyle/>
                    <a:p>
                      <a:r>
                        <a:rPr lang="en-US" dirty="0" smtClean="0"/>
                        <a:t>Before this Rule</a:t>
                      </a:r>
                      <a:endParaRPr lang="en-US" dirty="0"/>
                    </a:p>
                  </a:txBody>
                  <a:tcPr/>
                </a:tc>
                <a:tc>
                  <a:txBody>
                    <a:bodyPr/>
                    <a:lstStyle/>
                    <a:p>
                      <a:r>
                        <a:rPr lang="en-US" dirty="0" smtClean="0"/>
                        <a:t>After this Rules</a:t>
                      </a:r>
                      <a:endParaRPr lang="en-US" dirty="0"/>
                    </a:p>
                  </a:txBody>
                  <a:tcPr/>
                </a:tc>
              </a:tr>
              <a:tr h="307095">
                <a:tc>
                  <a:txBody>
                    <a:bodyPr/>
                    <a:lstStyle/>
                    <a:p>
                      <a:endParaRPr lang="en-US"/>
                    </a:p>
                  </a:txBody>
                  <a:tcPr/>
                </a:tc>
                <a:tc>
                  <a:txBody>
                    <a:bodyPr/>
                    <a:lstStyle/>
                    <a:p>
                      <a:r>
                        <a:rPr lang="en-US" dirty="0" smtClean="0"/>
                        <a:t>Eligible</a:t>
                      </a:r>
                      <a:r>
                        <a:rPr lang="en-US" baseline="0" dirty="0" smtClean="0"/>
                        <a:t> ITC</a:t>
                      </a:r>
                      <a:endParaRPr lang="en-US" dirty="0"/>
                    </a:p>
                  </a:txBody>
                  <a:tcPr/>
                </a:tc>
                <a:tc>
                  <a:txBody>
                    <a:bodyPr/>
                    <a:lstStyle/>
                    <a:p>
                      <a:r>
                        <a:rPr lang="en-US" dirty="0" smtClean="0"/>
                        <a:t>100000</a:t>
                      </a:r>
                      <a:endParaRPr lang="en-US" dirty="0"/>
                    </a:p>
                  </a:txBody>
                  <a:tcPr/>
                </a:tc>
                <a:tc>
                  <a:txBody>
                    <a:bodyPr/>
                    <a:lstStyle/>
                    <a:p>
                      <a:r>
                        <a:rPr lang="en-US" dirty="0" smtClean="0"/>
                        <a:t>100000</a:t>
                      </a:r>
                      <a:endParaRPr lang="en-US" dirty="0"/>
                    </a:p>
                  </a:txBody>
                  <a:tcPr/>
                </a:tc>
              </a:tr>
              <a:tr h="307095">
                <a:tc>
                  <a:txBody>
                    <a:bodyPr/>
                    <a:lstStyle/>
                    <a:p>
                      <a:endParaRPr lang="en-US" dirty="0"/>
                    </a:p>
                  </a:txBody>
                  <a:tcPr/>
                </a:tc>
                <a:tc>
                  <a:txBody>
                    <a:bodyPr/>
                    <a:lstStyle/>
                    <a:p>
                      <a:r>
                        <a:rPr lang="en-US" dirty="0" smtClean="0"/>
                        <a:t>Eligible ITC in GSTR-2A</a:t>
                      </a:r>
                      <a:endParaRPr lang="en-US" dirty="0"/>
                    </a:p>
                  </a:txBody>
                  <a:tcPr/>
                </a:tc>
                <a:tc>
                  <a:txBody>
                    <a:bodyPr/>
                    <a:lstStyle/>
                    <a:p>
                      <a:r>
                        <a:rPr lang="en-US" dirty="0" smtClean="0"/>
                        <a:t>70000</a:t>
                      </a:r>
                      <a:endParaRPr lang="en-US" dirty="0"/>
                    </a:p>
                  </a:txBody>
                  <a:tcPr/>
                </a:tc>
                <a:tc>
                  <a:txBody>
                    <a:bodyPr/>
                    <a:lstStyle/>
                    <a:p>
                      <a:r>
                        <a:rPr lang="en-US" dirty="0" smtClean="0"/>
                        <a:t>70000</a:t>
                      </a:r>
                      <a:endParaRPr lang="en-US" dirty="0"/>
                    </a:p>
                  </a:txBody>
                  <a:tcPr/>
                </a:tc>
              </a:tr>
              <a:tr h="757220">
                <a:tc>
                  <a:txBody>
                    <a:bodyPr/>
                    <a:lstStyle/>
                    <a:p>
                      <a:endParaRPr lang="en-US" dirty="0"/>
                    </a:p>
                  </a:txBody>
                  <a:tcPr/>
                </a:tc>
                <a:tc>
                  <a:txBody>
                    <a:bodyPr/>
                    <a:lstStyle/>
                    <a:p>
                      <a:r>
                        <a:rPr lang="en-US" dirty="0" smtClean="0"/>
                        <a:t>Provisional ITC Claimed</a:t>
                      </a:r>
                      <a:r>
                        <a:rPr lang="en-US" baseline="0" dirty="0" smtClean="0"/>
                        <a:t> by Recipient </a:t>
                      </a:r>
                      <a:endParaRPr lang="en-US" dirty="0"/>
                    </a:p>
                  </a:txBody>
                  <a:tcPr/>
                </a:tc>
                <a:tc>
                  <a:txBody>
                    <a:bodyPr/>
                    <a:lstStyle/>
                    <a:p>
                      <a:r>
                        <a:rPr lang="en-US" dirty="0" smtClean="0"/>
                        <a:t>30000</a:t>
                      </a:r>
                      <a:endParaRPr lang="en-US" dirty="0"/>
                    </a:p>
                  </a:txBody>
                  <a:tcPr/>
                </a:tc>
                <a:tc>
                  <a:txBody>
                    <a:bodyPr/>
                    <a:lstStyle/>
                    <a:p>
                      <a:r>
                        <a:rPr lang="en-US" dirty="0" smtClean="0"/>
                        <a:t>70000*10%=</a:t>
                      </a:r>
                    </a:p>
                    <a:p>
                      <a:r>
                        <a:rPr lang="en-US" dirty="0" smtClean="0"/>
                        <a:t>7000</a:t>
                      </a:r>
                    </a:p>
                    <a:p>
                      <a:endParaRPr lang="en-US" dirty="0"/>
                    </a:p>
                  </a:txBody>
                  <a:tcPr/>
                </a:tc>
              </a:tr>
              <a:tr h="307095">
                <a:tc>
                  <a:txBody>
                    <a:bodyPr/>
                    <a:lstStyle/>
                    <a:p>
                      <a:endParaRPr lang="en-US" dirty="0"/>
                    </a:p>
                  </a:txBody>
                  <a:tcPr/>
                </a:tc>
                <a:tc>
                  <a:txBody>
                    <a:bodyPr/>
                    <a:lstStyle/>
                    <a:p>
                      <a:r>
                        <a:rPr lang="en-US" dirty="0" smtClean="0"/>
                        <a:t>Total ITC</a:t>
                      </a:r>
                      <a:endParaRPr lang="en-US" dirty="0"/>
                    </a:p>
                  </a:txBody>
                  <a:tcPr/>
                </a:tc>
                <a:tc>
                  <a:txBody>
                    <a:bodyPr/>
                    <a:lstStyle/>
                    <a:p>
                      <a:r>
                        <a:rPr lang="en-US" dirty="0" smtClean="0"/>
                        <a:t>100000</a:t>
                      </a:r>
                      <a:endParaRPr lang="en-US" dirty="0"/>
                    </a:p>
                  </a:txBody>
                  <a:tcPr/>
                </a:tc>
                <a:tc>
                  <a:txBody>
                    <a:bodyPr/>
                    <a:lstStyle/>
                    <a:p>
                      <a:r>
                        <a:rPr lang="en-US" dirty="0" smtClean="0"/>
                        <a:t>77000</a:t>
                      </a:r>
                      <a:endParaRPr lang="en-US" dirty="0"/>
                    </a:p>
                  </a:txBody>
                  <a:tcPr/>
                </a:tc>
              </a:tr>
              <a:tr h="530054">
                <a:tc>
                  <a:txBody>
                    <a:bodyPr/>
                    <a:lstStyle/>
                    <a:p>
                      <a:endParaRPr lang="en-US" dirty="0"/>
                    </a:p>
                  </a:txBody>
                  <a:tcPr/>
                </a:tc>
                <a:tc>
                  <a:txBody>
                    <a:bodyPr/>
                    <a:lstStyle/>
                    <a:p>
                      <a:r>
                        <a:rPr lang="en-US" dirty="0" smtClean="0"/>
                        <a:t>ITC Not Claimed in Relevant Return Period</a:t>
                      </a:r>
                    </a:p>
                  </a:txBody>
                  <a:tcPr/>
                </a:tc>
                <a:tc>
                  <a:txBody>
                    <a:bodyPr/>
                    <a:lstStyle/>
                    <a:p>
                      <a:r>
                        <a:rPr lang="en-US" dirty="0" smtClean="0"/>
                        <a:t>-</a:t>
                      </a:r>
                      <a:endParaRPr lang="en-US" dirty="0"/>
                    </a:p>
                  </a:txBody>
                  <a:tcPr/>
                </a:tc>
                <a:tc>
                  <a:txBody>
                    <a:bodyPr/>
                    <a:lstStyle/>
                    <a:p>
                      <a:r>
                        <a:rPr lang="en-US" dirty="0" smtClean="0"/>
                        <a:t>23000</a:t>
                      </a:r>
                      <a:endParaRPr lang="en-US" dirty="0"/>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fontScale="90000"/>
          </a:bodyPr>
          <a:lstStyle/>
          <a:p>
            <a:pPr algn="l"/>
            <a:r>
              <a:rPr lang="en-US" sz="1600" b="1" dirty="0" smtClean="0"/>
              <a:t>Taking Above the Same Example  Understand for the Next month Treatment if Supplier Update the same.</a:t>
            </a:r>
            <a:br>
              <a:rPr lang="en-US" sz="1600" b="1" dirty="0" smtClean="0"/>
            </a:br>
            <a:r>
              <a:rPr lang="en-US" sz="1600" b="1" dirty="0" smtClean="0"/>
              <a:t>Month of Sept.2020</a:t>
            </a:r>
            <a:br>
              <a:rPr lang="en-US" sz="1600" b="1" dirty="0" smtClean="0"/>
            </a:br>
            <a:r>
              <a:rPr lang="en-US" sz="1600" b="1" dirty="0" smtClean="0"/>
              <a:t/>
            </a:r>
            <a:br>
              <a:rPr lang="en-US" sz="1600" b="1" dirty="0" smtClean="0"/>
            </a:br>
            <a:r>
              <a:rPr lang="en-US" sz="1600" b="1" dirty="0" smtClean="0"/>
              <a:t/>
            </a:r>
            <a:br>
              <a:rPr lang="en-US" sz="1600" b="1"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r>
              <a:rPr lang="en-US" sz="1600" dirty="0" smtClean="0"/>
              <a:t/>
            </a:r>
            <a:br>
              <a:rPr lang="en-US" sz="1600" dirty="0" smtClean="0"/>
            </a:br>
            <a:endParaRPr lang="en-US" sz="1600" dirty="0"/>
          </a:p>
        </p:txBody>
      </p:sp>
      <p:graphicFrame>
        <p:nvGraphicFramePr>
          <p:cNvPr id="4" name="Table 3"/>
          <p:cNvGraphicFramePr>
            <a:graphicFrameLocks noGrp="1"/>
          </p:cNvGraphicFramePr>
          <p:nvPr/>
        </p:nvGraphicFramePr>
        <p:xfrm>
          <a:off x="457200" y="1397000"/>
          <a:ext cx="6934200" cy="3408680"/>
        </p:xfrm>
        <a:graphic>
          <a:graphicData uri="http://schemas.openxmlformats.org/drawingml/2006/table">
            <a:tbl>
              <a:tblPr firstRow="1" bandRow="1">
                <a:tableStyleId>{5C22544A-7EE6-4342-B048-85BDC9FD1C3A}</a:tableStyleId>
              </a:tblPr>
              <a:tblGrid>
                <a:gridCol w="2362200"/>
                <a:gridCol w="1676400"/>
                <a:gridCol w="2895600"/>
              </a:tblGrid>
              <a:tr h="370840">
                <a:tc>
                  <a:txBody>
                    <a:bodyPr/>
                    <a:lstStyle/>
                    <a:p>
                      <a:endParaRPr lang="en-US" dirty="0"/>
                    </a:p>
                  </a:txBody>
                  <a:tcPr/>
                </a:tc>
                <a:tc>
                  <a:txBody>
                    <a:bodyPr/>
                    <a:lstStyle/>
                    <a:p>
                      <a:endParaRPr lang="en-US" dirty="0"/>
                    </a:p>
                  </a:txBody>
                  <a:tcPr/>
                </a:tc>
                <a:tc>
                  <a:txBody>
                    <a:bodyPr/>
                    <a:lstStyle/>
                    <a:p>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Aug.</a:t>
                      </a:r>
                      <a:r>
                        <a:rPr lang="en-US" baseline="0" dirty="0" smtClean="0"/>
                        <a:t> Provisional ITC</a:t>
                      </a:r>
                      <a:endParaRPr lang="en-US" dirty="0" smtClean="0"/>
                    </a:p>
                  </a:txBody>
                  <a:tcPr/>
                </a:tc>
                <a:tc>
                  <a:txBody>
                    <a:bodyPr/>
                    <a:lstStyle/>
                    <a:p>
                      <a:r>
                        <a:rPr lang="en-US" dirty="0" smtClean="0"/>
                        <a:t>23000</a:t>
                      </a:r>
                      <a:endParaRPr lang="en-US" dirty="0"/>
                    </a:p>
                  </a:txBody>
                  <a:tcPr/>
                </a:tc>
                <a:tc>
                  <a:txBody>
                    <a:bodyPr/>
                    <a:lstStyle/>
                    <a:p>
                      <a:endParaRPr lang="en-US" dirty="0"/>
                    </a:p>
                  </a:txBody>
                  <a:tcPr/>
                </a:tc>
              </a:tr>
              <a:tr h="370840">
                <a:tc>
                  <a:txBody>
                    <a:bodyPr/>
                    <a:lstStyle/>
                    <a:p>
                      <a:r>
                        <a:rPr lang="en-US" dirty="0" smtClean="0"/>
                        <a:t>Situation 1</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Nov.2020 ITC</a:t>
                      </a:r>
                      <a:endParaRPr lang="en-US" dirty="0"/>
                    </a:p>
                  </a:txBody>
                  <a:tcPr/>
                </a:tc>
                <a:tc>
                  <a:txBody>
                    <a:bodyPr/>
                    <a:lstStyle/>
                    <a:p>
                      <a:r>
                        <a:rPr lang="en-US" dirty="0" smtClean="0"/>
                        <a:t>85000</a:t>
                      </a:r>
                      <a:endParaRPr lang="en-US" dirty="0"/>
                    </a:p>
                  </a:txBody>
                  <a:tcPr/>
                </a:tc>
                <a:tc>
                  <a:txBody>
                    <a:bodyPr/>
                    <a:lstStyle/>
                    <a:p>
                      <a:r>
                        <a:rPr lang="en-US" dirty="0" smtClean="0"/>
                        <a:t>20000/-ITC Update by the Supplier in Sept.2020</a:t>
                      </a:r>
                      <a:endParaRPr lang="en-US" dirty="0"/>
                    </a:p>
                  </a:txBody>
                  <a:tcPr/>
                </a:tc>
              </a:tr>
              <a:tr h="370840">
                <a:tc>
                  <a:txBody>
                    <a:bodyPr/>
                    <a:lstStyle/>
                    <a:p>
                      <a:r>
                        <a:rPr lang="en-US" dirty="0" smtClean="0"/>
                        <a:t>Cal. Of Eligible ITC</a:t>
                      </a:r>
                      <a:endParaRPr lang="en-US" dirty="0"/>
                    </a:p>
                  </a:txBody>
                  <a:tcPr/>
                </a:tc>
                <a:tc>
                  <a:txBody>
                    <a:bodyPr/>
                    <a:lstStyle/>
                    <a:p>
                      <a:r>
                        <a:rPr lang="en-US" dirty="0" smtClean="0"/>
                        <a:t>Fully</a:t>
                      </a:r>
                      <a:r>
                        <a:rPr lang="en-US" baseline="0" dirty="0" smtClean="0"/>
                        <a:t> Eligible </a:t>
                      </a:r>
                      <a:endParaRPr lang="en-US" dirty="0"/>
                    </a:p>
                  </a:txBody>
                  <a:tcPr/>
                </a:tc>
                <a:tc>
                  <a:txBody>
                    <a:bodyPr/>
                    <a:lstStyle/>
                    <a:p>
                      <a:r>
                        <a:rPr lang="en-US" dirty="0" smtClean="0"/>
                        <a:t>Up</a:t>
                      </a:r>
                      <a:r>
                        <a:rPr lang="en-US" baseline="0" dirty="0" smtClean="0"/>
                        <a:t> to </a:t>
                      </a:r>
                      <a:r>
                        <a:rPr lang="en-US" dirty="0" smtClean="0"/>
                        <a:t>10% clamed of “Eligible ITC” in GSTR-2A</a:t>
                      </a:r>
                      <a:r>
                        <a:rPr lang="en-US" baseline="0" dirty="0" smtClean="0"/>
                        <a:t> sept.2020</a:t>
                      </a:r>
                      <a:endParaRPr lang="en-US" dirty="0"/>
                    </a:p>
                  </a:txBody>
                  <a:tcPr/>
                </a:tc>
              </a:tr>
              <a:tr h="370840">
                <a:tc>
                  <a:txBody>
                    <a:bodyPr/>
                    <a:lstStyle/>
                    <a:p>
                      <a:r>
                        <a:rPr lang="en-US" dirty="0" smtClean="0"/>
                        <a:t>Clamed in GSTR-3B</a:t>
                      </a:r>
                      <a:endParaRPr lang="en-US" dirty="0"/>
                    </a:p>
                  </a:txBody>
                  <a:tcPr/>
                </a:tc>
                <a:tc>
                  <a:txBody>
                    <a:bodyPr/>
                    <a:lstStyle/>
                    <a:p>
                      <a:r>
                        <a:rPr lang="en-US" dirty="0" smtClean="0"/>
                        <a:t>85000</a:t>
                      </a:r>
                      <a:endParaRPr lang="en-US" dirty="0"/>
                    </a:p>
                  </a:txBody>
                  <a:tcPr/>
                </a:tc>
                <a:tc>
                  <a:txBody>
                    <a:bodyPr/>
                    <a:lstStyle/>
                    <a:p>
                      <a:r>
                        <a:rPr lang="en-US" dirty="0" smtClean="0"/>
                        <a:t>105000*10% =10500</a:t>
                      </a:r>
                      <a:endParaRPr lang="en-US" dirty="0"/>
                    </a:p>
                  </a:txBody>
                  <a:tcPr/>
                </a:tc>
              </a:tr>
              <a:tr h="370840">
                <a:tc>
                  <a:txBody>
                    <a:bodyPr/>
                    <a:lstStyle/>
                    <a:p>
                      <a:r>
                        <a:rPr lang="en-US" dirty="0" smtClean="0"/>
                        <a:t>Total</a:t>
                      </a:r>
                      <a:r>
                        <a:rPr lang="en-US" baseline="0" dirty="0" smtClean="0"/>
                        <a:t> ITC </a:t>
                      </a:r>
                      <a:endParaRPr lang="en-US" dirty="0"/>
                    </a:p>
                  </a:txBody>
                  <a:tcPr/>
                </a:tc>
                <a:tc>
                  <a:txBody>
                    <a:bodyPr/>
                    <a:lstStyle/>
                    <a:p>
                      <a:endParaRPr lang="en-US" dirty="0"/>
                    </a:p>
                  </a:txBody>
                  <a:tcPr/>
                </a:tc>
                <a:tc>
                  <a:txBody>
                    <a:bodyPr/>
                    <a:lstStyle/>
                    <a:p>
                      <a:r>
                        <a:rPr lang="en-US" dirty="0" smtClean="0"/>
                        <a:t>85000+10500 = 95500</a:t>
                      </a:r>
                      <a:endParaRPr lang="en-US"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lstStyle/>
          <a:p>
            <a:pPr algn="l"/>
            <a:r>
              <a:rPr lang="en-US" dirty="0" smtClean="0"/>
              <a:t/>
            </a:r>
            <a:br>
              <a:rPr lang="en-US" dirty="0" smtClean="0"/>
            </a:br>
            <a:r>
              <a:rPr lang="en-US" dirty="0" smtClean="0"/>
              <a:t/>
            </a:r>
            <a:br>
              <a:rPr lang="en-US" dirty="0" smtClean="0"/>
            </a:br>
            <a:r>
              <a:rPr lang="en-US" dirty="0" smtClean="0"/>
              <a:t/>
            </a:r>
            <a:br>
              <a:rPr lang="en-US" dirty="0" smtClean="0"/>
            </a:br>
            <a:r>
              <a:rPr lang="en-US" sz="1600" b="1" dirty="0" smtClean="0"/>
              <a:t>I have a Doubt” If Supplier Filed GSTR-1 but not Filed GSTR-3B.</a:t>
            </a:r>
            <a:endParaRPr lang="en-US" b="1" dirty="0"/>
          </a:p>
        </p:txBody>
      </p:sp>
      <p:graphicFrame>
        <p:nvGraphicFramePr>
          <p:cNvPr id="5" name="Table 4"/>
          <p:cNvGraphicFramePr>
            <a:graphicFrameLocks noGrp="1"/>
          </p:cNvGraphicFramePr>
          <p:nvPr/>
        </p:nvGraphicFramePr>
        <p:xfrm>
          <a:off x="457200" y="1447800"/>
          <a:ext cx="6934200" cy="3139440"/>
        </p:xfrm>
        <a:graphic>
          <a:graphicData uri="http://schemas.openxmlformats.org/drawingml/2006/table">
            <a:tbl>
              <a:tblPr firstRow="1" bandRow="1">
                <a:tableStyleId>{5C22544A-7EE6-4342-B048-85BDC9FD1C3A}</a:tableStyleId>
              </a:tblPr>
              <a:tblGrid>
                <a:gridCol w="2362200"/>
                <a:gridCol w="1676400"/>
                <a:gridCol w="2895600"/>
              </a:tblGrid>
              <a:tr h="370840">
                <a:tc>
                  <a:txBody>
                    <a:bodyPr/>
                    <a:lstStyle/>
                    <a:p>
                      <a:r>
                        <a:rPr lang="en-US" dirty="0" smtClean="0">
                          <a:solidFill>
                            <a:schemeClr val="tx1"/>
                          </a:solidFill>
                        </a:rPr>
                        <a:t>Calculation</a:t>
                      </a:r>
                      <a:r>
                        <a:rPr lang="en-US" baseline="0" dirty="0" smtClean="0">
                          <a:solidFill>
                            <a:schemeClr val="tx1"/>
                          </a:solidFill>
                        </a:rPr>
                        <a:t> of Rule</a:t>
                      </a:r>
                      <a:endParaRPr lang="en-US" dirty="0">
                        <a:solidFill>
                          <a:schemeClr val="tx1"/>
                        </a:solidFill>
                      </a:endParaRPr>
                    </a:p>
                  </a:txBody>
                  <a:tcPr>
                    <a:noFill/>
                  </a:tcPr>
                </a:tc>
                <a:tc>
                  <a:txBody>
                    <a:bodyPr/>
                    <a:lstStyle/>
                    <a:p>
                      <a:r>
                        <a:rPr lang="en-US" baseline="0" dirty="0" smtClean="0">
                          <a:solidFill>
                            <a:schemeClr val="tx1"/>
                          </a:solidFill>
                        </a:rPr>
                        <a:t>36(4)</a:t>
                      </a:r>
                      <a:endParaRPr lang="en-US" dirty="0"/>
                    </a:p>
                  </a:txBody>
                  <a:tcPr>
                    <a:noFill/>
                  </a:tcPr>
                </a:tc>
                <a:tc>
                  <a:txBody>
                    <a:bodyPr/>
                    <a:lstStyle/>
                    <a:p>
                      <a:r>
                        <a:rPr lang="en-US" baseline="0" dirty="0" smtClean="0">
                          <a:solidFill>
                            <a:schemeClr val="tx1"/>
                          </a:solidFill>
                        </a:rPr>
                        <a:t>Adjustment</a:t>
                      </a:r>
                      <a:endParaRPr lang="en-US" dirty="0"/>
                    </a:p>
                  </a:txBody>
                  <a:tcPr>
                    <a:no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Oct.</a:t>
                      </a:r>
                      <a:r>
                        <a:rPr lang="en-US" baseline="0" dirty="0" smtClean="0"/>
                        <a:t> Provisional ITC</a:t>
                      </a:r>
                      <a:endParaRPr lang="en-US" dirty="0" smtClean="0"/>
                    </a:p>
                  </a:txBody>
                  <a:tcPr/>
                </a:tc>
                <a:tc>
                  <a:txBody>
                    <a:bodyPr/>
                    <a:lstStyle/>
                    <a:p>
                      <a:r>
                        <a:rPr lang="en-US" dirty="0" smtClean="0"/>
                        <a:t>23000</a:t>
                      </a:r>
                      <a:endParaRPr lang="en-US" dirty="0"/>
                    </a:p>
                  </a:txBody>
                  <a:tcPr/>
                </a:tc>
                <a:tc>
                  <a:txBody>
                    <a:bodyPr/>
                    <a:lstStyle/>
                    <a:p>
                      <a:endParaRPr lang="en-US" dirty="0"/>
                    </a:p>
                  </a:txBody>
                  <a:tcPr/>
                </a:tc>
              </a:tr>
              <a:tr h="370840">
                <a:tc>
                  <a:txBody>
                    <a:bodyPr/>
                    <a:lstStyle/>
                    <a:p>
                      <a:r>
                        <a:rPr lang="en-US" dirty="0" smtClean="0"/>
                        <a:t>Situation 2</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Nov. 2020 ITC</a:t>
                      </a:r>
                      <a:endParaRPr lang="en-US" dirty="0"/>
                    </a:p>
                  </a:txBody>
                  <a:tcPr/>
                </a:tc>
                <a:tc>
                  <a:txBody>
                    <a:bodyPr/>
                    <a:lstStyle/>
                    <a:p>
                      <a:r>
                        <a:rPr lang="en-US" dirty="0" smtClean="0"/>
                        <a:t>85000</a:t>
                      </a:r>
                      <a:endParaRPr lang="en-US" dirty="0"/>
                    </a:p>
                  </a:txBody>
                  <a:tcPr/>
                </a:tc>
                <a:tc>
                  <a:txBody>
                    <a:bodyPr/>
                    <a:lstStyle/>
                    <a:p>
                      <a:r>
                        <a:rPr lang="en-US" dirty="0" smtClean="0"/>
                        <a:t>30000 Complete</a:t>
                      </a:r>
                      <a:r>
                        <a:rPr lang="en-US" baseline="0" dirty="0" smtClean="0"/>
                        <a:t> Invoice Update by the </a:t>
                      </a:r>
                      <a:r>
                        <a:rPr lang="en-US" dirty="0" smtClean="0"/>
                        <a:t>Supplier in Nov.2020</a:t>
                      </a:r>
                      <a:endParaRPr lang="en-US" dirty="0"/>
                    </a:p>
                  </a:txBody>
                  <a:tcPr/>
                </a:tc>
              </a:tr>
              <a:tr h="370840">
                <a:tc>
                  <a:txBody>
                    <a:bodyPr/>
                    <a:lstStyle/>
                    <a:p>
                      <a:r>
                        <a:rPr lang="en-US" dirty="0" smtClean="0"/>
                        <a:t>Cal. Of Eligible ITC</a:t>
                      </a:r>
                      <a:endParaRPr lang="en-US" dirty="0"/>
                    </a:p>
                  </a:txBody>
                  <a:tcPr/>
                </a:tc>
                <a:tc>
                  <a:txBody>
                    <a:bodyPr/>
                    <a:lstStyle/>
                    <a:p>
                      <a:r>
                        <a:rPr lang="en-US" dirty="0" smtClean="0"/>
                        <a:t>Fully</a:t>
                      </a:r>
                      <a:r>
                        <a:rPr lang="en-US" baseline="0" dirty="0" smtClean="0"/>
                        <a:t> Eligible </a:t>
                      </a:r>
                      <a:endParaRPr lang="en-US" dirty="0"/>
                    </a:p>
                  </a:txBody>
                  <a:tcPr/>
                </a:tc>
                <a:tc>
                  <a:txBody>
                    <a:bodyPr/>
                    <a:lstStyle/>
                    <a:p>
                      <a:r>
                        <a:rPr lang="en-US" dirty="0" smtClean="0"/>
                        <a:t>30000-7000</a:t>
                      </a:r>
                      <a:r>
                        <a:rPr lang="en-US" baseline="0" dirty="0" smtClean="0"/>
                        <a:t> = 23000</a:t>
                      </a:r>
                      <a:endParaRPr lang="en-US" dirty="0"/>
                    </a:p>
                  </a:txBody>
                  <a:tcPr/>
                </a:tc>
              </a:tr>
              <a:tr h="370840">
                <a:tc>
                  <a:txBody>
                    <a:bodyPr/>
                    <a:lstStyle/>
                    <a:p>
                      <a:r>
                        <a:rPr lang="en-US" dirty="0" smtClean="0"/>
                        <a:t>Clamed in GSTR-3B</a:t>
                      </a:r>
                      <a:endParaRPr lang="en-US" dirty="0"/>
                    </a:p>
                  </a:txBody>
                  <a:tcPr/>
                </a:tc>
                <a:tc>
                  <a:txBody>
                    <a:bodyPr/>
                    <a:lstStyle/>
                    <a:p>
                      <a:r>
                        <a:rPr lang="en-US" dirty="0" smtClean="0"/>
                        <a:t>85000</a:t>
                      </a:r>
                      <a:endParaRPr lang="en-US" dirty="0"/>
                    </a:p>
                  </a:txBody>
                  <a:tcPr/>
                </a:tc>
                <a:tc>
                  <a:txBody>
                    <a:bodyPr/>
                    <a:lstStyle/>
                    <a:p>
                      <a:r>
                        <a:rPr lang="en-US" dirty="0" smtClean="0"/>
                        <a:t>23000</a:t>
                      </a:r>
                      <a:endParaRPr lang="en-US" dirty="0"/>
                    </a:p>
                  </a:txBody>
                  <a:tcPr/>
                </a:tc>
              </a:tr>
              <a:tr h="370840">
                <a:tc>
                  <a:txBody>
                    <a:bodyPr/>
                    <a:lstStyle/>
                    <a:p>
                      <a:r>
                        <a:rPr lang="en-US" dirty="0" smtClean="0"/>
                        <a:t>Total</a:t>
                      </a:r>
                      <a:r>
                        <a:rPr lang="en-US" baseline="0" dirty="0" smtClean="0"/>
                        <a:t> ITC </a:t>
                      </a:r>
                      <a:endParaRPr lang="en-US" dirty="0"/>
                    </a:p>
                  </a:txBody>
                  <a:tcPr/>
                </a:tc>
                <a:tc>
                  <a:txBody>
                    <a:bodyPr/>
                    <a:lstStyle/>
                    <a:p>
                      <a:endParaRPr lang="en-US" dirty="0"/>
                    </a:p>
                  </a:txBody>
                  <a:tcPr/>
                </a:tc>
                <a:tc>
                  <a:txBody>
                    <a:bodyPr/>
                    <a:lstStyle/>
                    <a:p>
                      <a:r>
                        <a:rPr lang="en-US" dirty="0" smtClean="0"/>
                        <a:t>85000+23000</a:t>
                      </a:r>
                      <a:r>
                        <a:rPr lang="en-US" baseline="0" dirty="0" smtClean="0"/>
                        <a:t> = 108000</a:t>
                      </a:r>
                      <a:endParaRPr lang="en-US"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1600200"/>
          <a:ext cx="7162800" cy="2392680"/>
        </p:xfrm>
        <a:graphic>
          <a:graphicData uri="http://schemas.openxmlformats.org/drawingml/2006/table">
            <a:tbl>
              <a:tblPr firstRow="1" bandRow="1">
                <a:tableStyleId>{5C22544A-7EE6-4342-B048-85BDC9FD1C3A}</a:tableStyleId>
              </a:tblPr>
              <a:tblGrid>
                <a:gridCol w="1524000"/>
                <a:gridCol w="1524000"/>
                <a:gridCol w="1524000"/>
                <a:gridCol w="2590800"/>
              </a:tblGrid>
              <a:tr h="370840">
                <a:tc>
                  <a:txBody>
                    <a:bodyPr/>
                    <a:lstStyle/>
                    <a:p>
                      <a:r>
                        <a:rPr lang="en-US" dirty="0" smtClean="0"/>
                        <a:t>Reconciliation</a:t>
                      </a:r>
                      <a:endParaRPr lang="en-US" dirty="0"/>
                    </a:p>
                  </a:txBody>
                  <a:tcPr/>
                </a:tc>
                <a:tc>
                  <a:txBody>
                    <a:bodyPr/>
                    <a:lstStyle/>
                    <a:p>
                      <a:r>
                        <a:rPr lang="en-US" dirty="0" smtClean="0"/>
                        <a:t>Of ITC</a:t>
                      </a:r>
                      <a:endParaRPr lang="en-US" dirty="0"/>
                    </a:p>
                  </a:txBody>
                  <a:tcPr/>
                </a:tc>
                <a:tc>
                  <a:txBody>
                    <a:bodyPr/>
                    <a:lstStyle/>
                    <a:p>
                      <a:r>
                        <a:rPr lang="en-US" dirty="0" smtClean="0"/>
                        <a:t>According</a:t>
                      </a:r>
                      <a:r>
                        <a:rPr lang="en-US" baseline="0" dirty="0" smtClean="0"/>
                        <a:t> </a:t>
                      </a:r>
                      <a:endParaRPr lang="en-US" dirty="0"/>
                    </a:p>
                  </a:txBody>
                  <a:tcPr/>
                </a:tc>
                <a:tc>
                  <a:txBody>
                    <a:bodyPr/>
                    <a:lstStyle/>
                    <a:p>
                      <a:r>
                        <a:rPr lang="en-US" dirty="0" smtClean="0"/>
                        <a:t>Situation 1</a:t>
                      </a:r>
                      <a:endParaRPr lang="en-US" dirty="0"/>
                    </a:p>
                  </a:txBody>
                  <a:tcPr/>
                </a:tc>
              </a:tr>
              <a:tr h="370840">
                <a:tc>
                  <a:txBody>
                    <a:bodyPr/>
                    <a:lstStyle/>
                    <a:p>
                      <a:r>
                        <a:rPr lang="en-US" dirty="0" smtClean="0"/>
                        <a:t>ITC Month</a:t>
                      </a:r>
                      <a:endParaRPr lang="en-US" dirty="0"/>
                    </a:p>
                  </a:txBody>
                  <a:tcPr/>
                </a:tc>
                <a:tc>
                  <a:txBody>
                    <a:bodyPr/>
                    <a:lstStyle/>
                    <a:p>
                      <a:r>
                        <a:rPr lang="en-US" dirty="0" smtClean="0"/>
                        <a:t>Available ITC</a:t>
                      </a:r>
                      <a:endParaRPr lang="en-US" dirty="0"/>
                    </a:p>
                  </a:txBody>
                  <a:tcPr/>
                </a:tc>
                <a:tc>
                  <a:txBody>
                    <a:bodyPr/>
                    <a:lstStyle/>
                    <a:p>
                      <a:r>
                        <a:rPr lang="en-US" dirty="0" smtClean="0"/>
                        <a:t>Claimed ITC</a:t>
                      </a:r>
                      <a:endParaRPr lang="en-US" dirty="0"/>
                    </a:p>
                  </a:txBody>
                  <a:tcPr/>
                </a:tc>
                <a:tc>
                  <a:txBody>
                    <a:bodyPr/>
                    <a:lstStyle/>
                    <a:p>
                      <a:r>
                        <a:rPr lang="en-US" dirty="0" smtClean="0"/>
                        <a:t>Provision ITC</a:t>
                      </a:r>
                      <a:endParaRPr lang="en-US" dirty="0"/>
                    </a:p>
                  </a:txBody>
                  <a:tcPr/>
                </a:tc>
              </a:tr>
              <a:tr h="370840">
                <a:tc>
                  <a:txBody>
                    <a:bodyPr/>
                    <a:lstStyle/>
                    <a:p>
                      <a:r>
                        <a:rPr lang="en-US" dirty="0" smtClean="0"/>
                        <a:t>Oct.</a:t>
                      </a:r>
                      <a:r>
                        <a:rPr lang="en-US" baseline="0" dirty="0" smtClean="0"/>
                        <a:t> 2020</a:t>
                      </a:r>
                      <a:endParaRPr lang="en-US" dirty="0"/>
                    </a:p>
                  </a:txBody>
                  <a:tcPr/>
                </a:tc>
                <a:tc>
                  <a:txBody>
                    <a:bodyPr/>
                    <a:lstStyle/>
                    <a:p>
                      <a:r>
                        <a:rPr lang="en-US" dirty="0" smtClean="0"/>
                        <a:t>100000</a:t>
                      </a:r>
                      <a:endParaRPr lang="en-US" dirty="0"/>
                    </a:p>
                  </a:txBody>
                  <a:tcPr/>
                </a:tc>
                <a:tc>
                  <a:txBody>
                    <a:bodyPr/>
                    <a:lstStyle/>
                    <a:p>
                      <a:r>
                        <a:rPr lang="en-US" dirty="0" smtClean="0"/>
                        <a:t>77000</a:t>
                      </a:r>
                      <a:endParaRPr lang="en-US" dirty="0"/>
                    </a:p>
                  </a:txBody>
                  <a:tcPr/>
                </a:tc>
                <a:tc>
                  <a:txBody>
                    <a:bodyPr/>
                    <a:lstStyle/>
                    <a:p>
                      <a:r>
                        <a:rPr lang="en-US" dirty="0" smtClean="0"/>
                        <a:t>-23000</a:t>
                      </a:r>
                      <a:endParaRPr lang="en-US" dirty="0"/>
                    </a:p>
                  </a:txBody>
                  <a:tcPr/>
                </a:tc>
              </a:tr>
              <a:tr h="370840">
                <a:tc>
                  <a:txBody>
                    <a:bodyPr/>
                    <a:lstStyle/>
                    <a:p>
                      <a:r>
                        <a:rPr lang="en-US" dirty="0" smtClean="0"/>
                        <a:t>Dec. 2020 </a:t>
                      </a:r>
                      <a:endParaRPr lang="en-US" dirty="0"/>
                    </a:p>
                  </a:txBody>
                  <a:tcPr/>
                </a:tc>
                <a:tc>
                  <a:txBody>
                    <a:bodyPr/>
                    <a:lstStyle/>
                    <a:p>
                      <a:r>
                        <a:rPr lang="en-US" dirty="0" smtClean="0"/>
                        <a:t>85000+20000=105000</a:t>
                      </a:r>
                      <a:endParaRPr lang="en-US" dirty="0"/>
                    </a:p>
                  </a:txBody>
                  <a:tcPr/>
                </a:tc>
                <a:tc>
                  <a:txBody>
                    <a:bodyPr/>
                    <a:lstStyle/>
                    <a:p>
                      <a:r>
                        <a:rPr lang="en-US" dirty="0" smtClean="0"/>
                        <a:t>95500</a:t>
                      </a:r>
                      <a:endParaRPr lang="en-US" dirty="0"/>
                    </a:p>
                  </a:txBody>
                  <a:tcPr/>
                </a:tc>
                <a:tc>
                  <a:txBody>
                    <a:bodyPr/>
                    <a:lstStyle/>
                    <a:p>
                      <a:r>
                        <a:rPr lang="en-US" dirty="0" smtClean="0"/>
                        <a:t>+10500</a:t>
                      </a:r>
                      <a:endParaRPr lang="en-US" dirty="0"/>
                    </a:p>
                  </a:txBody>
                  <a:tcPr/>
                </a:tc>
              </a:tr>
              <a:tr h="370840">
                <a:tc>
                  <a:txBody>
                    <a:bodyPr/>
                    <a:lstStyle/>
                    <a:p>
                      <a:r>
                        <a:rPr lang="en-US" dirty="0" smtClean="0"/>
                        <a:t>Total ITC</a:t>
                      </a:r>
                      <a:endParaRPr lang="en-US" dirty="0"/>
                    </a:p>
                  </a:txBody>
                  <a:tcPr/>
                </a:tc>
                <a:tc>
                  <a:txBody>
                    <a:bodyPr/>
                    <a:lstStyle/>
                    <a:p>
                      <a:r>
                        <a:rPr lang="en-US" dirty="0" smtClean="0"/>
                        <a:t>185000</a:t>
                      </a:r>
                      <a:endParaRPr lang="en-US" dirty="0"/>
                    </a:p>
                  </a:txBody>
                  <a:tcPr/>
                </a:tc>
                <a:tc>
                  <a:txBody>
                    <a:bodyPr/>
                    <a:lstStyle/>
                    <a:p>
                      <a:r>
                        <a:rPr lang="en-US" dirty="0" smtClean="0"/>
                        <a:t>170500</a:t>
                      </a:r>
                      <a:endParaRPr lang="en-US" dirty="0"/>
                    </a:p>
                  </a:txBody>
                  <a:tcPr/>
                </a:tc>
                <a:tc>
                  <a:txBody>
                    <a:bodyPr/>
                    <a:lstStyle/>
                    <a:p>
                      <a:r>
                        <a:rPr lang="en-US" dirty="0" smtClean="0"/>
                        <a:t>-12500*</a:t>
                      </a:r>
                      <a:endParaRPr lang="en-US" dirty="0"/>
                    </a:p>
                  </a:txBody>
                  <a:tcPr>
                    <a:solidFill>
                      <a:srgbClr val="FFC000"/>
                    </a:solidFill>
                  </a:tcPr>
                </a:tc>
              </a:tr>
            </a:tbl>
          </a:graphicData>
        </a:graphic>
      </p:graphicFrame>
      <p:sp>
        <p:nvSpPr>
          <p:cNvPr id="3" name="Rounded Rectangle 2"/>
          <p:cNvSpPr/>
          <p:nvPr/>
        </p:nvSpPr>
        <p:spPr>
          <a:xfrm>
            <a:off x="457200" y="4648200"/>
            <a:ext cx="7239000" cy="1219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*Of Rs. 14500/- to be Adjusted in Subsequent Month for the </a:t>
            </a:r>
            <a:r>
              <a:rPr lang="en-US" smtClean="0"/>
              <a:t>Same if Remaining  </a:t>
            </a:r>
            <a:r>
              <a:rPr lang="en-US" dirty="0" smtClean="0"/>
              <a:t>Invoice Upload by the Recipient.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457200" y="1066800"/>
          <a:ext cx="7010401" cy="2123440"/>
        </p:xfrm>
        <a:graphic>
          <a:graphicData uri="http://schemas.openxmlformats.org/drawingml/2006/table">
            <a:tbl>
              <a:tblPr firstRow="1" bandRow="1">
                <a:tableStyleId>{5C22544A-7EE6-4342-B048-85BDC9FD1C3A}</a:tableStyleId>
              </a:tblPr>
              <a:tblGrid>
                <a:gridCol w="1630326"/>
                <a:gridCol w="1630326"/>
                <a:gridCol w="1630326"/>
                <a:gridCol w="2119423"/>
              </a:tblGrid>
              <a:tr h="370840">
                <a:tc>
                  <a:txBody>
                    <a:bodyPr/>
                    <a:lstStyle/>
                    <a:p>
                      <a:r>
                        <a:rPr lang="en-US" dirty="0" smtClean="0"/>
                        <a:t>Reconciliation </a:t>
                      </a:r>
                      <a:endParaRPr lang="en-US" dirty="0"/>
                    </a:p>
                  </a:txBody>
                  <a:tcPr/>
                </a:tc>
                <a:tc>
                  <a:txBody>
                    <a:bodyPr/>
                    <a:lstStyle/>
                    <a:p>
                      <a:r>
                        <a:rPr lang="en-US" dirty="0" smtClean="0"/>
                        <a:t>Of </a:t>
                      </a:r>
                      <a:endParaRPr lang="en-US" dirty="0"/>
                    </a:p>
                  </a:txBody>
                  <a:tcPr/>
                </a:tc>
                <a:tc>
                  <a:txBody>
                    <a:bodyPr/>
                    <a:lstStyle/>
                    <a:p>
                      <a:r>
                        <a:rPr lang="en-US" dirty="0" smtClean="0"/>
                        <a:t>ITC</a:t>
                      </a:r>
                      <a:endParaRPr lang="en-US" dirty="0"/>
                    </a:p>
                  </a:txBody>
                  <a:tcPr/>
                </a:tc>
                <a:tc>
                  <a:txBody>
                    <a:bodyPr/>
                    <a:lstStyle/>
                    <a:p>
                      <a:r>
                        <a:rPr lang="en-US" dirty="0" smtClean="0"/>
                        <a:t>Situation 2</a:t>
                      </a:r>
                      <a:endParaRPr lang="en-US" dirty="0"/>
                    </a:p>
                  </a:txBody>
                  <a:tcPr/>
                </a:tc>
              </a:tr>
              <a:tr h="370840">
                <a:tc>
                  <a:txBody>
                    <a:bodyPr/>
                    <a:lstStyle/>
                    <a:p>
                      <a:r>
                        <a:rPr lang="en-US" dirty="0" smtClean="0"/>
                        <a:t>ITC Month</a:t>
                      </a:r>
                      <a:endParaRPr lang="en-US" dirty="0"/>
                    </a:p>
                  </a:txBody>
                  <a:tcPr/>
                </a:tc>
                <a:tc>
                  <a:txBody>
                    <a:bodyPr/>
                    <a:lstStyle/>
                    <a:p>
                      <a:r>
                        <a:rPr lang="en-US" dirty="0" smtClean="0"/>
                        <a:t>Available ITC</a:t>
                      </a:r>
                      <a:endParaRPr lang="en-US" dirty="0"/>
                    </a:p>
                  </a:txBody>
                  <a:tcPr/>
                </a:tc>
                <a:tc>
                  <a:txBody>
                    <a:bodyPr/>
                    <a:lstStyle/>
                    <a:p>
                      <a:r>
                        <a:rPr lang="en-US" dirty="0" smtClean="0"/>
                        <a:t>Eligible</a:t>
                      </a:r>
                      <a:r>
                        <a:rPr lang="en-US" baseline="0" dirty="0" smtClean="0"/>
                        <a:t> ITC</a:t>
                      </a:r>
                      <a:endParaRPr lang="en-US" dirty="0"/>
                    </a:p>
                  </a:txBody>
                  <a:tcPr/>
                </a:tc>
                <a:tc>
                  <a:txBody>
                    <a:bodyPr/>
                    <a:lstStyle/>
                    <a:p>
                      <a:r>
                        <a:rPr lang="en-US" dirty="0" smtClean="0"/>
                        <a:t>Provision ITC</a:t>
                      </a:r>
                      <a:endParaRPr lang="en-US" dirty="0"/>
                    </a:p>
                  </a:txBody>
                  <a:tcPr/>
                </a:tc>
              </a:tr>
              <a:tr h="370840">
                <a:tc>
                  <a:txBody>
                    <a:bodyPr/>
                    <a:lstStyle/>
                    <a:p>
                      <a:r>
                        <a:rPr lang="en-US" dirty="0" smtClean="0"/>
                        <a:t>Sept</a:t>
                      </a:r>
                      <a:endParaRPr lang="en-US" dirty="0"/>
                    </a:p>
                  </a:txBody>
                  <a:tcPr/>
                </a:tc>
                <a:tc>
                  <a:txBody>
                    <a:bodyPr/>
                    <a:lstStyle/>
                    <a:p>
                      <a:r>
                        <a:rPr lang="en-US" dirty="0" smtClean="0"/>
                        <a:t>100000</a:t>
                      </a:r>
                      <a:endParaRPr lang="en-US" dirty="0"/>
                    </a:p>
                  </a:txBody>
                  <a:tcPr/>
                </a:tc>
                <a:tc>
                  <a:txBody>
                    <a:bodyPr/>
                    <a:lstStyle/>
                    <a:p>
                      <a:r>
                        <a:rPr lang="en-US" dirty="0" smtClean="0"/>
                        <a:t>77000</a:t>
                      </a:r>
                      <a:endParaRPr lang="en-US" dirty="0"/>
                    </a:p>
                  </a:txBody>
                  <a:tcPr/>
                </a:tc>
                <a:tc>
                  <a:txBody>
                    <a:bodyPr/>
                    <a:lstStyle/>
                    <a:p>
                      <a:r>
                        <a:rPr lang="en-US" dirty="0" smtClean="0"/>
                        <a:t>-23000</a:t>
                      </a:r>
                      <a:endParaRPr lang="en-US" dirty="0"/>
                    </a:p>
                  </a:txBody>
                  <a:tcPr/>
                </a:tc>
              </a:tr>
              <a:tr h="370840">
                <a:tc>
                  <a:txBody>
                    <a:bodyPr/>
                    <a:lstStyle/>
                    <a:p>
                      <a:r>
                        <a:rPr lang="en-US" dirty="0" smtClean="0"/>
                        <a:t>Oct.</a:t>
                      </a:r>
                      <a:endParaRPr lang="en-US" dirty="0"/>
                    </a:p>
                  </a:txBody>
                  <a:tcPr/>
                </a:tc>
                <a:tc>
                  <a:txBody>
                    <a:bodyPr/>
                    <a:lstStyle/>
                    <a:p>
                      <a:r>
                        <a:rPr lang="en-US" dirty="0" smtClean="0"/>
                        <a:t>85000</a:t>
                      </a:r>
                      <a:endParaRPr lang="en-US" dirty="0"/>
                    </a:p>
                  </a:txBody>
                  <a:tcPr/>
                </a:tc>
                <a:tc>
                  <a:txBody>
                    <a:bodyPr/>
                    <a:lstStyle/>
                    <a:p>
                      <a:r>
                        <a:rPr lang="en-US" dirty="0" smtClean="0"/>
                        <a:t>108000</a:t>
                      </a:r>
                      <a:endParaRPr lang="en-US" dirty="0"/>
                    </a:p>
                  </a:txBody>
                  <a:tcPr/>
                </a:tc>
                <a:tc>
                  <a:txBody>
                    <a:bodyPr/>
                    <a:lstStyle/>
                    <a:p>
                      <a:r>
                        <a:rPr lang="en-US" dirty="0" smtClean="0"/>
                        <a:t>+23000</a:t>
                      </a:r>
                      <a:endParaRPr lang="en-US" dirty="0"/>
                    </a:p>
                  </a:txBody>
                  <a:tcPr/>
                </a:tc>
              </a:tr>
              <a:tr h="370840">
                <a:tc>
                  <a:txBody>
                    <a:bodyPr/>
                    <a:lstStyle/>
                    <a:p>
                      <a:r>
                        <a:rPr lang="en-US" dirty="0" smtClean="0"/>
                        <a:t>Total</a:t>
                      </a:r>
                      <a:endParaRPr lang="en-US" dirty="0"/>
                    </a:p>
                  </a:txBody>
                  <a:tcPr/>
                </a:tc>
                <a:tc>
                  <a:txBody>
                    <a:bodyPr/>
                    <a:lstStyle/>
                    <a:p>
                      <a:r>
                        <a:rPr lang="en-US" dirty="0" smtClean="0"/>
                        <a:t>185000</a:t>
                      </a:r>
                      <a:endParaRPr lang="en-US" dirty="0"/>
                    </a:p>
                  </a:txBody>
                  <a:tcPr/>
                </a:tc>
                <a:tc>
                  <a:txBody>
                    <a:bodyPr/>
                    <a:lstStyle/>
                    <a:p>
                      <a:r>
                        <a:rPr lang="en-US" dirty="0" smtClean="0"/>
                        <a:t>185000</a:t>
                      </a:r>
                      <a:endParaRPr lang="en-US" dirty="0"/>
                    </a:p>
                  </a:txBody>
                  <a:tcPr/>
                </a:tc>
                <a:tc>
                  <a:txBody>
                    <a:bodyPr/>
                    <a:lstStyle/>
                    <a:p>
                      <a:r>
                        <a:rPr lang="en-US" dirty="0" smtClean="0"/>
                        <a:t>0.00</a:t>
                      </a:r>
                      <a:endParaRPr lang="en-US" dirty="0"/>
                    </a:p>
                  </a:txBody>
                  <a:tcPr/>
                </a:tc>
              </a:tr>
            </a:tbl>
          </a:graphicData>
        </a:graphic>
      </p:graphicFrame>
      <p:sp>
        <p:nvSpPr>
          <p:cNvPr id="4" name="Rounded Rectangle 3"/>
          <p:cNvSpPr/>
          <p:nvPr/>
        </p:nvSpPr>
        <p:spPr>
          <a:xfrm>
            <a:off x="381000" y="3886200"/>
            <a:ext cx="7086600" cy="1981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smtClean="0"/>
          </a:p>
          <a:p>
            <a:endParaRPr lang="en-US" dirty="0" smtClean="0"/>
          </a:p>
          <a:p>
            <a:endParaRPr lang="en-US" dirty="0" smtClean="0"/>
          </a:p>
          <a:p>
            <a:r>
              <a:rPr lang="en-US" dirty="0" smtClean="0"/>
              <a:t>Important not:- </a:t>
            </a:r>
          </a:p>
          <a:p>
            <a:r>
              <a:rPr lang="en-US" dirty="0" smtClean="0"/>
              <a:t>Rule 36(4), Shall not Apply the following Situation</a:t>
            </a:r>
          </a:p>
          <a:p>
            <a:r>
              <a:rPr lang="en-US" dirty="0" smtClean="0"/>
              <a:t>1. In Case of Import(IGST Paid).</a:t>
            </a:r>
          </a:p>
          <a:p>
            <a:r>
              <a:rPr lang="en-US" dirty="0" smtClean="0"/>
              <a:t>2. In Case of ISD Input.</a:t>
            </a:r>
          </a:p>
          <a:p>
            <a:r>
              <a:rPr lang="en-US" dirty="0" smtClean="0"/>
              <a:t>3. In Case of RCM.</a:t>
            </a:r>
          </a:p>
          <a:p>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09600" y="1603716"/>
          <a:ext cx="7772400" cy="3931920"/>
        </p:xfrm>
        <a:graphic>
          <a:graphicData uri="http://schemas.openxmlformats.org/drawingml/2006/table">
            <a:tbl>
              <a:tblPr/>
              <a:tblGrid>
                <a:gridCol w="7772400"/>
              </a:tblGrid>
              <a:tr h="3882683">
                <a:tc>
                  <a:txBody>
                    <a:bodyPr/>
                    <a:lstStyle/>
                    <a:p>
                      <a:pPr algn="ctr"/>
                      <a:r>
                        <a:rPr lang="en-US" b="1" u="sng" dirty="0" smtClean="0"/>
                        <a:t>What is GSTR</a:t>
                      </a:r>
                      <a:r>
                        <a:rPr lang="en-US" b="1" u="sng" baseline="0" dirty="0" smtClean="0"/>
                        <a:t>-</a:t>
                      </a:r>
                      <a:r>
                        <a:rPr lang="en-US" sz="1800" b="1" u="sng" baseline="0" dirty="0" smtClean="0"/>
                        <a:t>2B</a:t>
                      </a:r>
                      <a:r>
                        <a:rPr lang="en-US" sz="1800" u="sng" baseline="0" dirty="0" smtClean="0"/>
                        <a:t> (Auto Draft ITC Statement)</a:t>
                      </a:r>
                    </a:p>
                    <a:p>
                      <a:pPr algn="ctr"/>
                      <a:endParaRPr lang="en-US" sz="1800" u="sng" baseline="0" dirty="0" smtClean="0"/>
                    </a:p>
                    <a:p>
                      <a:pPr algn="ctr"/>
                      <a:r>
                        <a:rPr lang="en-US" sz="1800" baseline="0" dirty="0" smtClean="0"/>
                        <a:t>(It is a read Only Document Auto Populated according the formation Provided by the supplier in GSTR-1 Return for the same Month of Return(Monthly filing), Recipient can’t amend or alter this details)</a:t>
                      </a:r>
                    </a:p>
                    <a:p>
                      <a:pPr algn="l">
                        <a:lnSpc>
                          <a:spcPct val="150000"/>
                        </a:lnSpc>
                      </a:pPr>
                      <a:r>
                        <a:rPr lang="en-US" sz="1800" baseline="0" dirty="0" smtClean="0"/>
                        <a:t>1.  Recipient easy to reconcile the ITC  Easily.</a:t>
                      </a:r>
                    </a:p>
                    <a:p>
                      <a:pPr algn="l">
                        <a:lnSpc>
                          <a:spcPct val="150000"/>
                        </a:lnSpc>
                      </a:pPr>
                      <a:r>
                        <a:rPr lang="en-US" dirty="0" smtClean="0"/>
                        <a:t>2.</a:t>
                      </a:r>
                      <a:r>
                        <a:rPr lang="en-US" baseline="0" dirty="0" smtClean="0"/>
                        <a:t> Department cant take actions according tax Evaders.</a:t>
                      </a:r>
                    </a:p>
                    <a:p>
                      <a:pPr algn="l">
                        <a:lnSpc>
                          <a:spcPct val="150000"/>
                        </a:lnSpc>
                      </a:pPr>
                      <a:r>
                        <a:rPr lang="en-US" dirty="0" smtClean="0"/>
                        <a:t>3. Department also</a:t>
                      </a:r>
                      <a:r>
                        <a:rPr lang="en-US" baseline="0" dirty="0" smtClean="0"/>
                        <a:t> use this for applying Rule 36(4), means if assesses can          claimed ITC more then Eligible ITC reflect in GSTR-2B, and Different is more then 20% (from 9.10.2019 to 31.12.2019), more then 10% (still remain same ) for the Subsequent, Have</a:t>
                      </a:r>
                      <a:r>
                        <a:rPr lang="en-US" dirty="0" smtClean="0"/>
                        <a:t> a</a:t>
                      </a:r>
                      <a:r>
                        <a:rPr lang="en-US" baseline="0" dirty="0" smtClean="0"/>
                        <a:t> some chance to get notice regarding Excess ITC.</a:t>
                      </a:r>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424</TotalTime>
  <Words>687</Words>
  <Application>Microsoft Office PowerPoint</Application>
  <PresentationFormat>On-screen Show (4:3)</PresentationFormat>
  <Paragraphs>119</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Flow</vt:lpstr>
      <vt:lpstr>  Introduction RULE 36(4), GSTR-2A AND GSTR-2B</vt:lpstr>
      <vt:lpstr>Notification no. 49/2019,  Dated on 09.10.2019 (Introduced in GST Council Meeting 37)</vt:lpstr>
      <vt:lpstr>Government further  amend the Sub section 4 of Rules 39 by Notification No. 75/2019 – Central Tax dated on 26th December 2020</vt:lpstr>
      <vt:lpstr>Concept of Rules 36(4), As Per the Rule Recipient Can take Up to 10% Excess ITC in the Return of GSTR-3B of “ELIGIBILE ITC” If Supplier can’t filed/upload the same in  GSTR-1 for the Relevant Period, and Remaining ITC  Can Claimed by Supplier only on which month  supplier can update in GSTR-1. in Simple Assesses can claimed 10% of extra ITC if Purchase Invoice /Debit Note not Reflect in GSTR-2A of the Relevant Month.  Let’s Taking an Example for Understanding rule 36(4). Calculation of Provisional ITC . Month of Aug.2020                </vt:lpstr>
      <vt:lpstr>Taking Above the Same Example  Understand for the Next month Treatment if Supplier Update the same. Month of Sept.2020                        </vt:lpstr>
      <vt:lpstr>   I have a Doubt” If Supplier Filed GSTR-1 but not Filed GSTR-3B.</vt:lpstr>
      <vt:lpstr>Slide 7</vt:lpstr>
      <vt:lpstr>Slide 8</vt:lpstr>
      <vt:lpstr>Slide 9</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42</cp:revision>
  <dcterms:created xsi:type="dcterms:W3CDTF">2006-08-16T00:00:00Z</dcterms:created>
  <dcterms:modified xsi:type="dcterms:W3CDTF">2020-09-26T08:43:40Z</dcterms:modified>
</cp:coreProperties>
</file>