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9" r:id="rId3"/>
    <p:sldId id="257" r:id="rId4"/>
    <p:sldId id="258" r:id="rId5"/>
    <p:sldId id="260" r:id="rId6"/>
    <p:sldId id="261" r:id="rId7"/>
    <p:sldId id="262" r:id="rId8"/>
    <p:sldId id="263" r:id="rId9"/>
    <p:sldId id="264" r:id="rId10"/>
    <p:sldId id="265" r:id="rId11"/>
    <p:sldId id="269" r:id="rId12"/>
    <p:sldId id="268" r:id="rId13"/>
    <p:sldId id="270" r:id="rId14"/>
    <p:sldId id="274" r:id="rId15"/>
    <p:sldId id="275" r:id="rId16"/>
    <p:sldId id="276" r:id="rId17"/>
    <p:sldId id="277" r:id="rId18"/>
    <p:sldId id="278"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kk14" initials="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70" d="100"/>
          <a:sy n="70" d="100"/>
        </p:scale>
        <p:origin x="-138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22612D3D-2872-4B6F-B348-2C14B3BD381E}" type="datetimeFigureOut">
              <a:rPr lang="en-IN" smtClean="0"/>
              <a:t>15/02/2013</a:t>
            </a:fld>
            <a:endParaRPr lang="en-IN"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IN"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E08C43FE-8DCA-40E4-86BA-42238924A968}" type="slidenum">
              <a:rPr lang="en-IN" smtClean="0"/>
              <a:t>‹#›</a:t>
            </a:fld>
            <a:endParaRPr lang="en-IN" dirty="0"/>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612D3D-2872-4B6F-B348-2C14B3BD381E}" type="datetimeFigureOut">
              <a:rPr lang="en-IN" smtClean="0"/>
              <a:t>15/02/2013</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E08C43FE-8DCA-40E4-86BA-42238924A968}" type="slidenum">
              <a:rPr lang="en-IN" smtClean="0"/>
              <a:t>‹#›</a:t>
            </a:fld>
            <a:endParaRPr lang="en-IN" dirty="0"/>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612D3D-2872-4B6F-B348-2C14B3BD381E}" type="datetimeFigureOut">
              <a:rPr lang="en-IN" smtClean="0"/>
              <a:t>15/02/2013</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E08C43FE-8DCA-40E4-86BA-42238924A968}" type="slidenum">
              <a:rPr lang="en-IN" smtClean="0"/>
              <a:t>‹#›</a:t>
            </a:fld>
            <a:endParaRPr lang="en-IN" dirty="0"/>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612D3D-2872-4B6F-B348-2C14B3BD381E}" type="datetimeFigureOut">
              <a:rPr lang="en-IN" smtClean="0"/>
              <a:t>15/02/2013</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E08C43FE-8DCA-40E4-86BA-42238924A968}" type="slidenum">
              <a:rPr lang="en-IN" smtClean="0"/>
              <a:t>‹#›</a:t>
            </a:fld>
            <a:endParaRPr lang="en-IN" dirty="0"/>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612D3D-2872-4B6F-B348-2C14B3BD381E}" type="datetimeFigureOut">
              <a:rPr lang="en-IN" smtClean="0"/>
              <a:t>15/02/2013</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E08C43FE-8DCA-40E4-86BA-42238924A968}" type="slidenum">
              <a:rPr lang="en-IN" smtClean="0"/>
              <a:t>‹#›</a:t>
            </a:fld>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2612D3D-2872-4B6F-B348-2C14B3BD381E}" type="datetimeFigureOut">
              <a:rPr lang="en-IN" smtClean="0"/>
              <a:t>15/02/2013</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E08C43FE-8DCA-40E4-86BA-42238924A968}" type="slidenum">
              <a:rPr lang="en-IN" smtClean="0"/>
              <a:t>‹#›</a:t>
            </a:fld>
            <a:endParaRPr lang="en-IN" dirty="0"/>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2612D3D-2872-4B6F-B348-2C14B3BD381E}" type="datetimeFigureOut">
              <a:rPr lang="en-IN" smtClean="0"/>
              <a:t>15/02/2013</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E08C43FE-8DCA-40E4-86BA-42238924A968}" type="slidenum">
              <a:rPr lang="en-IN" smtClean="0"/>
              <a:t>‹#›</a:t>
            </a:fld>
            <a:endParaRPr lang="en-IN" dirty="0"/>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2612D3D-2872-4B6F-B348-2C14B3BD381E}" type="datetimeFigureOut">
              <a:rPr lang="en-IN" smtClean="0"/>
              <a:t>15/02/2013</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E08C43FE-8DCA-40E4-86BA-42238924A968}" type="slidenum">
              <a:rPr lang="en-IN" smtClean="0"/>
              <a:t>‹#›</a:t>
            </a:fld>
            <a:endParaRPr lang="en-IN" dirty="0"/>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612D3D-2872-4B6F-B348-2C14B3BD381E}" type="datetimeFigureOut">
              <a:rPr lang="en-IN" smtClean="0"/>
              <a:t>15/02/2013</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E08C43FE-8DCA-40E4-86BA-42238924A968}" type="slidenum">
              <a:rPr lang="en-IN" smtClean="0"/>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612D3D-2872-4B6F-B348-2C14B3BD381E}" type="datetimeFigureOut">
              <a:rPr lang="en-IN" smtClean="0"/>
              <a:t>15/02/2013</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E08C43FE-8DCA-40E4-86BA-42238924A968}" type="slidenum">
              <a:rPr lang="en-IN" smtClean="0"/>
              <a:t>‹#›</a:t>
            </a:fld>
            <a:endParaRPr lang="en-I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612D3D-2872-4B6F-B348-2C14B3BD381E}" type="datetimeFigureOut">
              <a:rPr lang="en-IN" smtClean="0"/>
              <a:t>15/02/2013</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E08C43FE-8DCA-40E4-86BA-42238924A968}" type="slidenum">
              <a:rPr lang="en-IN" smtClean="0"/>
              <a:t>‹#›</a:t>
            </a:fld>
            <a:endParaRPr lang="en-IN"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22612D3D-2872-4B6F-B348-2C14B3BD381E}" type="datetimeFigureOut">
              <a:rPr lang="en-IN" smtClean="0"/>
              <a:t>15/02/2013</a:t>
            </a:fld>
            <a:endParaRPr lang="en-IN" dirty="0"/>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IN" dirty="0"/>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E08C43FE-8DCA-40E4-86BA-42238924A968}" type="slidenum">
              <a:rPr lang="en-IN" smtClean="0"/>
              <a:t>‹#›</a:t>
            </a:fld>
            <a:endParaRPr lang="en-IN"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400" dirty="0" smtClean="0"/>
              <a:t>AS-2 VALUATION OF INVENTORIES</a:t>
            </a:r>
            <a:endParaRPr lang="en-IN" sz="4400" dirty="0"/>
          </a:p>
        </p:txBody>
      </p:sp>
      <p:sp>
        <p:nvSpPr>
          <p:cNvPr id="3" name="Subtitle 2"/>
          <p:cNvSpPr>
            <a:spLocks noGrp="1"/>
          </p:cNvSpPr>
          <p:nvPr>
            <p:ph type="subTitle" idx="1"/>
          </p:nvPr>
        </p:nvSpPr>
        <p:spPr/>
        <p:txBody>
          <a:bodyPr>
            <a:noAutofit/>
          </a:bodyPr>
          <a:lstStyle/>
          <a:p>
            <a:r>
              <a:rPr lang="en-US" sz="3200" i="0" dirty="0" smtClean="0"/>
              <a:t>ILLUSTRATIONS</a:t>
            </a:r>
            <a:endParaRPr lang="en-IN" sz="3200" i="0" dirty="0"/>
          </a:p>
        </p:txBody>
      </p:sp>
    </p:spTree>
    <p:extLst>
      <p:ext uri="{BB962C8B-B14F-4D97-AF65-F5344CB8AC3E}">
        <p14:creationId xmlns:p14="http://schemas.microsoft.com/office/powerpoint/2010/main" val="30582924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1916832"/>
            <a:ext cx="8964488" cy="4824536"/>
          </a:xfrm>
        </p:spPr>
        <p:txBody>
          <a:bodyPr>
            <a:normAutofit/>
          </a:bodyPr>
          <a:lstStyle/>
          <a:p>
            <a:pPr marL="0" indent="0">
              <a:buNone/>
            </a:pPr>
            <a:r>
              <a:rPr lang="en-US" u="sng" dirty="0" smtClean="0"/>
              <a:t>Invoice dt.</a:t>
            </a:r>
            <a:r>
              <a:rPr lang="en-US" dirty="0" smtClean="0"/>
              <a:t>	</a:t>
            </a:r>
            <a:r>
              <a:rPr lang="en-US" u="sng" dirty="0" smtClean="0"/>
              <a:t>No. of Units</a:t>
            </a:r>
            <a:r>
              <a:rPr lang="en-US" dirty="0" smtClean="0"/>
              <a:t>	 </a:t>
            </a:r>
            <a:r>
              <a:rPr lang="en-US" u="sng" dirty="0" smtClean="0"/>
              <a:t>Unit cost </a:t>
            </a:r>
            <a:r>
              <a:rPr lang="en-US" dirty="0" smtClean="0"/>
              <a:t>	</a:t>
            </a:r>
            <a:r>
              <a:rPr lang="en-US" u="sng" dirty="0" smtClean="0"/>
              <a:t>Total cost</a:t>
            </a:r>
          </a:p>
          <a:p>
            <a:pPr marL="0" indent="0">
              <a:buNone/>
            </a:pPr>
            <a:r>
              <a:rPr lang="en-US" dirty="0" smtClean="0"/>
              <a:t>March 2	2000 		 Rs.40		Rs.80,000	</a:t>
            </a:r>
          </a:p>
          <a:p>
            <a:pPr marL="0" indent="0">
              <a:buNone/>
            </a:pPr>
            <a:r>
              <a:rPr lang="en-US" dirty="0" smtClean="0"/>
              <a:t>March 15	6000		 Rs.50		Rs.3,00,000</a:t>
            </a:r>
          </a:p>
          <a:p>
            <a:pPr marL="0" indent="0">
              <a:buNone/>
            </a:pPr>
            <a:r>
              <a:rPr lang="en-US" dirty="0" smtClean="0"/>
              <a:t>March 30	2000		 Rs.70		Rs.1,40,000</a:t>
            </a:r>
          </a:p>
          <a:p>
            <a:pPr marL="0" indent="0">
              <a:buNone/>
            </a:pPr>
            <a:r>
              <a:rPr lang="en-US" dirty="0"/>
              <a:t>	</a:t>
            </a:r>
            <a:r>
              <a:rPr lang="en-US" dirty="0" smtClean="0"/>
              <a:t>	10000		 		Rs.5,20,000</a:t>
            </a:r>
          </a:p>
          <a:p>
            <a:pPr marL="0" indent="0">
              <a:buNone/>
            </a:pPr>
            <a:r>
              <a:rPr lang="en-US" dirty="0" smtClean="0"/>
              <a:t>Weighted average cost per unit : Rs.5,20,000 = Rs.52 per unit.</a:t>
            </a:r>
          </a:p>
          <a:p>
            <a:pPr marL="0" indent="0">
              <a:buNone/>
            </a:pPr>
            <a:r>
              <a:rPr lang="en-US" dirty="0"/>
              <a:t>	</a:t>
            </a:r>
            <a:r>
              <a:rPr lang="en-US" dirty="0" smtClean="0"/>
              <a:t>				     10000</a:t>
            </a:r>
          </a:p>
          <a:p>
            <a:pPr marL="0" indent="0">
              <a:buNone/>
            </a:pPr>
            <a:r>
              <a:rPr lang="en-US" dirty="0" smtClean="0"/>
              <a:t>Cost of Inventory in units: Rs.52 * 6000=Rs.3,12,000.</a:t>
            </a:r>
          </a:p>
          <a:p>
            <a:pPr marL="0" indent="0">
              <a:buNone/>
            </a:pPr>
            <a:r>
              <a:rPr lang="en-US" dirty="0" smtClean="0"/>
              <a:t>Cost of Goods sold(4000 units): Rs.520000 – 3,12,000=Rs.2,08,000</a:t>
            </a:r>
          </a:p>
          <a:p>
            <a:pPr marL="0" indent="0">
              <a:buNone/>
            </a:pPr>
            <a:r>
              <a:rPr lang="en-US" dirty="0"/>
              <a:t>	</a:t>
            </a:r>
            <a:r>
              <a:rPr lang="en-US" dirty="0" smtClean="0"/>
              <a:t>i.e.. </a:t>
            </a:r>
            <a:r>
              <a:rPr lang="en-US" dirty="0" smtClean="0">
                <a:solidFill>
                  <a:srgbClr val="002060"/>
                </a:solidFill>
              </a:rPr>
              <a:t>Total cost of goods available for sale – cost of goods in the hand</a:t>
            </a:r>
            <a:r>
              <a:rPr lang="en-US" dirty="0" smtClean="0"/>
              <a:t> (after making the sale)</a:t>
            </a:r>
            <a:endParaRPr lang="en-IN" dirty="0"/>
          </a:p>
        </p:txBody>
      </p:sp>
      <p:sp>
        <p:nvSpPr>
          <p:cNvPr id="3" name="Title 2"/>
          <p:cNvSpPr>
            <a:spLocks noGrp="1"/>
          </p:cNvSpPr>
          <p:nvPr>
            <p:ph type="title"/>
          </p:nvPr>
        </p:nvSpPr>
        <p:spPr/>
        <p:txBody>
          <a:bodyPr/>
          <a:lstStyle/>
          <a:p>
            <a:pPr algn="l"/>
            <a:r>
              <a:rPr lang="en-US" sz="3200" dirty="0" smtClean="0"/>
              <a:t>Valuation of Inventories:</a:t>
            </a:r>
            <a:br>
              <a:rPr lang="en-US" sz="3200" dirty="0" smtClean="0"/>
            </a:br>
            <a:r>
              <a:rPr lang="en-US" sz="3200" dirty="0" smtClean="0"/>
              <a:t> </a:t>
            </a:r>
            <a:r>
              <a:rPr lang="en-US" sz="3200" smtClean="0"/>
              <a:t>	</a:t>
            </a:r>
            <a:r>
              <a:rPr lang="en-US" sz="3200" smtClean="0">
                <a:solidFill>
                  <a:srgbClr val="002060"/>
                </a:solidFill>
              </a:rPr>
              <a:t>Weighted </a:t>
            </a:r>
            <a:r>
              <a:rPr lang="en-US" sz="3200" dirty="0" smtClean="0">
                <a:solidFill>
                  <a:srgbClr val="002060"/>
                </a:solidFill>
              </a:rPr>
              <a:t>Average  Method</a:t>
            </a:r>
            <a:endParaRPr lang="en-IN" sz="3200" dirty="0">
              <a:solidFill>
                <a:srgbClr val="002060"/>
              </a:solidFill>
            </a:endParaRPr>
          </a:p>
        </p:txBody>
      </p:sp>
      <p:cxnSp>
        <p:nvCxnSpPr>
          <p:cNvPr id="5" name="Straight Connector 4"/>
          <p:cNvCxnSpPr/>
          <p:nvPr/>
        </p:nvCxnSpPr>
        <p:spPr>
          <a:xfrm>
            <a:off x="1979712" y="3645024"/>
            <a:ext cx="10081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012160" y="3633877"/>
            <a:ext cx="16561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979712" y="4077072"/>
            <a:ext cx="10081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6012160" y="4065014"/>
            <a:ext cx="16561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7092" y="4581128"/>
            <a:ext cx="108012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7868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dirty="0" smtClean="0"/>
              <a:t>Inclusion of cost of opening stock, if any, that should be considered.</a:t>
            </a:r>
          </a:p>
          <a:p>
            <a:pPr marL="0" indent="0">
              <a:buNone/>
            </a:pPr>
            <a:endParaRPr lang="en-US" dirty="0" smtClean="0"/>
          </a:p>
          <a:p>
            <a:r>
              <a:rPr lang="en-US" dirty="0" smtClean="0"/>
              <a:t>Inclusion of cost of conversion (if it is a manufacturing concern) or the other costs incurred for making the goods available for sale (if it is a trading company).</a:t>
            </a:r>
          </a:p>
          <a:p>
            <a:pPr marL="0" indent="0">
              <a:buNone/>
            </a:pPr>
            <a:endParaRPr lang="en-IN" dirty="0"/>
          </a:p>
        </p:txBody>
      </p:sp>
      <p:sp>
        <p:nvSpPr>
          <p:cNvPr id="3" name="Title 2"/>
          <p:cNvSpPr>
            <a:spLocks noGrp="1"/>
          </p:cNvSpPr>
          <p:nvPr>
            <p:ph type="title"/>
          </p:nvPr>
        </p:nvSpPr>
        <p:spPr/>
        <p:txBody>
          <a:bodyPr/>
          <a:lstStyle/>
          <a:p>
            <a:pPr algn="l"/>
            <a:r>
              <a:rPr lang="en-US" sz="2800" dirty="0" smtClean="0"/>
              <a:t>Points to be considered,</a:t>
            </a:r>
            <a:endParaRPr lang="en-IN" sz="2800" dirty="0"/>
          </a:p>
        </p:txBody>
      </p:sp>
    </p:spTree>
    <p:extLst>
      <p:ext uri="{BB962C8B-B14F-4D97-AF65-F5344CB8AC3E}">
        <p14:creationId xmlns:p14="http://schemas.microsoft.com/office/powerpoint/2010/main" val="99625302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IN" dirty="0"/>
              <a:t>The last in first out (LIFO) method first matches </a:t>
            </a:r>
            <a:r>
              <a:rPr lang="en-IN" dirty="0" smtClean="0"/>
              <a:t>the revenue  against </a:t>
            </a:r>
            <a:r>
              <a:rPr lang="en-IN" dirty="0"/>
              <a:t>the cost of the last goods purchased. </a:t>
            </a:r>
            <a:r>
              <a:rPr lang="en-IN" dirty="0" smtClean="0"/>
              <a:t>If the company adopts </a:t>
            </a:r>
            <a:r>
              <a:rPr lang="en-IN" dirty="0"/>
              <a:t>periodic inventory </a:t>
            </a:r>
            <a:r>
              <a:rPr lang="en-IN" dirty="0" smtClean="0"/>
              <a:t>system, </a:t>
            </a:r>
            <a:r>
              <a:rPr lang="en-IN" dirty="0"/>
              <a:t>then it would be assumed that the cost of the total quantity sold or issued during the month have come from the most recent purchases. The </a:t>
            </a:r>
            <a:r>
              <a:rPr lang="en-IN" dirty="0" smtClean="0"/>
              <a:t>closing </a:t>
            </a:r>
            <a:r>
              <a:rPr lang="en-IN" dirty="0"/>
              <a:t>inventory would be priced by using the total units as a basis of computation and disregarding the exact dates involved.</a:t>
            </a:r>
            <a:endParaRPr lang="en-US" dirty="0" smtClean="0"/>
          </a:p>
          <a:p>
            <a:pPr marL="0" indent="0">
              <a:buNone/>
            </a:pPr>
            <a:endParaRPr lang="en-IN" dirty="0"/>
          </a:p>
        </p:txBody>
      </p:sp>
      <p:sp>
        <p:nvSpPr>
          <p:cNvPr id="3" name="Title 2"/>
          <p:cNvSpPr>
            <a:spLocks noGrp="1"/>
          </p:cNvSpPr>
          <p:nvPr>
            <p:ph type="title"/>
          </p:nvPr>
        </p:nvSpPr>
        <p:spPr/>
        <p:txBody>
          <a:bodyPr/>
          <a:lstStyle/>
          <a:p>
            <a:r>
              <a:rPr lang="en-US" sz="3200" dirty="0" smtClean="0"/>
              <a:t>Last In First Out(LIFO)</a:t>
            </a:r>
            <a:endParaRPr lang="en-IN" sz="3200" dirty="0"/>
          </a:p>
        </p:txBody>
      </p:sp>
    </p:spTree>
    <p:extLst>
      <p:ext uri="{BB962C8B-B14F-4D97-AF65-F5344CB8AC3E}">
        <p14:creationId xmlns:p14="http://schemas.microsoft.com/office/powerpoint/2010/main" val="913985378"/>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108520" y="1412875"/>
            <a:ext cx="9396413" cy="5445125"/>
          </a:xfrm>
        </p:spPr>
        <p:txBody>
          <a:bodyPr>
            <a:normAutofit/>
          </a:bodyPr>
          <a:lstStyle/>
          <a:p>
            <a:pPr marL="0" indent="0">
              <a:buNone/>
            </a:pPr>
            <a:r>
              <a:rPr lang="en-US" u="sng" dirty="0" smtClean="0"/>
              <a:t>Date</a:t>
            </a:r>
            <a:r>
              <a:rPr lang="en-US" dirty="0" smtClean="0"/>
              <a:t>		</a:t>
            </a:r>
            <a:r>
              <a:rPr lang="en-US" u="sng" dirty="0" smtClean="0"/>
              <a:t>Purchase</a:t>
            </a:r>
            <a:r>
              <a:rPr lang="en-US" dirty="0" smtClean="0"/>
              <a:t>	</a:t>
            </a:r>
            <a:r>
              <a:rPr lang="en-US" u="sng" dirty="0" smtClean="0"/>
              <a:t>Sold/Issued</a:t>
            </a:r>
            <a:r>
              <a:rPr lang="en-US" dirty="0" smtClean="0"/>
              <a:t>		</a:t>
            </a:r>
            <a:r>
              <a:rPr lang="en-US" u="sng" dirty="0" smtClean="0"/>
              <a:t>Balance</a:t>
            </a:r>
          </a:p>
          <a:p>
            <a:pPr marL="0" indent="0">
              <a:buNone/>
            </a:pPr>
            <a:r>
              <a:rPr lang="en-US" dirty="0" smtClean="0"/>
              <a:t>March 2	Rs.80,000				Rs.80,000</a:t>
            </a:r>
          </a:p>
          <a:p>
            <a:pPr marL="0" indent="0">
              <a:buNone/>
            </a:pPr>
            <a:r>
              <a:rPr lang="en-US" dirty="0"/>
              <a:t>	</a:t>
            </a:r>
            <a:r>
              <a:rPr lang="en-US" dirty="0" smtClean="0"/>
              <a:t>	(2000*40)				(2000*40)</a:t>
            </a:r>
          </a:p>
          <a:p>
            <a:pPr marL="0" indent="0">
              <a:buNone/>
            </a:pPr>
            <a:endParaRPr lang="en-US" dirty="0" smtClean="0"/>
          </a:p>
          <a:p>
            <a:pPr marL="0" indent="0">
              <a:buNone/>
            </a:pPr>
            <a:r>
              <a:rPr lang="en-US" dirty="0" smtClean="0"/>
              <a:t>March 15	Rs.3,00,000				Rs.3,80,000</a:t>
            </a:r>
          </a:p>
          <a:p>
            <a:pPr marL="0" indent="0">
              <a:buNone/>
            </a:pPr>
            <a:r>
              <a:rPr lang="en-US" dirty="0"/>
              <a:t>	</a:t>
            </a:r>
            <a:r>
              <a:rPr lang="en-US" dirty="0" smtClean="0"/>
              <a:t>	(6000*50)			   (2000*40)+(6000*50)</a:t>
            </a:r>
          </a:p>
          <a:p>
            <a:pPr marL="0" indent="0">
              <a:buNone/>
            </a:pPr>
            <a:endParaRPr lang="en-US" dirty="0" smtClean="0"/>
          </a:p>
          <a:p>
            <a:pPr marL="0" indent="0">
              <a:buNone/>
            </a:pPr>
            <a:r>
              <a:rPr lang="en-US" dirty="0" smtClean="0"/>
              <a:t>March 19			</a:t>
            </a:r>
            <a:r>
              <a:rPr lang="en-US" dirty="0" smtClean="0">
                <a:solidFill>
                  <a:srgbClr val="002060"/>
                </a:solidFill>
              </a:rPr>
              <a:t>Rs.2,00,000</a:t>
            </a:r>
            <a:r>
              <a:rPr lang="en-US" dirty="0" smtClean="0"/>
              <a:t>		Rs.1,80,000</a:t>
            </a:r>
          </a:p>
          <a:p>
            <a:pPr marL="0" indent="0">
              <a:buNone/>
            </a:pPr>
            <a:r>
              <a:rPr lang="en-US" dirty="0"/>
              <a:t>	</a:t>
            </a:r>
            <a:r>
              <a:rPr lang="en-US" dirty="0" smtClean="0"/>
              <a:t>			</a:t>
            </a:r>
            <a:r>
              <a:rPr lang="en-US" dirty="0" smtClean="0">
                <a:solidFill>
                  <a:srgbClr val="002060"/>
                </a:solidFill>
              </a:rPr>
              <a:t>(4000*50)	     </a:t>
            </a:r>
            <a:r>
              <a:rPr lang="en-US" dirty="0" smtClean="0">
                <a:solidFill>
                  <a:schemeClr val="tx1"/>
                </a:solidFill>
              </a:rPr>
              <a:t>(2000*40)+(2000*50)</a:t>
            </a:r>
            <a:endParaRPr lang="en-US" dirty="0" smtClean="0">
              <a:solidFill>
                <a:srgbClr val="002060"/>
              </a:solidFill>
            </a:endParaRPr>
          </a:p>
          <a:p>
            <a:pPr marL="0" indent="0">
              <a:buNone/>
            </a:pPr>
            <a:endParaRPr lang="en-US" dirty="0">
              <a:solidFill>
                <a:srgbClr val="002060"/>
              </a:solidFill>
            </a:endParaRPr>
          </a:p>
          <a:p>
            <a:pPr marL="0" indent="0">
              <a:buNone/>
            </a:pPr>
            <a:r>
              <a:rPr lang="en-US" dirty="0" smtClean="0"/>
              <a:t>March 30	Rs.1,40,000				Rs.3,20,000</a:t>
            </a:r>
          </a:p>
          <a:p>
            <a:pPr marL="0" indent="0">
              <a:buNone/>
            </a:pPr>
            <a:r>
              <a:rPr lang="en-US" dirty="0"/>
              <a:t>	</a:t>
            </a:r>
            <a:r>
              <a:rPr lang="en-US" dirty="0" smtClean="0"/>
              <a:t>	(2000*70)			(2000*40+2000*50+2000*70)</a:t>
            </a:r>
            <a:endParaRPr lang="en-IN" dirty="0"/>
          </a:p>
        </p:txBody>
      </p:sp>
      <p:sp>
        <p:nvSpPr>
          <p:cNvPr id="3" name="Title 2"/>
          <p:cNvSpPr>
            <a:spLocks noGrp="1"/>
          </p:cNvSpPr>
          <p:nvPr>
            <p:ph type="title" idx="4294967295"/>
          </p:nvPr>
        </p:nvSpPr>
        <p:spPr>
          <a:xfrm>
            <a:off x="0" y="188640"/>
            <a:ext cx="7756525" cy="1054100"/>
          </a:xfrm>
        </p:spPr>
        <p:txBody>
          <a:bodyPr/>
          <a:lstStyle/>
          <a:p>
            <a:pPr algn="l"/>
            <a:r>
              <a:rPr lang="en-US" sz="2800" dirty="0" smtClean="0"/>
              <a:t>Computation of cost of Inventory under LIFO</a:t>
            </a:r>
            <a:endParaRPr lang="en-IN" sz="2800" dirty="0"/>
          </a:p>
        </p:txBody>
      </p:sp>
    </p:spTree>
    <p:extLst>
      <p:ext uri="{BB962C8B-B14F-4D97-AF65-F5344CB8AC3E}">
        <p14:creationId xmlns:p14="http://schemas.microsoft.com/office/powerpoint/2010/main" val="3221437336"/>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3" y="2248347"/>
            <a:ext cx="8568952" cy="3877815"/>
          </a:xfrm>
        </p:spPr>
        <p:txBody>
          <a:bodyPr/>
          <a:lstStyle/>
          <a:p>
            <a:pPr marL="0" indent="0">
              <a:buNone/>
            </a:pPr>
            <a:r>
              <a:rPr lang="en-US" u="sng" dirty="0" smtClean="0"/>
              <a:t>Method</a:t>
            </a:r>
            <a:r>
              <a:rPr lang="en-US" dirty="0" smtClean="0"/>
              <a:t>		</a:t>
            </a:r>
            <a:r>
              <a:rPr lang="en-US" u="sng" dirty="0" smtClean="0"/>
              <a:t>Sale Value</a:t>
            </a:r>
            <a:r>
              <a:rPr lang="en-US" dirty="0" smtClean="0"/>
              <a:t>		</a:t>
            </a:r>
            <a:r>
              <a:rPr lang="en-US" u="sng" dirty="0" smtClean="0"/>
              <a:t>Closing Inventory</a:t>
            </a:r>
          </a:p>
          <a:p>
            <a:pPr marL="0" indent="0">
              <a:buNone/>
            </a:pPr>
            <a:r>
              <a:rPr lang="en-US" dirty="0" smtClean="0"/>
              <a:t>FIFO			Rs.1,80,000		</a:t>
            </a:r>
            <a:r>
              <a:rPr lang="en-US" dirty="0"/>
              <a:t>	</a:t>
            </a:r>
            <a:r>
              <a:rPr lang="en-US" dirty="0" smtClean="0"/>
              <a:t>Rs.3,40,000</a:t>
            </a:r>
          </a:p>
          <a:p>
            <a:pPr marL="0" indent="0">
              <a:buNone/>
            </a:pPr>
            <a:r>
              <a:rPr lang="en-US" dirty="0" smtClean="0"/>
              <a:t>LIFO			Rs.2,00,000			Rs.3,20,000</a:t>
            </a:r>
          </a:p>
          <a:p>
            <a:pPr marL="0" indent="0">
              <a:buNone/>
            </a:pPr>
            <a:r>
              <a:rPr lang="en-US" dirty="0" smtClean="0"/>
              <a:t>WA			Rs.2,08,000			Rs.3,12,000</a:t>
            </a:r>
          </a:p>
          <a:p>
            <a:pPr marL="0" indent="0">
              <a:buNone/>
            </a:pPr>
            <a:endParaRPr lang="en-US" dirty="0"/>
          </a:p>
          <a:p>
            <a:pPr marL="0" indent="0">
              <a:buNone/>
            </a:pPr>
            <a:r>
              <a:rPr lang="en-US" dirty="0" smtClean="0"/>
              <a:t>The Management of the enterprise should </a:t>
            </a:r>
            <a:r>
              <a:rPr lang="en-US" b="1" dirty="0" smtClean="0"/>
              <a:t>adopt</a:t>
            </a:r>
            <a:r>
              <a:rPr lang="en-US" dirty="0" smtClean="0"/>
              <a:t> the appropriate method to value the Inventories so, that there will be no misinterpretation of the facts by the Users of the financial statements.</a:t>
            </a:r>
          </a:p>
          <a:p>
            <a:pPr marL="0" indent="0">
              <a:buNone/>
            </a:pPr>
            <a:endParaRPr lang="en-US" dirty="0" smtClean="0"/>
          </a:p>
        </p:txBody>
      </p:sp>
      <p:sp>
        <p:nvSpPr>
          <p:cNvPr id="3" name="Title 2"/>
          <p:cNvSpPr>
            <a:spLocks noGrp="1"/>
          </p:cNvSpPr>
          <p:nvPr>
            <p:ph type="title"/>
          </p:nvPr>
        </p:nvSpPr>
        <p:spPr/>
        <p:txBody>
          <a:bodyPr/>
          <a:lstStyle/>
          <a:p>
            <a:r>
              <a:rPr lang="en-US" sz="2800" dirty="0"/>
              <a:t>Comparison of Sale Value and Closing Stock Value</a:t>
            </a:r>
            <a:endParaRPr lang="en-IN" sz="2800" dirty="0"/>
          </a:p>
        </p:txBody>
      </p:sp>
    </p:spTree>
    <p:extLst>
      <p:ext uri="{BB962C8B-B14F-4D97-AF65-F5344CB8AC3E}">
        <p14:creationId xmlns:p14="http://schemas.microsoft.com/office/powerpoint/2010/main" val="391064818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3568" y="1988840"/>
            <a:ext cx="7745505" cy="3877815"/>
          </a:xfrm>
        </p:spPr>
        <p:txBody>
          <a:bodyPr/>
          <a:lstStyle/>
          <a:p>
            <a:pPr marL="0" indent="0">
              <a:buNone/>
            </a:pPr>
            <a:r>
              <a:rPr lang="en-US" dirty="0" smtClean="0"/>
              <a:t>How will you value the inventory per Kg. of finished goods consisted of:</a:t>
            </a:r>
          </a:p>
          <a:p>
            <a:pPr marL="0" indent="0">
              <a:buNone/>
            </a:pPr>
            <a:r>
              <a:rPr lang="en-US" dirty="0" smtClean="0"/>
              <a:t>Material cost			Rs.100 per kg.</a:t>
            </a:r>
          </a:p>
          <a:p>
            <a:pPr marL="0" indent="0">
              <a:buNone/>
            </a:pPr>
            <a:r>
              <a:rPr lang="en-US" dirty="0" smtClean="0"/>
              <a:t>Direct Labour costs		Rs.20 per kg.</a:t>
            </a:r>
          </a:p>
          <a:p>
            <a:pPr marL="0" indent="0">
              <a:buNone/>
            </a:pPr>
            <a:r>
              <a:rPr lang="en-US" dirty="0" smtClean="0"/>
              <a:t>Direct Variable costs	Rs.10 per kg.</a:t>
            </a:r>
          </a:p>
          <a:p>
            <a:pPr marL="0" indent="0">
              <a:buNone/>
            </a:pPr>
            <a:endParaRPr lang="en-US" dirty="0"/>
          </a:p>
          <a:p>
            <a:pPr marL="0" indent="0">
              <a:buNone/>
            </a:pPr>
            <a:r>
              <a:rPr lang="en-US" dirty="0" smtClean="0"/>
              <a:t>Fixed Production charges for the year on normal capacity of Rs.1 lakh kgs. Is Rs.10 lakhs. 2000 kgs of finished goods are on the stock at the year end.</a:t>
            </a:r>
          </a:p>
        </p:txBody>
      </p:sp>
      <p:sp>
        <p:nvSpPr>
          <p:cNvPr id="3" name="Title 2"/>
          <p:cNvSpPr>
            <a:spLocks noGrp="1"/>
          </p:cNvSpPr>
          <p:nvPr>
            <p:ph type="title"/>
          </p:nvPr>
        </p:nvSpPr>
        <p:spPr/>
        <p:txBody>
          <a:bodyPr/>
          <a:lstStyle/>
          <a:p>
            <a:pPr algn="l"/>
            <a:r>
              <a:rPr lang="en-US" sz="2800" dirty="0" smtClean="0"/>
              <a:t>Conceptual Problem:</a:t>
            </a:r>
            <a:endParaRPr lang="en-IN" sz="2800" dirty="0"/>
          </a:p>
        </p:txBody>
      </p:sp>
    </p:spTree>
    <p:extLst>
      <p:ext uri="{BB962C8B-B14F-4D97-AF65-F5344CB8AC3E}">
        <p14:creationId xmlns:p14="http://schemas.microsoft.com/office/powerpoint/2010/main" val="3839136332"/>
      </p:ext>
    </p:extLst>
  </p:cSld>
  <p:clrMapOvr>
    <a:masterClrMapping/>
  </p:clrMapOvr>
  <mc:AlternateContent xmlns:mc="http://schemas.openxmlformats.org/markup-compatibility/2006">
    <mc:Choice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908720"/>
            <a:ext cx="7745505" cy="5616624"/>
          </a:xfrm>
        </p:spPr>
        <p:txBody>
          <a:bodyPr>
            <a:normAutofit lnSpcReduction="10000"/>
          </a:bodyPr>
          <a:lstStyle/>
          <a:p>
            <a:pPr marL="0" indent="0">
              <a:buNone/>
            </a:pPr>
            <a:r>
              <a:rPr lang="en-US" u="sng" dirty="0" smtClean="0"/>
              <a:t>Concept:</a:t>
            </a:r>
          </a:p>
          <a:p>
            <a:pPr marL="0" indent="0">
              <a:buNone/>
            </a:pPr>
            <a:r>
              <a:rPr lang="en-US" dirty="0" smtClean="0"/>
              <a:t>As per AS 2 (Para 8 &amp; 9) the cost of conversion include a systematic allocation of fixed and variable production overheads that are incurred in converting the materials into finished goods. The allocation of the FOH for the purpose of their inclusion in the cost of conversion is based on the </a:t>
            </a:r>
            <a:r>
              <a:rPr lang="en-US" b="1" dirty="0" smtClean="0"/>
              <a:t>normal capacity</a:t>
            </a:r>
            <a:r>
              <a:rPr lang="en-US" dirty="0"/>
              <a:t> </a:t>
            </a:r>
            <a:r>
              <a:rPr lang="en-US" dirty="0" smtClean="0"/>
              <a:t>of the production facilities.</a:t>
            </a:r>
          </a:p>
          <a:p>
            <a:pPr marL="0" indent="0">
              <a:buNone/>
            </a:pPr>
            <a:r>
              <a:rPr lang="en-US" dirty="0" smtClean="0"/>
              <a:t>Thus, cost per kg. of finished good can be computed as follows:</a:t>
            </a:r>
          </a:p>
          <a:p>
            <a:pPr marL="0" indent="0">
              <a:buNone/>
            </a:pPr>
            <a:r>
              <a:rPr lang="en-US" dirty="0" smtClean="0"/>
              <a:t>Material cost					Rs.100</a:t>
            </a:r>
          </a:p>
          <a:p>
            <a:pPr marL="0" indent="0">
              <a:buNone/>
            </a:pPr>
            <a:r>
              <a:rPr lang="en-US" dirty="0" smtClean="0"/>
              <a:t>Direct labour				Rs.20</a:t>
            </a:r>
          </a:p>
          <a:p>
            <a:pPr marL="0" indent="0">
              <a:buNone/>
            </a:pPr>
            <a:r>
              <a:rPr lang="en-US" dirty="0" smtClean="0"/>
              <a:t>VOH					Rs.10</a:t>
            </a:r>
          </a:p>
          <a:p>
            <a:pPr marL="0" indent="0">
              <a:buNone/>
            </a:pPr>
            <a:r>
              <a:rPr lang="en-US" dirty="0" smtClean="0"/>
              <a:t>FOH(Rs.10,00,000/1,00,000)	</a:t>
            </a:r>
            <a:r>
              <a:rPr lang="en-US" u="sng" dirty="0" smtClean="0"/>
              <a:t>Rs.10</a:t>
            </a:r>
            <a:r>
              <a:rPr lang="en-US" dirty="0" smtClean="0"/>
              <a:t>	</a:t>
            </a:r>
            <a:r>
              <a:rPr lang="en-US" u="sng" dirty="0" smtClean="0"/>
              <a:t>Rs.40</a:t>
            </a:r>
          </a:p>
          <a:p>
            <a:pPr marL="0" indent="0">
              <a:buNone/>
            </a:pPr>
            <a:r>
              <a:rPr lang="en-US" dirty="0" smtClean="0"/>
              <a:t>						</a:t>
            </a:r>
            <a:r>
              <a:rPr lang="en-US" u="sng" dirty="0" smtClean="0"/>
              <a:t>Rs.140</a:t>
            </a:r>
            <a:r>
              <a:rPr lang="en-US" dirty="0" smtClean="0"/>
              <a:t>	</a:t>
            </a:r>
            <a:endParaRPr lang="en-IN" dirty="0"/>
          </a:p>
        </p:txBody>
      </p:sp>
      <p:sp>
        <p:nvSpPr>
          <p:cNvPr id="3" name="Title 2"/>
          <p:cNvSpPr>
            <a:spLocks noGrp="1"/>
          </p:cNvSpPr>
          <p:nvPr>
            <p:ph type="title"/>
          </p:nvPr>
        </p:nvSpPr>
        <p:spPr>
          <a:xfrm>
            <a:off x="395536" y="188640"/>
            <a:ext cx="1795277" cy="770612"/>
          </a:xfrm>
        </p:spPr>
        <p:txBody>
          <a:bodyPr/>
          <a:lstStyle/>
          <a:p>
            <a:pPr algn="l"/>
            <a:r>
              <a:rPr lang="en-US" sz="2800" dirty="0" smtClean="0"/>
              <a:t>Answer:</a:t>
            </a:r>
            <a:endParaRPr lang="en-IN" sz="2800" dirty="0"/>
          </a:p>
        </p:txBody>
      </p:sp>
    </p:spTree>
    <p:extLst>
      <p:ext uri="{BB962C8B-B14F-4D97-AF65-F5344CB8AC3E}">
        <p14:creationId xmlns:p14="http://schemas.microsoft.com/office/powerpoint/2010/main" val="396091919"/>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2276872"/>
            <a:ext cx="7745505" cy="3877815"/>
          </a:xfrm>
        </p:spPr>
        <p:txBody>
          <a:bodyPr/>
          <a:lstStyle/>
          <a:p>
            <a:r>
              <a:rPr lang="en-US" dirty="0" smtClean="0"/>
              <a:t>Thus, the value of 2000 kgs. Of finished goods on stock at the year end will be Rs.2,80,000(2000*Rs.140).</a:t>
            </a:r>
          </a:p>
          <a:p>
            <a:pPr marL="0" indent="0">
              <a:buNone/>
            </a:pPr>
            <a:endParaRPr lang="en-IN" dirty="0"/>
          </a:p>
        </p:txBody>
      </p:sp>
    </p:spTree>
    <p:extLst>
      <p:ext uri="{BB962C8B-B14F-4D97-AF65-F5344CB8AC3E}">
        <p14:creationId xmlns:p14="http://schemas.microsoft.com/office/powerpoint/2010/main" val="721064527"/>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3568" y="4005064"/>
            <a:ext cx="7756263" cy="1054250"/>
          </a:xfrm>
        </p:spPr>
        <p:txBody>
          <a:bodyPr/>
          <a:lstStyle/>
          <a:p>
            <a:r>
              <a:rPr lang="en-US" dirty="0" smtClean="0"/>
              <a:t>THANK YOU</a:t>
            </a:r>
            <a:endParaRPr lang="en-IN" dirty="0"/>
          </a:p>
        </p:txBody>
      </p:sp>
    </p:spTree>
    <p:extLst>
      <p:ext uri="{BB962C8B-B14F-4D97-AF65-F5344CB8AC3E}">
        <p14:creationId xmlns:p14="http://schemas.microsoft.com/office/powerpoint/2010/main" val="937406870"/>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800" dirty="0" smtClean="0"/>
              <a:t>Generally, </a:t>
            </a:r>
            <a:r>
              <a:rPr lang="en-US" sz="2800" dirty="0" smtClean="0">
                <a:solidFill>
                  <a:schemeClr val="accent5">
                    <a:lumMod val="75000"/>
                  </a:schemeClr>
                </a:solidFill>
              </a:rPr>
              <a:t>the inventories are valued on Periodic Inventory system or Perpetual Inventory System</a:t>
            </a:r>
            <a:r>
              <a:rPr lang="en-US" sz="2800" dirty="0" smtClean="0"/>
              <a:t>.</a:t>
            </a:r>
            <a:br>
              <a:rPr lang="en-US" sz="2800" dirty="0" smtClean="0"/>
            </a:br>
            <a:endParaRPr lang="en-IN" sz="2800" dirty="0"/>
          </a:p>
        </p:txBody>
      </p:sp>
      <p:sp>
        <p:nvSpPr>
          <p:cNvPr id="4" name="Content Placeholder 3"/>
          <p:cNvSpPr>
            <a:spLocks noGrp="1"/>
          </p:cNvSpPr>
          <p:nvPr>
            <p:ph sz="quarter" idx="13"/>
          </p:nvPr>
        </p:nvSpPr>
        <p:spPr>
          <a:xfrm>
            <a:off x="179512" y="1988840"/>
            <a:ext cx="4248472" cy="4536504"/>
          </a:xfrm>
        </p:spPr>
        <p:txBody>
          <a:bodyPr>
            <a:normAutofit/>
          </a:bodyPr>
          <a:lstStyle/>
          <a:p>
            <a:r>
              <a:rPr lang="en-US" dirty="0" smtClean="0"/>
              <a:t>Periodic Inventory System: </a:t>
            </a:r>
            <a:r>
              <a:rPr lang="en-IN" dirty="0" smtClean="0"/>
              <a:t>the</a:t>
            </a:r>
            <a:r>
              <a:rPr lang="en-IN" dirty="0"/>
              <a:t> </a:t>
            </a:r>
            <a:r>
              <a:rPr lang="en-IN" dirty="0" smtClean="0"/>
              <a:t>amount </a:t>
            </a:r>
            <a:r>
              <a:rPr lang="en-IN" dirty="0"/>
              <a:t>of inventory computed only at the end of the </a:t>
            </a:r>
            <a:r>
              <a:rPr lang="en-IN" dirty="0" smtClean="0"/>
              <a:t>month. </a:t>
            </a:r>
            <a:r>
              <a:rPr lang="en-IN" dirty="0"/>
              <a:t>The cost of the ending inventory is computed by taking the cost of the most recent purchase and working back until all units in the inventory are accounted for.</a:t>
            </a:r>
          </a:p>
        </p:txBody>
      </p:sp>
      <p:sp>
        <p:nvSpPr>
          <p:cNvPr id="5" name="Content Placeholder 4"/>
          <p:cNvSpPr>
            <a:spLocks noGrp="1"/>
          </p:cNvSpPr>
          <p:nvPr>
            <p:ph sz="quarter" idx="14"/>
          </p:nvPr>
        </p:nvSpPr>
        <p:spPr>
          <a:xfrm>
            <a:off x="4645150" y="2060847"/>
            <a:ext cx="4103313" cy="4320481"/>
          </a:xfrm>
        </p:spPr>
        <p:txBody>
          <a:bodyPr/>
          <a:lstStyle/>
          <a:p>
            <a:r>
              <a:rPr lang="en-US" dirty="0" smtClean="0"/>
              <a:t>Perpetual Inventory System: The amount of Inventory computed as and when the inventories are used(manufacturing company) or sold( trading company).</a:t>
            </a:r>
          </a:p>
          <a:p>
            <a:pPr marL="0" indent="0">
              <a:buNone/>
            </a:pPr>
            <a:endParaRPr lang="en-IN" dirty="0"/>
          </a:p>
        </p:txBody>
      </p:sp>
    </p:spTree>
    <p:extLst>
      <p:ext uri="{BB962C8B-B14F-4D97-AF65-F5344CB8AC3E}">
        <p14:creationId xmlns:p14="http://schemas.microsoft.com/office/powerpoint/2010/main" val="2512595916"/>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9552" y="908720"/>
            <a:ext cx="7754938" cy="1054100"/>
          </a:xfrm>
        </p:spPr>
        <p:txBody>
          <a:bodyPr/>
          <a:lstStyle/>
          <a:p>
            <a:r>
              <a:rPr lang="en-US" sz="2800" dirty="0" smtClean="0"/>
              <a:t>FIRST IN FIRST OUT (FIFO)</a:t>
            </a:r>
            <a:endParaRPr lang="en-IN" sz="2800" dirty="0"/>
          </a:p>
        </p:txBody>
      </p:sp>
      <p:sp>
        <p:nvSpPr>
          <p:cNvPr id="3" name="Content Placeholder 2"/>
          <p:cNvSpPr>
            <a:spLocks noGrp="1"/>
          </p:cNvSpPr>
          <p:nvPr>
            <p:ph idx="4294967295"/>
          </p:nvPr>
        </p:nvSpPr>
        <p:spPr>
          <a:xfrm>
            <a:off x="179512" y="2204865"/>
            <a:ext cx="8820472" cy="2808312"/>
          </a:xfrm>
        </p:spPr>
        <p:txBody>
          <a:bodyPr>
            <a:normAutofit lnSpcReduction="10000"/>
          </a:bodyPr>
          <a:lstStyle/>
          <a:p>
            <a:r>
              <a:rPr lang="en-IN" sz="2800" dirty="0" smtClean="0"/>
              <a:t>This method</a:t>
            </a:r>
            <a:r>
              <a:rPr lang="en-IN" sz="2800" dirty="0"/>
              <a:t> assumes that goods are used in the order in which they are purchased. In other words, it assumes that the first goods purchased are the first used (in manufacturing concerns) or the first goods sold (in the merchandising concerns). The inventory remaining must therefore represent the </a:t>
            </a:r>
            <a:r>
              <a:rPr lang="en-IN" sz="2800" b="1" dirty="0"/>
              <a:t>most recent purchases.</a:t>
            </a:r>
          </a:p>
          <a:p>
            <a:endParaRPr lang="en-IN" dirty="0"/>
          </a:p>
        </p:txBody>
      </p:sp>
    </p:spTree>
    <p:extLst>
      <p:ext uri="{BB962C8B-B14F-4D97-AF65-F5344CB8AC3E}">
        <p14:creationId xmlns:p14="http://schemas.microsoft.com/office/powerpoint/2010/main" val="1121553838"/>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2800" dirty="0" smtClean="0"/>
              <a:t>Example:</a:t>
            </a:r>
            <a:br>
              <a:rPr lang="en-US" sz="2800" dirty="0" smtClean="0"/>
            </a:br>
            <a:r>
              <a:rPr lang="en-US" sz="2800" dirty="0" smtClean="0"/>
              <a:t>	</a:t>
            </a:r>
            <a:r>
              <a:rPr lang="en-US" sz="2800" dirty="0" smtClean="0">
                <a:solidFill>
                  <a:srgbClr val="0070C0"/>
                </a:solidFill>
              </a:rPr>
              <a:t>Assume that a company had the following transactions in the first month of operations,</a:t>
            </a:r>
            <a:endParaRPr lang="en-IN" sz="2800" dirty="0">
              <a:solidFill>
                <a:srgbClr val="0070C0"/>
              </a:solidFill>
            </a:endParaRPr>
          </a:p>
        </p:txBody>
      </p:sp>
      <p:sp>
        <p:nvSpPr>
          <p:cNvPr id="10" name="Content Placeholder 9"/>
          <p:cNvSpPr>
            <a:spLocks noGrp="1"/>
          </p:cNvSpPr>
          <p:nvPr>
            <p:ph idx="1"/>
          </p:nvPr>
        </p:nvSpPr>
        <p:spPr>
          <a:xfrm>
            <a:off x="179513" y="2248347"/>
            <a:ext cx="8208911" cy="2764829"/>
          </a:xfrm>
        </p:spPr>
        <p:txBody>
          <a:bodyPr/>
          <a:lstStyle/>
          <a:p>
            <a:pPr marL="0" indent="0">
              <a:buNone/>
            </a:pPr>
            <a:r>
              <a:rPr lang="en-US" dirty="0" smtClean="0"/>
              <a:t>Date		Purchase	Sold/Issued		Balance</a:t>
            </a:r>
          </a:p>
          <a:p>
            <a:pPr marL="0" indent="0">
              <a:buNone/>
            </a:pPr>
            <a:r>
              <a:rPr lang="en-US" dirty="0" smtClean="0"/>
              <a:t>March 2	2000 @ 40				2000 units</a:t>
            </a:r>
          </a:p>
          <a:p>
            <a:pPr marL="0" indent="0">
              <a:buNone/>
            </a:pPr>
            <a:r>
              <a:rPr lang="en-US" dirty="0" smtClean="0"/>
              <a:t>March 15	6000 @ 50				8000 units</a:t>
            </a:r>
          </a:p>
          <a:p>
            <a:pPr marL="0" indent="0">
              <a:buNone/>
            </a:pPr>
            <a:r>
              <a:rPr lang="en-US" dirty="0" smtClean="0"/>
              <a:t>March	 19			4000 units		4000 units</a:t>
            </a:r>
          </a:p>
          <a:p>
            <a:pPr marL="0" indent="0">
              <a:buNone/>
            </a:pPr>
            <a:r>
              <a:rPr lang="en-US" dirty="0" smtClean="0"/>
              <a:t>March 30	2000 @ 70				6000 units</a:t>
            </a:r>
            <a:endParaRPr lang="en-IN" dirty="0"/>
          </a:p>
        </p:txBody>
      </p:sp>
    </p:spTree>
    <p:extLst>
      <p:ext uri="{BB962C8B-B14F-4D97-AF65-F5344CB8AC3E}">
        <p14:creationId xmlns:p14="http://schemas.microsoft.com/office/powerpoint/2010/main" val="2515112266"/>
      </p:ext>
    </p:extLst>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988840"/>
            <a:ext cx="9036496" cy="5040560"/>
          </a:xfrm>
        </p:spPr>
        <p:txBody>
          <a:bodyPr>
            <a:normAutofit/>
          </a:bodyPr>
          <a:lstStyle/>
          <a:p>
            <a:pPr marL="0" indent="0">
              <a:buNone/>
            </a:pPr>
            <a:r>
              <a:rPr lang="en-US" u="sng" dirty="0" smtClean="0"/>
              <a:t>Cost of goods available for sale Computation:</a:t>
            </a:r>
          </a:p>
          <a:p>
            <a:pPr marL="0" indent="0">
              <a:buNone/>
            </a:pPr>
            <a:r>
              <a:rPr lang="en-US" dirty="0" smtClean="0"/>
              <a:t>Value of Purchase on March 2	2000 * Rs.40=	   Rs. 80,000</a:t>
            </a:r>
          </a:p>
          <a:p>
            <a:pPr marL="0" indent="0">
              <a:buNone/>
            </a:pPr>
            <a:r>
              <a:rPr lang="en-US" dirty="0" smtClean="0"/>
              <a:t>Value of Purchase on March 15	6000 * Rs.50=	 Rs.3,00,000</a:t>
            </a:r>
          </a:p>
          <a:p>
            <a:pPr marL="0" indent="0">
              <a:buNone/>
            </a:pPr>
            <a:r>
              <a:rPr lang="en-US" dirty="0" smtClean="0"/>
              <a:t>Value of Purchase on March 30	2000 * Rs.70=  Rs.1,40,000</a:t>
            </a:r>
          </a:p>
          <a:p>
            <a:pPr marL="0" indent="0">
              <a:buNone/>
            </a:pPr>
            <a:r>
              <a:rPr lang="en-US" dirty="0"/>
              <a:t>	</a:t>
            </a:r>
            <a:r>
              <a:rPr lang="en-US" dirty="0" smtClean="0"/>
              <a:t>				 	Total= Rs.5,20,000</a:t>
            </a:r>
          </a:p>
          <a:p>
            <a:pPr marL="0" indent="0">
              <a:buNone/>
            </a:pPr>
            <a:r>
              <a:rPr lang="en-US" u="sng" dirty="0" smtClean="0"/>
              <a:t>Cost of Goods sold computation: (4000units)</a:t>
            </a:r>
          </a:p>
          <a:p>
            <a:pPr marL="0" indent="0">
              <a:buNone/>
            </a:pPr>
            <a:r>
              <a:rPr lang="en-US" dirty="0" smtClean="0"/>
              <a:t>First 2000 units @ Rs.40 (Purchased on March 2) = Rs.80,000</a:t>
            </a:r>
          </a:p>
          <a:p>
            <a:pPr marL="0" indent="0">
              <a:buNone/>
            </a:pPr>
            <a:r>
              <a:rPr lang="en-US" dirty="0" smtClean="0"/>
              <a:t>For Balance 2000 units, from the Purchase made on March 15 </a:t>
            </a:r>
          </a:p>
          <a:p>
            <a:pPr marL="0" indent="0">
              <a:buNone/>
            </a:pPr>
            <a:r>
              <a:rPr lang="en-US" dirty="0" smtClean="0"/>
              <a:t>the cost of balance will be 2000 units @ Rs.50 i.e..1,00,000</a:t>
            </a:r>
          </a:p>
          <a:p>
            <a:pPr marL="0" indent="0">
              <a:buNone/>
            </a:pPr>
            <a:r>
              <a:rPr lang="en-US" dirty="0" smtClean="0"/>
              <a:t>So, the cost of goods sold is Rs.1,80,000.</a:t>
            </a:r>
          </a:p>
          <a:p>
            <a:pPr marL="0" indent="0">
              <a:buNone/>
            </a:pPr>
            <a:endParaRPr lang="en-US" dirty="0" smtClean="0"/>
          </a:p>
        </p:txBody>
      </p:sp>
      <p:sp>
        <p:nvSpPr>
          <p:cNvPr id="3" name="Title 2"/>
          <p:cNvSpPr>
            <a:spLocks noGrp="1"/>
          </p:cNvSpPr>
          <p:nvPr>
            <p:ph type="title"/>
          </p:nvPr>
        </p:nvSpPr>
        <p:spPr>
          <a:xfrm>
            <a:off x="323528" y="260648"/>
            <a:ext cx="8116303" cy="1054250"/>
          </a:xfrm>
        </p:spPr>
        <p:txBody>
          <a:bodyPr/>
          <a:lstStyle/>
          <a:p>
            <a:pPr algn="l"/>
            <a:r>
              <a:rPr lang="en-US" sz="2800" dirty="0" smtClean="0"/>
              <a:t>Answer:</a:t>
            </a:r>
            <a:br>
              <a:rPr lang="en-US" sz="2800" dirty="0" smtClean="0"/>
            </a:br>
            <a:r>
              <a:rPr lang="en-US" sz="2800" dirty="0" smtClean="0"/>
              <a:t>In Periodic Inventory System,</a:t>
            </a:r>
            <a:endParaRPr lang="en-IN" sz="2800" dirty="0"/>
          </a:p>
        </p:txBody>
      </p:sp>
      <p:cxnSp>
        <p:nvCxnSpPr>
          <p:cNvPr id="5" name="Straight Connector 4"/>
          <p:cNvCxnSpPr/>
          <p:nvPr/>
        </p:nvCxnSpPr>
        <p:spPr>
          <a:xfrm>
            <a:off x="6673352" y="3717032"/>
            <a:ext cx="151216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19525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2248347"/>
            <a:ext cx="8856983" cy="3877815"/>
          </a:xfrm>
        </p:spPr>
        <p:txBody>
          <a:bodyPr/>
          <a:lstStyle/>
          <a:p>
            <a:pPr marL="0" indent="0">
              <a:buNone/>
            </a:pPr>
            <a:r>
              <a:rPr lang="en-US" u="sng" dirty="0" smtClean="0"/>
              <a:t>Cost of Closing Stock Computation</a:t>
            </a:r>
            <a:r>
              <a:rPr lang="en-IN" dirty="0" smtClean="0"/>
              <a:t>:</a:t>
            </a:r>
          </a:p>
          <a:p>
            <a:pPr marL="0" indent="0">
              <a:buNone/>
            </a:pPr>
            <a:r>
              <a:rPr lang="en-IN" dirty="0" smtClean="0"/>
              <a:t>Value of goods Purchased on March 15 (4000 * 50)= Rs.2,00,000</a:t>
            </a:r>
          </a:p>
          <a:p>
            <a:pPr marL="0" indent="0">
              <a:buNone/>
            </a:pPr>
            <a:r>
              <a:rPr lang="en-IN" dirty="0" smtClean="0"/>
              <a:t>Value of goods Purchased on March 30 (2000 * 70)= Rs.1,40,000</a:t>
            </a:r>
          </a:p>
          <a:p>
            <a:pPr marL="0" indent="0">
              <a:buNone/>
            </a:pPr>
            <a:r>
              <a:rPr lang="en-IN" dirty="0" smtClean="0"/>
              <a:t>			Total cost of Closing Inventory=Rs.3,40,000</a:t>
            </a:r>
            <a:br>
              <a:rPr lang="en-IN" dirty="0" smtClean="0"/>
            </a:br>
            <a:endParaRPr lang="en-IN" dirty="0" smtClean="0"/>
          </a:p>
          <a:p>
            <a:pPr marL="0" indent="0">
              <a:buNone/>
            </a:pPr>
            <a:r>
              <a:rPr lang="en-US" dirty="0" smtClean="0"/>
              <a:t>So, for the trading company this is the cost of inventory but for a Manufacturing company we have to add the cost of completion and the other costs.</a:t>
            </a:r>
          </a:p>
        </p:txBody>
      </p:sp>
      <p:cxnSp>
        <p:nvCxnSpPr>
          <p:cNvPr id="5" name="Straight Connector 4"/>
          <p:cNvCxnSpPr/>
          <p:nvPr/>
        </p:nvCxnSpPr>
        <p:spPr>
          <a:xfrm>
            <a:off x="7668344" y="3645024"/>
            <a:ext cx="122413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790136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1988840"/>
            <a:ext cx="8712968" cy="4752528"/>
          </a:xfrm>
        </p:spPr>
        <p:txBody>
          <a:bodyPr>
            <a:normAutofit fontScale="92500" lnSpcReduction="10000"/>
          </a:bodyPr>
          <a:lstStyle/>
          <a:p>
            <a:pPr marL="0" indent="0">
              <a:buNone/>
            </a:pPr>
            <a:r>
              <a:rPr lang="en-US" u="sng" dirty="0" smtClean="0"/>
              <a:t>Date</a:t>
            </a:r>
            <a:r>
              <a:rPr lang="en-US" dirty="0" smtClean="0"/>
              <a:t> 		</a:t>
            </a:r>
            <a:r>
              <a:rPr lang="en-US" u="sng" dirty="0" smtClean="0"/>
              <a:t>Purchase</a:t>
            </a:r>
            <a:r>
              <a:rPr lang="en-US" dirty="0" smtClean="0"/>
              <a:t>	</a:t>
            </a:r>
            <a:r>
              <a:rPr lang="en-US" u="sng" dirty="0" smtClean="0"/>
              <a:t>Sold/Issued</a:t>
            </a:r>
            <a:r>
              <a:rPr lang="en-US" dirty="0" smtClean="0"/>
              <a:t>		</a:t>
            </a:r>
            <a:r>
              <a:rPr lang="en-US" u="sng" dirty="0" smtClean="0"/>
              <a:t>Balance</a:t>
            </a:r>
          </a:p>
          <a:p>
            <a:pPr marL="0" indent="0">
              <a:buNone/>
            </a:pPr>
            <a:r>
              <a:rPr lang="en-US" dirty="0" smtClean="0"/>
              <a:t>March 2	Rs.80,000				Rs.80,000</a:t>
            </a:r>
          </a:p>
          <a:p>
            <a:pPr marL="0" indent="0">
              <a:buNone/>
            </a:pPr>
            <a:r>
              <a:rPr lang="en-US" dirty="0" smtClean="0"/>
              <a:t>		(2000*40)				(2000 * 40)</a:t>
            </a:r>
          </a:p>
          <a:p>
            <a:pPr marL="0" indent="0">
              <a:buNone/>
            </a:pPr>
            <a:endParaRPr lang="en-US" dirty="0" smtClean="0"/>
          </a:p>
          <a:p>
            <a:pPr marL="0" indent="0">
              <a:buNone/>
            </a:pPr>
            <a:r>
              <a:rPr lang="en-US" dirty="0" smtClean="0"/>
              <a:t>March 15	Rs.3,00,000				Rs.3,80,000</a:t>
            </a:r>
          </a:p>
          <a:p>
            <a:pPr marL="0" indent="0">
              <a:buNone/>
            </a:pPr>
            <a:r>
              <a:rPr lang="en-US" dirty="0"/>
              <a:t>	</a:t>
            </a:r>
            <a:r>
              <a:rPr lang="en-US" dirty="0" smtClean="0"/>
              <a:t>	(6000*50)			  (2000*40)+(6000*50)</a:t>
            </a:r>
          </a:p>
          <a:p>
            <a:pPr marL="0" indent="0">
              <a:buNone/>
            </a:pPr>
            <a:endParaRPr lang="en-US" dirty="0" smtClean="0"/>
          </a:p>
          <a:p>
            <a:pPr marL="0" indent="0">
              <a:buNone/>
            </a:pPr>
            <a:r>
              <a:rPr lang="en-US" dirty="0" smtClean="0"/>
              <a:t>March 19			Rs.1,80,000							      (2000*40)+(2000*50)</a:t>
            </a:r>
          </a:p>
          <a:p>
            <a:pPr marL="0" indent="0">
              <a:buNone/>
            </a:pPr>
            <a:endParaRPr lang="en-US" dirty="0" smtClean="0"/>
          </a:p>
          <a:p>
            <a:pPr marL="0" indent="0">
              <a:buNone/>
            </a:pPr>
            <a:r>
              <a:rPr lang="en-US" dirty="0" smtClean="0"/>
              <a:t>March 30	Rs.1,40,000				Rs.3,40,000</a:t>
            </a:r>
          </a:p>
          <a:p>
            <a:pPr marL="0" indent="0">
              <a:buNone/>
            </a:pPr>
            <a:r>
              <a:rPr lang="en-US" dirty="0"/>
              <a:t>	</a:t>
            </a:r>
            <a:r>
              <a:rPr lang="en-US" dirty="0" smtClean="0"/>
              <a:t>	(2000*70)			   (4000*50)+(2000*70)		</a:t>
            </a:r>
            <a:endParaRPr lang="en-IN" dirty="0"/>
          </a:p>
        </p:txBody>
      </p:sp>
      <p:sp>
        <p:nvSpPr>
          <p:cNvPr id="3" name="Title 2"/>
          <p:cNvSpPr>
            <a:spLocks noGrp="1"/>
          </p:cNvSpPr>
          <p:nvPr>
            <p:ph type="title"/>
          </p:nvPr>
        </p:nvSpPr>
        <p:spPr>
          <a:xfrm>
            <a:off x="683568" y="332656"/>
            <a:ext cx="7756263" cy="1003718"/>
          </a:xfrm>
        </p:spPr>
        <p:txBody>
          <a:bodyPr/>
          <a:lstStyle/>
          <a:p>
            <a:pPr algn="l"/>
            <a:r>
              <a:rPr lang="en-US" sz="2800" dirty="0" smtClean="0"/>
              <a:t>In Perpetual Inventory System,</a:t>
            </a:r>
            <a:br>
              <a:rPr lang="en-US" sz="2800" dirty="0" smtClean="0"/>
            </a:br>
            <a:r>
              <a:rPr lang="en-US" sz="2800" dirty="0"/>
              <a:t>	</a:t>
            </a:r>
            <a:r>
              <a:rPr lang="en-US" sz="2800" dirty="0" smtClean="0">
                <a:solidFill>
                  <a:schemeClr val="tx1">
                    <a:lumMod val="85000"/>
                    <a:lumOff val="15000"/>
                  </a:schemeClr>
                </a:solidFill>
              </a:rPr>
              <a:t>Costs of the Goods are Computed as under,</a:t>
            </a:r>
            <a:r>
              <a:rPr lang="en-US" sz="2800" dirty="0" smtClean="0"/>
              <a:t> </a:t>
            </a:r>
            <a:endParaRPr lang="en-IN" sz="2800" dirty="0"/>
          </a:p>
        </p:txBody>
      </p:sp>
    </p:spTree>
    <p:extLst>
      <p:ext uri="{BB962C8B-B14F-4D97-AF65-F5344CB8AC3E}">
        <p14:creationId xmlns:p14="http://schemas.microsoft.com/office/powerpoint/2010/main" val="14438062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IN" b="1" dirty="0"/>
              <a:t>Disadvantages of FIFO Method:</a:t>
            </a:r>
          </a:p>
          <a:p>
            <a:r>
              <a:rPr lang="en-IN" dirty="0"/>
              <a:t>The basic disadvantages of first in first out method (FIFO Method) are that costs are not matched against current revenues on the income statement. The oldest costs are charged against the more revenue, which can lead to distortion in gross profit and net income</a:t>
            </a:r>
          </a:p>
        </p:txBody>
      </p:sp>
    </p:spTree>
    <p:extLst>
      <p:ext uri="{BB962C8B-B14F-4D97-AF65-F5344CB8AC3E}">
        <p14:creationId xmlns:p14="http://schemas.microsoft.com/office/powerpoint/2010/main" val="234107541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132856"/>
            <a:ext cx="7745505" cy="4392487"/>
          </a:xfrm>
        </p:spPr>
        <p:txBody>
          <a:bodyPr>
            <a:normAutofit fontScale="92500" lnSpcReduction="10000"/>
          </a:bodyPr>
          <a:lstStyle/>
          <a:p>
            <a:r>
              <a:rPr lang="en-IN" dirty="0" smtClean="0"/>
              <a:t>The</a:t>
            </a:r>
            <a:r>
              <a:rPr lang="en-IN" dirty="0"/>
              <a:t> </a:t>
            </a:r>
            <a:r>
              <a:rPr lang="en-IN" b="1" dirty="0"/>
              <a:t>A</a:t>
            </a:r>
            <a:r>
              <a:rPr lang="en-IN" b="1" dirty="0" smtClean="0"/>
              <a:t>verage </a:t>
            </a:r>
            <a:r>
              <a:rPr lang="en-IN" b="1" dirty="0"/>
              <a:t>C</a:t>
            </a:r>
            <a:r>
              <a:rPr lang="en-IN" b="1" dirty="0" smtClean="0"/>
              <a:t>ost </a:t>
            </a:r>
            <a:r>
              <a:rPr lang="en-IN" b="1" dirty="0"/>
              <a:t>method</a:t>
            </a:r>
            <a:r>
              <a:rPr lang="en-IN" dirty="0"/>
              <a:t> prices items in the inventory on the basis of the average cost of all </a:t>
            </a:r>
            <a:r>
              <a:rPr lang="en-IN" dirty="0">
                <a:solidFill>
                  <a:schemeClr val="accent5">
                    <a:lumMod val="75000"/>
                  </a:schemeClr>
                </a:solidFill>
              </a:rPr>
              <a:t>similar</a:t>
            </a:r>
            <a:r>
              <a:rPr lang="en-IN" dirty="0"/>
              <a:t> goods available during the period</a:t>
            </a:r>
            <a:r>
              <a:rPr lang="en-IN" dirty="0" smtClean="0"/>
              <a:t>.</a:t>
            </a:r>
          </a:p>
          <a:p>
            <a:r>
              <a:rPr lang="en-IN" dirty="0"/>
              <a:t>The use of average cost methods is usually justified on the basis of practical rather than conceptual reasons. These methods are simple to apply, objective and not as subject to income manipulation as some of the other inventory pricing methods. In addition, proponents of the average cost methods argue that it is often impossible to measure a specific physical flow of inventory, and therefore it is better to cost items on an average price basis. This argument is particularly persuasive when the inventory involved is relatively </a:t>
            </a:r>
            <a:r>
              <a:rPr lang="en-IN" dirty="0">
                <a:solidFill>
                  <a:schemeClr val="accent5">
                    <a:lumMod val="75000"/>
                  </a:schemeClr>
                </a:solidFill>
              </a:rPr>
              <a:t>homogeneous in </a:t>
            </a:r>
            <a:r>
              <a:rPr lang="en-IN" dirty="0" smtClean="0">
                <a:solidFill>
                  <a:schemeClr val="accent5">
                    <a:lumMod val="75000"/>
                  </a:schemeClr>
                </a:solidFill>
              </a:rPr>
              <a:t>nature</a:t>
            </a:r>
            <a:r>
              <a:rPr lang="en-IN" dirty="0" smtClean="0"/>
              <a:t>.</a:t>
            </a:r>
            <a:endParaRPr lang="en-IN" dirty="0"/>
          </a:p>
        </p:txBody>
      </p:sp>
      <p:sp>
        <p:nvSpPr>
          <p:cNvPr id="3" name="Title 2"/>
          <p:cNvSpPr>
            <a:spLocks noGrp="1"/>
          </p:cNvSpPr>
          <p:nvPr>
            <p:ph type="title"/>
          </p:nvPr>
        </p:nvSpPr>
        <p:spPr/>
        <p:txBody>
          <a:bodyPr/>
          <a:lstStyle/>
          <a:p>
            <a:r>
              <a:rPr lang="en-US" sz="4000" dirty="0" smtClean="0"/>
              <a:t>AVERAGE COST METHOD</a:t>
            </a:r>
            <a:endParaRPr lang="en-IN" sz="4000" dirty="0"/>
          </a:p>
        </p:txBody>
      </p:sp>
    </p:spTree>
    <p:extLst>
      <p:ext uri="{BB962C8B-B14F-4D97-AF65-F5344CB8AC3E}">
        <p14:creationId xmlns:p14="http://schemas.microsoft.com/office/powerpoint/2010/main" val="42118585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624</TotalTime>
  <Words>501</Words>
  <Application>Microsoft Office PowerPoint</Application>
  <PresentationFormat>On-screen Show (4:3)</PresentationFormat>
  <Paragraphs>101</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Hardcover</vt:lpstr>
      <vt:lpstr>AS-2 VALUATION OF INVENTORIES</vt:lpstr>
      <vt:lpstr>Generally, the inventories are valued on Periodic Inventory system or Perpetual Inventory System. </vt:lpstr>
      <vt:lpstr>FIRST IN FIRST OUT (FIFO)</vt:lpstr>
      <vt:lpstr>Example:  Assume that a company had the following transactions in the first month of operations,</vt:lpstr>
      <vt:lpstr>Answer: In Periodic Inventory System,</vt:lpstr>
      <vt:lpstr>PowerPoint Presentation</vt:lpstr>
      <vt:lpstr>In Perpetual Inventory System,  Costs of the Goods are Computed as under, </vt:lpstr>
      <vt:lpstr>PowerPoint Presentation</vt:lpstr>
      <vt:lpstr>AVERAGE COST METHOD</vt:lpstr>
      <vt:lpstr>Valuation of Inventories:   Weighted Average  Method</vt:lpstr>
      <vt:lpstr>Points to be considered,</vt:lpstr>
      <vt:lpstr>Last In First Out(LIFO)</vt:lpstr>
      <vt:lpstr>Computation of cost of Inventory under LIFO</vt:lpstr>
      <vt:lpstr>Comparison of Sale Value and Closing Stock Value</vt:lpstr>
      <vt:lpstr>Conceptual Problem:</vt:lpstr>
      <vt:lpstr>Answer:</vt:lpstr>
      <vt:lpstr>PowerPoint Presentation</vt:lpstr>
      <vt:lpstr>THANK YOU</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AS-2 VALUATION OF INVENTORIES</dc:title>
  <dc:creator>rkk14</dc:creator>
  <cp:lastModifiedBy>rkk14</cp:lastModifiedBy>
  <cp:revision>75</cp:revision>
  <dcterms:created xsi:type="dcterms:W3CDTF">2013-02-14T04:50:16Z</dcterms:created>
  <dcterms:modified xsi:type="dcterms:W3CDTF">2013-02-15T18:37:25Z</dcterms:modified>
</cp:coreProperties>
</file>