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7"/>
  </p:notesMasterIdLst>
  <p:sldIdLst>
    <p:sldId id="256" r:id="rId2"/>
    <p:sldId id="257" r:id="rId3"/>
    <p:sldId id="311" r:id="rId4"/>
    <p:sldId id="309" r:id="rId5"/>
    <p:sldId id="307" r:id="rId6"/>
    <p:sldId id="355" r:id="rId7"/>
    <p:sldId id="258" r:id="rId8"/>
    <p:sldId id="356" r:id="rId9"/>
    <p:sldId id="357" r:id="rId10"/>
    <p:sldId id="260" r:id="rId11"/>
    <p:sldId id="316" r:id="rId12"/>
    <p:sldId id="323" r:id="rId13"/>
    <p:sldId id="370" r:id="rId14"/>
    <p:sldId id="312" r:id="rId15"/>
    <p:sldId id="314" r:id="rId16"/>
    <p:sldId id="371" r:id="rId17"/>
    <p:sldId id="261" r:id="rId18"/>
    <p:sldId id="299" r:id="rId19"/>
    <p:sldId id="335" r:id="rId20"/>
    <p:sldId id="359" r:id="rId21"/>
    <p:sldId id="262" r:id="rId22"/>
    <p:sldId id="360" r:id="rId23"/>
    <p:sldId id="368" r:id="rId24"/>
    <p:sldId id="369" r:id="rId25"/>
    <p:sldId id="358" r:id="rId26"/>
    <p:sldId id="274" r:id="rId27"/>
    <p:sldId id="275" r:id="rId28"/>
    <p:sldId id="345" r:id="rId29"/>
    <p:sldId id="346" r:id="rId30"/>
    <p:sldId id="276" r:id="rId31"/>
    <p:sldId id="300" r:id="rId32"/>
    <p:sldId id="303" r:id="rId33"/>
    <p:sldId id="331" r:id="rId34"/>
    <p:sldId id="280" r:id="rId35"/>
    <p:sldId id="332" r:id="rId36"/>
    <p:sldId id="333" r:id="rId37"/>
    <p:sldId id="334" r:id="rId38"/>
    <p:sldId id="339" r:id="rId39"/>
    <p:sldId id="342" r:id="rId40"/>
    <p:sldId id="340" r:id="rId41"/>
    <p:sldId id="348" r:id="rId42"/>
    <p:sldId id="349" r:id="rId43"/>
    <p:sldId id="350" r:id="rId44"/>
    <p:sldId id="351" r:id="rId45"/>
    <p:sldId id="352" r:id="rId46"/>
    <p:sldId id="353" r:id="rId47"/>
    <p:sldId id="354" r:id="rId48"/>
    <p:sldId id="278" r:id="rId49"/>
    <p:sldId id="324" r:id="rId50"/>
    <p:sldId id="302" r:id="rId51"/>
    <p:sldId id="326" r:id="rId52"/>
    <p:sldId id="327" r:id="rId53"/>
    <p:sldId id="347" r:id="rId54"/>
    <p:sldId id="337" r:id="rId55"/>
    <p:sldId id="338"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66"/>
    <a:srgbClr val="F7DACD"/>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139" autoAdjust="0"/>
  </p:normalViewPr>
  <p:slideViewPr>
    <p:cSldViewPr>
      <p:cViewPr>
        <p:scale>
          <a:sx n="76" d="100"/>
          <a:sy n="76" d="100"/>
        </p:scale>
        <p:origin x="-1206" y="-72"/>
      </p:cViewPr>
      <p:guideLst>
        <p:guide orient="horz" pos="2160"/>
        <p:guide pos="2880"/>
      </p:guideLst>
    </p:cSldViewPr>
  </p:slideViewPr>
  <p:outlineViewPr>
    <p:cViewPr>
      <p:scale>
        <a:sx n="33" d="100"/>
        <a:sy n="33" d="100"/>
      </p:scale>
      <p:origin x="0" y="228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0378E2-30D7-43D0-88AA-8CA039B69E6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EEE13C2-4438-4AC7-A9AB-DF083B64F7A1}">
      <dgm:prSet/>
      <dgm:spPr/>
      <dgm:t>
        <a:bodyPr/>
        <a:lstStyle/>
        <a:p>
          <a:pPr rtl="0"/>
          <a:r>
            <a:rPr lang="en-US" smtClean="0"/>
            <a:t>MCA notification notifying 98 new sections under CA 2013</a:t>
          </a:r>
          <a:endParaRPr lang="en-US"/>
        </a:p>
      </dgm:t>
    </dgm:pt>
    <dgm:pt modelId="{F68847BD-7C5B-4005-9B03-47736D2FF9E2}" type="parTrans" cxnId="{3A43D936-53E9-4087-953B-042A030FA354}">
      <dgm:prSet/>
      <dgm:spPr/>
      <dgm:t>
        <a:bodyPr/>
        <a:lstStyle/>
        <a:p>
          <a:endParaRPr lang="en-US"/>
        </a:p>
      </dgm:t>
    </dgm:pt>
    <dgm:pt modelId="{0A91C007-2211-4AA9-A039-D7479BF70D0C}" type="sibTrans" cxnId="{3A43D936-53E9-4087-953B-042A030FA354}">
      <dgm:prSet/>
      <dgm:spPr/>
      <dgm:t>
        <a:bodyPr/>
        <a:lstStyle/>
        <a:p>
          <a:endParaRPr lang="en-US"/>
        </a:p>
      </dgm:t>
    </dgm:pt>
    <dgm:pt modelId="{24B368AD-04D4-4994-8042-668041CA9098}">
      <dgm:prSet/>
      <dgm:spPr/>
      <dgm:t>
        <a:bodyPr/>
        <a:lstStyle/>
        <a:p>
          <a:pPr rtl="0"/>
          <a:r>
            <a:rPr lang="en-US" smtClean="0"/>
            <a:t>Sections relating to loans</a:t>
          </a:r>
          <a:endParaRPr lang="en-US"/>
        </a:p>
      </dgm:t>
    </dgm:pt>
    <dgm:pt modelId="{7D9B2E1E-7D35-4967-81A3-EB58457936B9}" type="parTrans" cxnId="{F9D4A9E1-9FCE-40C9-965E-3E5DC199CF71}">
      <dgm:prSet/>
      <dgm:spPr/>
      <dgm:t>
        <a:bodyPr/>
        <a:lstStyle/>
        <a:p>
          <a:endParaRPr lang="en-US"/>
        </a:p>
      </dgm:t>
    </dgm:pt>
    <dgm:pt modelId="{83686BB8-BA1F-45DC-B918-2FD2822BB977}" type="sibTrans" cxnId="{F9D4A9E1-9FCE-40C9-965E-3E5DC199CF71}">
      <dgm:prSet/>
      <dgm:spPr/>
      <dgm:t>
        <a:bodyPr/>
        <a:lstStyle/>
        <a:p>
          <a:endParaRPr lang="en-US"/>
        </a:p>
      </dgm:t>
    </dgm:pt>
    <dgm:pt modelId="{06ECC8CF-2CCA-4D1C-83AE-12A613B94B31}">
      <dgm:prSet/>
      <dgm:spPr/>
      <dgm:t>
        <a:bodyPr/>
        <a:lstStyle/>
        <a:p>
          <a:pPr rtl="0"/>
          <a:r>
            <a:rPr lang="en-US" smtClean="0"/>
            <a:t>Loans to directors &amp; related parties</a:t>
          </a:r>
          <a:endParaRPr lang="en-US"/>
        </a:p>
      </dgm:t>
    </dgm:pt>
    <dgm:pt modelId="{AB9C1435-9A16-4264-8130-8009EEFBF4A1}" type="parTrans" cxnId="{D26DEADD-2911-404E-A8B4-E5CF58A556E6}">
      <dgm:prSet/>
      <dgm:spPr/>
      <dgm:t>
        <a:bodyPr/>
        <a:lstStyle/>
        <a:p>
          <a:endParaRPr lang="en-US"/>
        </a:p>
      </dgm:t>
    </dgm:pt>
    <dgm:pt modelId="{C4F260F4-FB95-4DCC-BF39-4C0BE5D009D4}" type="sibTrans" cxnId="{D26DEADD-2911-404E-A8B4-E5CF58A556E6}">
      <dgm:prSet/>
      <dgm:spPr/>
      <dgm:t>
        <a:bodyPr/>
        <a:lstStyle/>
        <a:p>
          <a:endParaRPr lang="en-US"/>
        </a:p>
      </dgm:t>
    </dgm:pt>
    <dgm:pt modelId="{FD7C54CA-7CC5-40C8-AF4F-6AAD9F057216}">
      <dgm:prSet/>
      <dgm:spPr/>
      <dgm:t>
        <a:bodyPr/>
        <a:lstStyle/>
        <a:p>
          <a:pPr rtl="0"/>
          <a:r>
            <a:rPr lang="en-US" dirty="0" smtClean="0"/>
            <a:t>Inter-corporate loans &amp; investments</a:t>
          </a:r>
          <a:endParaRPr lang="en-US" dirty="0"/>
        </a:p>
      </dgm:t>
    </dgm:pt>
    <dgm:pt modelId="{1943F6A5-0584-4207-BC7B-F3836BF12252}" type="parTrans" cxnId="{DEB73754-C9D0-4150-9C33-AF5FABC9EC5B}">
      <dgm:prSet/>
      <dgm:spPr/>
      <dgm:t>
        <a:bodyPr/>
        <a:lstStyle/>
        <a:p>
          <a:endParaRPr lang="en-US"/>
        </a:p>
      </dgm:t>
    </dgm:pt>
    <dgm:pt modelId="{7F8D4C21-EBB3-4FC3-8FFD-6902E8791AB2}" type="sibTrans" cxnId="{DEB73754-C9D0-4150-9C33-AF5FABC9EC5B}">
      <dgm:prSet/>
      <dgm:spPr/>
      <dgm:t>
        <a:bodyPr/>
        <a:lstStyle/>
        <a:p>
          <a:endParaRPr lang="en-US"/>
        </a:p>
      </dgm:t>
    </dgm:pt>
    <dgm:pt modelId="{03FB25EA-BD91-4843-9629-F3F0386929FF}">
      <dgm:prSet/>
      <dgm:spPr/>
      <dgm:t>
        <a:bodyPr/>
        <a:lstStyle/>
        <a:p>
          <a:pPr rtl="0"/>
          <a:r>
            <a:rPr lang="en-US" smtClean="0"/>
            <a:t>Borrowings</a:t>
          </a:r>
          <a:endParaRPr lang="en-US"/>
        </a:p>
      </dgm:t>
    </dgm:pt>
    <dgm:pt modelId="{DB3671F4-987B-4731-8E21-A96372FD3FBA}" type="parTrans" cxnId="{C8270B82-6F93-4D45-9F04-21FB75B719A6}">
      <dgm:prSet/>
      <dgm:spPr/>
      <dgm:t>
        <a:bodyPr/>
        <a:lstStyle/>
        <a:p>
          <a:endParaRPr lang="en-US"/>
        </a:p>
      </dgm:t>
    </dgm:pt>
    <dgm:pt modelId="{0A146E4D-A8E9-467F-87AC-E321EF8B342D}" type="sibTrans" cxnId="{C8270B82-6F93-4D45-9F04-21FB75B719A6}">
      <dgm:prSet/>
      <dgm:spPr/>
      <dgm:t>
        <a:bodyPr/>
        <a:lstStyle/>
        <a:p>
          <a:endParaRPr lang="en-US"/>
        </a:p>
      </dgm:t>
    </dgm:pt>
    <dgm:pt modelId="{22718A8D-0BE3-4655-B9FC-3B362ED1A18D}">
      <dgm:prSet/>
      <dgm:spPr/>
      <dgm:t>
        <a:bodyPr/>
        <a:lstStyle/>
        <a:p>
          <a:pPr rtl="0"/>
          <a:r>
            <a:rPr lang="en-US" dirty="0" smtClean="0"/>
            <a:t>Practical questions </a:t>
          </a:r>
          <a:endParaRPr lang="en-US" dirty="0"/>
        </a:p>
      </dgm:t>
    </dgm:pt>
    <dgm:pt modelId="{184584B2-82D2-463E-8FC5-A2227144C951}" type="sibTrans" cxnId="{5172C031-C863-4228-98C7-968E385D197E}">
      <dgm:prSet/>
      <dgm:spPr/>
      <dgm:t>
        <a:bodyPr/>
        <a:lstStyle/>
        <a:p>
          <a:endParaRPr lang="en-US"/>
        </a:p>
      </dgm:t>
    </dgm:pt>
    <dgm:pt modelId="{F5C7CAB5-38B1-4FBF-8766-5E9D744379A4}" type="parTrans" cxnId="{5172C031-C863-4228-98C7-968E385D197E}">
      <dgm:prSet/>
      <dgm:spPr/>
      <dgm:t>
        <a:bodyPr/>
        <a:lstStyle/>
        <a:p>
          <a:endParaRPr lang="en-US"/>
        </a:p>
      </dgm:t>
    </dgm:pt>
    <dgm:pt modelId="{A27BB58B-BE30-4FE5-B1C8-58EBF782E42D}" type="pres">
      <dgm:prSet presAssocID="{770378E2-30D7-43D0-88AA-8CA039B69E61}" presName="linear" presStyleCnt="0">
        <dgm:presLayoutVars>
          <dgm:animLvl val="lvl"/>
          <dgm:resizeHandles val="exact"/>
        </dgm:presLayoutVars>
      </dgm:prSet>
      <dgm:spPr/>
      <dgm:t>
        <a:bodyPr/>
        <a:lstStyle/>
        <a:p>
          <a:endParaRPr lang="en-US"/>
        </a:p>
      </dgm:t>
    </dgm:pt>
    <dgm:pt modelId="{5F6A7653-BAD6-449D-9D74-2B4DB64EF1B5}" type="pres">
      <dgm:prSet presAssocID="{6EEE13C2-4438-4AC7-A9AB-DF083B64F7A1}" presName="parentText" presStyleLbl="node1" presStyleIdx="0" presStyleCnt="6">
        <dgm:presLayoutVars>
          <dgm:chMax val="0"/>
          <dgm:bulletEnabled val="1"/>
        </dgm:presLayoutVars>
      </dgm:prSet>
      <dgm:spPr/>
      <dgm:t>
        <a:bodyPr/>
        <a:lstStyle/>
        <a:p>
          <a:endParaRPr lang="en-US"/>
        </a:p>
      </dgm:t>
    </dgm:pt>
    <dgm:pt modelId="{8059CCEB-2B7B-4464-9BF8-A229624D9C8A}" type="pres">
      <dgm:prSet presAssocID="{0A91C007-2211-4AA9-A039-D7479BF70D0C}" presName="spacer" presStyleCnt="0"/>
      <dgm:spPr/>
      <dgm:t>
        <a:bodyPr/>
        <a:lstStyle/>
        <a:p>
          <a:endParaRPr lang="en-US"/>
        </a:p>
      </dgm:t>
    </dgm:pt>
    <dgm:pt modelId="{F2331D23-C2E9-4CD2-9738-16014472E8A7}" type="pres">
      <dgm:prSet presAssocID="{24B368AD-04D4-4994-8042-668041CA9098}" presName="parentText" presStyleLbl="node1" presStyleIdx="1" presStyleCnt="6">
        <dgm:presLayoutVars>
          <dgm:chMax val="0"/>
          <dgm:bulletEnabled val="1"/>
        </dgm:presLayoutVars>
      </dgm:prSet>
      <dgm:spPr/>
      <dgm:t>
        <a:bodyPr/>
        <a:lstStyle/>
        <a:p>
          <a:endParaRPr lang="en-US"/>
        </a:p>
      </dgm:t>
    </dgm:pt>
    <dgm:pt modelId="{8050CAD2-2F87-476A-8C2E-51030B7A85B9}" type="pres">
      <dgm:prSet presAssocID="{83686BB8-BA1F-45DC-B918-2FD2822BB977}" presName="spacer" presStyleCnt="0"/>
      <dgm:spPr/>
      <dgm:t>
        <a:bodyPr/>
        <a:lstStyle/>
        <a:p>
          <a:endParaRPr lang="en-US"/>
        </a:p>
      </dgm:t>
    </dgm:pt>
    <dgm:pt modelId="{2B002225-3E0F-483C-9784-FE675153CCA5}" type="pres">
      <dgm:prSet presAssocID="{06ECC8CF-2CCA-4D1C-83AE-12A613B94B31}" presName="parentText" presStyleLbl="node1" presStyleIdx="2" presStyleCnt="6">
        <dgm:presLayoutVars>
          <dgm:chMax val="0"/>
          <dgm:bulletEnabled val="1"/>
        </dgm:presLayoutVars>
      </dgm:prSet>
      <dgm:spPr/>
      <dgm:t>
        <a:bodyPr/>
        <a:lstStyle/>
        <a:p>
          <a:endParaRPr lang="en-US"/>
        </a:p>
      </dgm:t>
    </dgm:pt>
    <dgm:pt modelId="{2D3D5352-6A45-45AA-A470-6C9D64BEBC80}" type="pres">
      <dgm:prSet presAssocID="{C4F260F4-FB95-4DCC-BF39-4C0BE5D009D4}" presName="spacer" presStyleCnt="0"/>
      <dgm:spPr/>
      <dgm:t>
        <a:bodyPr/>
        <a:lstStyle/>
        <a:p>
          <a:endParaRPr lang="en-US"/>
        </a:p>
      </dgm:t>
    </dgm:pt>
    <dgm:pt modelId="{8D257FF4-C428-4E1B-B7A4-627B4D4EB72D}" type="pres">
      <dgm:prSet presAssocID="{FD7C54CA-7CC5-40C8-AF4F-6AAD9F057216}" presName="parentText" presStyleLbl="node1" presStyleIdx="3" presStyleCnt="6" custLinFactNeighborX="926" custLinFactNeighborY="-56771">
        <dgm:presLayoutVars>
          <dgm:chMax val="0"/>
          <dgm:bulletEnabled val="1"/>
        </dgm:presLayoutVars>
      </dgm:prSet>
      <dgm:spPr/>
      <dgm:t>
        <a:bodyPr/>
        <a:lstStyle/>
        <a:p>
          <a:endParaRPr lang="en-US"/>
        </a:p>
      </dgm:t>
    </dgm:pt>
    <dgm:pt modelId="{205B44DC-3475-4FC3-92E3-D0B78E459A80}" type="pres">
      <dgm:prSet presAssocID="{7F8D4C21-EBB3-4FC3-8FFD-6902E8791AB2}" presName="spacer" presStyleCnt="0"/>
      <dgm:spPr/>
      <dgm:t>
        <a:bodyPr/>
        <a:lstStyle/>
        <a:p>
          <a:endParaRPr lang="en-US"/>
        </a:p>
      </dgm:t>
    </dgm:pt>
    <dgm:pt modelId="{20EAE693-7D3B-459B-9D86-E6DDCBE28396}" type="pres">
      <dgm:prSet presAssocID="{03FB25EA-BD91-4843-9629-F3F0386929FF}" presName="parentText" presStyleLbl="node1" presStyleIdx="4" presStyleCnt="6">
        <dgm:presLayoutVars>
          <dgm:chMax val="0"/>
          <dgm:bulletEnabled val="1"/>
        </dgm:presLayoutVars>
      </dgm:prSet>
      <dgm:spPr/>
      <dgm:t>
        <a:bodyPr/>
        <a:lstStyle/>
        <a:p>
          <a:endParaRPr lang="en-US"/>
        </a:p>
      </dgm:t>
    </dgm:pt>
    <dgm:pt modelId="{88D1F793-DABB-487B-A2C4-A5DCEAC5EC74}" type="pres">
      <dgm:prSet presAssocID="{0A146E4D-A8E9-467F-87AC-E321EF8B342D}" presName="spacer" presStyleCnt="0"/>
      <dgm:spPr/>
      <dgm:t>
        <a:bodyPr/>
        <a:lstStyle/>
        <a:p>
          <a:endParaRPr lang="en-US"/>
        </a:p>
      </dgm:t>
    </dgm:pt>
    <dgm:pt modelId="{005DEBC4-173E-482A-A5CA-3DE571CBDE9C}" type="pres">
      <dgm:prSet presAssocID="{22718A8D-0BE3-4655-B9FC-3B362ED1A18D}" presName="parentText" presStyleLbl="node1" presStyleIdx="5" presStyleCnt="6" custLinFactNeighborX="926">
        <dgm:presLayoutVars>
          <dgm:chMax val="0"/>
          <dgm:bulletEnabled val="1"/>
        </dgm:presLayoutVars>
      </dgm:prSet>
      <dgm:spPr/>
      <dgm:t>
        <a:bodyPr/>
        <a:lstStyle/>
        <a:p>
          <a:endParaRPr lang="en-US"/>
        </a:p>
      </dgm:t>
    </dgm:pt>
  </dgm:ptLst>
  <dgm:cxnLst>
    <dgm:cxn modelId="{DEB73754-C9D0-4150-9C33-AF5FABC9EC5B}" srcId="{770378E2-30D7-43D0-88AA-8CA039B69E61}" destId="{FD7C54CA-7CC5-40C8-AF4F-6AAD9F057216}" srcOrd="3" destOrd="0" parTransId="{1943F6A5-0584-4207-BC7B-F3836BF12252}" sibTransId="{7F8D4C21-EBB3-4FC3-8FFD-6902E8791AB2}"/>
    <dgm:cxn modelId="{AD6D31EC-AC62-4168-AA9F-204013DF1928}" type="presOf" srcId="{770378E2-30D7-43D0-88AA-8CA039B69E61}" destId="{A27BB58B-BE30-4FE5-B1C8-58EBF782E42D}" srcOrd="0" destOrd="0" presId="urn:microsoft.com/office/officeart/2005/8/layout/vList2"/>
    <dgm:cxn modelId="{D26DEADD-2911-404E-A8B4-E5CF58A556E6}" srcId="{770378E2-30D7-43D0-88AA-8CA039B69E61}" destId="{06ECC8CF-2CCA-4D1C-83AE-12A613B94B31}" srcOrd="2" destOrd="0" parTransId="{AB9C1435-9A16-4264-8130-8009EEFBF4A1}" sibTransId="{C4F260F4-FB95-4DCC-BF39-4C0BE5D009D4}"/>
    <dgm:cxn modelId="{05EF4D45-7E6A-4333-8569-E9B1847ECD00}" type="presOf" srcId="{FD7C54CA-7CC5-40C8-AF4F-6AAD9F057216}" destId="{8D257FF4-C428-4E1B-B7A4-627B4D4EB72D}" srcOrd="0" destOrd="0" presId="urn:microsoft.com/office/officeart/2005/8/layout/vList2"/>
    <dgm:cxn modelId="{08C9C105-ABDF-41ED-A804-4271AD34C82C}" type="presOf" srcId="{24B368AD-04D4-4994-8042-668041CA9098}" destId="{F2331D23-C2E9-4CD2-9738-16014472E8A7}" srcOrd="0" destOrd="0" presId="urn:microsoft.com/office/officeart/2005/8/layout/vList2"/>
    <dgm:cxn modelId="{0876C1D4-7771-4270-B1C9-EB8CC2F2FB39}" type="presOf" srcId="{06ECC8CF-2CCA-4D1C-83AE-12A613B94B31}" destId="{2B002225-3E0F-483C-9784-FE675153CCA5}" srcOrd="0" destOrd="0" presId="urn:microsoft.com/office/officeart/2005/8/layout/vList2"/>
    <dgm:cxn modelId="{0AD93922-5FA7-44BB-845E-178DBF694B13}" type="presOf" srcId="{6EEE13C2-4438-4AC7-A9AB-DF083B64F7A1}" destId="{5F6A7653-BAD6-449D-9D74-2B4DB64EF1B5}" srcOrd="0" destOrd="0" presId="urn:microsoft.com/office/officeart/2005/8/layout/vList2"/>
    <dgm:cxn modelId="{3A43D936-53E9-4087-953B-042A030FA354}" srcId="{770378E2-30D7-43D0-88AA-8CA039B69E61}" destId="{6EEE13C2-4438-4AC7-A9AB-DF083B64F7A1}" srcOrd="0" destOrd="0" parTransId="{F68847BD-7C5B-4005-9B03-47736D2FF9E2}" sibTransId="{0A91C007-2211-4AA9-A039-D7479BF70D0C}"/>
    <dgm:cxn modelId="{FF539638-3178-49FB-A296-879BD8A8D00A}" type="presOf" srcId="{22718A8D-0BE3-4655-B9FC-3B362ED1A18D}" destId="{005DEBC4-173E-482A-A5CA-3DE571CBDE9C}" srcOrd="0" destOrd="0" presId="urn:microsoft.com/office/officeart/2005/8/layout/vList2"/>
    <dgm:cxn modelId="{52E9A8D8-B853-4B8C-859C-A201440766D6}" type="presOf" srcId="{03FB25EA-BD91-4843-9629-F3F0386929FF}" destId="{20EAE693-7D3B-459B-9D86-E6DDCBE28396}" srcOrd="0" destOrd="0" presId="urn:microsoft.com/office/officeart/2005/8/layout/vList2"/>
    <dgm:cxn modelId="{5172C031-C863-4228-98C7-968E385D197E}" srcId="{770378E2-30D7-43D0-88AA-8CA039B69E61}" destId="{22718A8D-0BE3-4655-B9FC-3B362ED1A18D}" srcOrd="5" destOrd="0" parTransId="{F5C7CAB5-38B1-4FBF-8766-5E9D744379A4}" sibTransId="{184584B2-82D2-463E-8FC5-A2227144C951}"/>
    <dgm:cxn modelId="{F9D4A9E1-9FCE-40C9-965E-3E5DC199CF71}" srcId="{770378E2-30D7-43D0-88AA-8CA039B69E61}" destId="{24B368AD-04D4-4994-8042-668041CA9098}" srcOrd="1" destOrd="0" parTransId="{7D9B2E1E-7D35-4967-81A3-EB58457936B9}" sibTransId="{83686BB8-BA1F-45DC-B918-2FD2822BB977}"/>
    <dgm:cxn modelId="{C8270B82-6F93-4D45-9F04-21FB75B719A6}" srcId="{770378E2-30D7-43D0-88AA-8CA039B69E61}" destId="{03FB25EA-BD91-4843-9629-F3F0386929FF}" srcOrd="4" destOrd="0" parTransId="{DB3671F4-987B-4731-8E21-A96372FD3FBA}" sibTransId="{0A146E4D-A8E9-467F-87AC-E321EF8B342D}"/>
    <dgm:cxn modelId="{38E690D0-12C3-4A37-9C10-B6BD68C0C1DF}" type="presParOf" srcId="{A27BB58B-BE30-4FE5-B1C8-58EBF782E42D}" destId="{5F6A7653-BAD6-449D-9D74-2B4DB64EF1B5}" srcOrd="0" destOrd="0" presId="urn:microsoft.com/office/officeart/2005/8/layout/vList2"/>
    <dgm:cxn modelId="{05A70C26-9404-4B2C-B904-93E55CB1D177}" type="presParOf" srcId="{A27BB58B-BE30-4FE5-B1C8-58EBF782E42D}" destId="{8059CCEB-2B7B-4464-9BF8-A229624D9C8A}" srcOrd="1" destOrd="0" presId="urn:microsoft.com/office/officeart/2005/8/layout/vList2"/>
    <dgm:cxn modelId="{B5A81785-EB90-471D-A91E-72D6D45924DC}" type="presParOf" srcId="{A27BB58B-BE30-4FE5-B1C8-58EBF782E42D}" destId="{F2331D23-C2E9-4CD2-9738-16014472E8A7}" srcOrd="2" destOrd="0" presId="urn:microsoft.com/office/officeart/2005/8/layout/vList2"/>
    <dgm:cxn modelId="{13DA0E58-60FD-4177-B59C-737F676C636B}" type="presParOf" srcId="{A27BB58B-BE30-4FE5-B1C8-58EBF782E42D}" destId="{8050CAD2-2F87-476A-8C2E-51030B7A85B9}" srcOrd="3" destOrd="0" presId="urn:microsoft.com/office/officeart/2005/8/layout/vList2"/>
    <dgm:cxn modelId="{82C55BFC-49F5-4FEB-B123-A8D8F22D05BB}" type="presParOf" srcId="{A27BB58B-BE30-4FE5-B1C8-58EBF782E42D}" destId="{2B002225-3E0F-483C-9784-FE675153CCA5}" srcOrd="4" destOrd="0" presId="urn:microsoft.com/office/officeart/2005/8/layout/vList2"/>
    <dgm:cxn modelId="{652696F6-2E95-4C05-A277-4408BA9AFCBF}" type="presParOf" srcId="{A27BB58B-BE30-4FE5-B1C8-58EBF782E42D}" destId="{2D3D5352-6A45-45AA-A470-6C9D64BEBC80}" srcOrd="5" destOrd="0" presId="urn:microsoft.com/office/officeart/2005/8/layout/vList2"/>
    <dgm:cxn modelId="{BEB10BA3-42E1-45B9-875A-2EB70A12838C}" type="presParOf" srcId="{A27BB58B-BE30-4FE5-B1C8-58EBF782E42D}" destId="{8D257FF4-C428-4E1B-B7A4-627B4D4EB72D}" srcOrd="6" destOrd="0" presId="urn:microsoft.com/office/officeart/2005/8/layout/vList2"/>
    <dgm:cxn modelId="{10D5DC51-1935-487F-95B2-EADE391D97C4}" type="presParOf" srcId="{A27BB58B-BE30-4FE5-B1C8-58EBF782E42D}" destId="{205B44DC-3475-4FC3-92E3-D0B78E459A80}" srcOrd="7" destOrd="0" presId="urn:microsoft.com/office/officeart/2005/8/layout/vList2"/>
    <dgm:cxn modelId="{E01B5A18-5F6C-45B7-B17E-8EEDA05564B7}" type="presParOf" srcId="{A27BB58B-BE30-4FE5-B1C8-58EBF782E42D}" destId="{20EAE693-7D3B-459B-9D86-E6DDCBE28396}" srcOrd="8" destOrd="0" presId="urn:microsoft.com/office/officeart/2005/8/layout/vList2"/>
    <dgm:cxn modelId="{571988D4-3113-411C-8B95-AA19F813AD19}" type="presParOf" srcId="{A27BB58B-BE30-4FE5-B1C8-58EBF782E42D}" destId="{88D1F793-DABB-487B-A2C4-A5DCEAC5EC74}" srcOrd="9" destOrd="0" presId="urn:microsoft.com/office/officeart/2005/8/layout/vList2"/>
    <dgm:cxn modelId="{31283C73-C7A5-4FF5-BD57-FBE177223EE7}" type="presParOf" srcId="{A27BB58B-BE30-4FE5-B1C8-58EBF782E42D}" destId="{005DEBC4-173E-482A-A5CA-3DE571CBDE9C}"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4D162F9-A046-4A3A-B16E-1A18601010C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AEAB3CF-102B-4AFC-AEA0-F8307A28F11C}">
      <dgm:prSet/>
      <dgm:spPr/>
      <dgm:t>
        <a:bodyPr/>
        <a:lstStyle/>
        <a:p>
          <a:pPr rtl="0"/>
          <a:r>
            <a:rPr lang="en-IN" smtClean="0"/>
            <a:t>Mere inclusion in the Objects Clause of Memorandum is not sufficient</a:t>
          </a:r>
          <a:endParaRPr lang="en-US"/>
        </a:p>
      </dgm:t>
    </dgm:pt>
    <dgm:pt modelId="{24787CC0-5B3C-4BA8-90EF-41A7268C23E9}" type="parTrans" cxnId="{EAEB8CD4-247A-495A-A067-ADF8E5CD00C6}">
      <dgm:prSet/>
      <dgm:spPr/>
      <dgm:t>
        <a:bodyPr/>
        <a:lstStyle/>
        <a:p>
          <a:endParaRPr lang="en-US"/>
        </a:p>
      </dgm:t>
    </dgm:pt>
    <dgm:pt modelId="{5C27F545-3DA2-417A-909F-33BBFBE00AEA}" type="sibTrans" cxnId="{EAEB8CD4-247A-495A-A067-ADF8E5CD00C6}">
      <dgm:prSet/>
      <dgm:spPr/>
      <dgm:t>
        <a:bodyPr/>
        <a:lstStyle/>
        <a:p>
          <a:endParaRPr lang="en-US"/>
        </a:p>
      </dgm:t>
    </dgm:pt>
    <dgm:pt modelId="{89CC9AD5-A09F-4406-83FC-D02AB3BD9145}">
      <dgm:prSet/>
      <dgm:spPr/>
      <dgm:t>
        <a:bodyPr/>
        <a:lstStyle/>
        <a:p>
          <a:pPr rtl="0"/>
          <a:r>
            <a:rPr lang="en-IN" dirty="0" smtClean="0"/>
            <a:t>Lending by  a banking company or an NBFC could be in the ordinary course of business (but not in case of purely an investment company)</a:t>
          </a:r>
          <a:endParaRPr lang="en-US" dirty="0"/>
        </a:p>
      </dgm:t>
    </dgm:pt>
    <dgm:pt modelId="{05372E25-74EA-4D00-A764-EFFA0C5682CD}" type="parTrans" cxnId="{F18F0B7B-8D6C-4671-B972-E75BAF78235C}">
      <dgm:prSet/>
      <dgm:spPr/>
      <dgm:t>
        <a:bodyPr/>
        <a:lstStyle/>
        <a:p>
          <a:endParaRPr lang="en-US"/>
        </a:p>
      </dgm:t>
    </dgm:pt>
    <dgm:pt modelId="{73E9F042-A0D3-46AC-B8B4-F75D91EEDEC7}" type="sibTrans" cxnId="{F18F0B7B-8D6C-4671-B972-E75BAF78235C}">
      <dgm:prSet/>
      <dgm:spPr/>
      <dgm:t>
        <a:bodyPr/>
        <a:lstStyle/>
        <a:p>
          <a:endParaRPr lang="en-US"/>
        </a:p>
      </dgm:t>
    </dgm:pt>
    <dgm:pt modelId="{3120D922-7812-4105-A5A2-87766ABFE42E}">
      <dgm:prSet/>
      <dgm:spPr/>
      <dgm:t>
        <a:bodyPr/>
        <a:lstStyle/>
        <a:p>
          <a:pPr rtl="0"/>
          <a:r>
            <a:rPr lang="en-IN" smtClean="0"/>
            <a:t>If the company lends not only to SRPs but also to unrelated parties on arms’ length basis, this could be considered as ‘in the regular course of business’.</a:t>
          </a:r>
          <a:endParaRPr lang="en-US"/>
        </a:p>
      </dgm:t>
    </dgm:pt>
    <dgm:pt modelId="{E8CE95D6-E070-4943-9A9A-27C991E261D7}" type="parTrans" cxnId="{DE9A8772-1174-4851-83DA-0FD983AED26E}">
      <dgm:prSet/>
      <dgm:spPr/>
      <dgm:t>
        <a:bodyPr/>
        <a:lstStyle/>
        <a:p>
          <a:endParaRPr lang="en-US"/>
        </a:p>
      </dgm:t>
    </dgm:pt>
    <dgm:pt modelId="{345A29A8-1FEA-4DAF-AEA5-556BE9ED15CC}" type="sibTrans" cxnId="{DE9A8772-1174-4851-83DA-0FD983AED26E}">
      <dgm:prSet/>
      <dgm:spPr/>
      <dgm:t>
        <a:bodyPr/>
        <a:lstStyle/>
        <a:p>
          <a:endParaRPr lang="en-US"/>
        </a:p>
      </dgm:t>
    </dgm:pt>
    <dgm:pt modelId="{1C893A1A-C9C2-4892-A96D-64CD259A9855}">
      <dgm:prSet/>
      <dgm:spPr/>
      <dgm:t>
        <a:bodyPr/>
        <a:lstStyle/>
        <a:p>
          <a:pPr rtl="0"/>
          <a:r>
            <a:rPr lang="en-IN" smtClean="0"/>
            <a:t>Regularity and frequency of transactions could be an important criteria</a:t>
          </a:r>
          <a:endParaRPr lang="en-US"/>
        </a:p>
      </dgm:t>
    </dgm:pt>
    <dgm:pt modelId="{471043AD-696A-4C9D-B799-3048460C8560}" type="parTrans" cxnId="{A071DE8F-FD09-4E29-8B5F-9F5C243FAF69}">
      <dgm:prSet/>
      <dgm:spPr/>
      <dgm:t>
        <a:bodyPr/>
        <a:lstStyle/>
        <a:p>
          <a:endParaRPr lang="en-US"/>
        </a:p>
      </dgm:t>
    </dgm:pt>
    <dgm:pt modelId="{D0E054C9-9289-4752-8F52-40CEC1204A76}" type="sibTrans" cxnId="{A071DE8F-FD09-4E29-8B5F-9F5C243FAF69}">
      <dgm:prSet/>
      <dgm:spPr/>
      <dgm:t>
        <a:bodyPr/>
        <a:lstStyle/>
        <a:p>
          <a:endParaRPr lang="en-US"/>
        </a:p>
      </dgm:t>
    </dgm:pt>
    <dgm:pt modelId="{832A7251-15D3-481D-8662-2D4FC913052A}" type="pres">
      <dgm:prSet presAssocID="{34D162F9-A046-4A3A-B16E-1A18601010CD}" presName="linear" presStyleCnt="0">
        <dgm:presLayoutVars>
          <dgm:animLvl val="lvl"/>
          <dgm:resizeHandles val="exact"/>
        </dgm:presLayoutVars>
      </dgm:prSet>
      <dgm:spPr/>
      <dgm:t>
        <a:bodyPr/>
        <a:lstStyle/>
        <a:p>
          <a:endParaRPr lang="en-US"/>
        </a:p>
      </dgm:t>
    </dgm:pt>
    <dgm:pt modelId="{2D1832FF-CAC4-4E5E-907E-6F80F65223E8}" type="pres">
      <dgm:prSet presAssocID="{3AEAB3CF-102B-4AFC-AEA0-F8307A28F11C}" presName="parentText" presStyleLbl="node1" presStyleIdx="0" presStyleCnt="4">
        <dgm:presLayoutVars>
          <dgm:chMax val="0"/>
          <dgm:bulletEnabled val="1"/>
        </dgm:presLayoutVars>
      </dgm:prSet>
      <dgm:spPr/>
      <dgm:t>
        <a:bodyPr/>
        <a:lstStyle/>
        <a:p>
          <a:endParaRPr lang="en-US"/>
        </a:p>
      </dgm:t>
    </dgm:pt>
    <dgm:pt modelId="{02F2AB75-D185-4E3E-B49E-B9992338F7CE}" type="pres">
      <dgm:prSet presAssocID="{5C27F545-3DA2-417A-909F-33BBFBE00AEA}" presName="spacer" presStyleCnt="0"/>
      <dgm:spPr/>
    </dgm:pt>
    <dgm:pt modelId="{39267A1C-0D3F-414A-8C23-251C28D5E3BC}" type="pres">
      <dgm:prSet presAssocID="{89CC9AD5-A09F-4406-83FC-D02AB3BD9145}" presName="parentText" presStyleLbl="node1" presStyleIdx="1" presStyleCnt="4">
        <dgm:presLayoutVars>
          <dgm:chMax val="0"/>
          <dgm:bulletEnabled val="1"/>
        </dgm:presLayoutVars>
      </dgm:prSet>
      <dgm:spPr/>
      <dgm:t>
        <a:bodyPr/>
        <a:lstStyle/>
        <a:p>
          <a:endParaRPr lang="en-US"/>
        </a:p>
      </dgm:t>
    </dgm:pt>
    <dgm:pt modelId="{DD51967B-FC4C-4E89-B608-80B46AA4B90E}" type="pres">
      <dgm:prSet presAssocID="{73E9F042-A0D3-46AC-B8B4-F75D91EEDEC7}" presName="spacer" presStyleCnt="0"/>
      <dgm:spPr/>
    </dgm:pt>
    <dgm:pt modelId="{9F2288EA-9B0E-44FB-96C0-2220F44A7F69}" type="pres">
      <dgm:prSet presAssocID="{3120D922-7812-4105-A5A2-87766ABFE42E}" presName="parentText" presStyleLbl="node1" presStyleIdx="2" presStyleCnt="4">
        <dgm:presLayoutVars>
          <dgm:chMax val="0"/>
          <dgm:bulletEnabled val="1"/>
        </dgm:presLayoutVars>
      </dgm:prSet>
      <dgm:spPr/>
      <dgm:t>
        <a:bodyPr/>
        <a:lstStyle/>
        <a:p>
          <a:endParaRPr lang="en-US"/>
        </a:p>
      </dgm:t>
    </dgm:pt>
    <dgm:pt modelId="{9F70A053-C777-446B-817C-02F2B40106B2}" type="pres">
      <dgm:prSet presAssocID="{345A29A8-1FEA-4DAF-AEA5-556BE9ED15CC}" presName="spacer" presStyleCnt="0"/>
      <dgm:spPr/>
    </dgm:pt>
    <dgm:pt modelId="{B46FF966-8F5C-44E5-A048-78536602CA9D}" type="pres">
      <dgm:prSet presAssocID="{1C893A1A-C9C2-4892-A96D-64CD259A9855}" presName="parentText" presStyleLbl="node1" presStyleIdx="3" presStyleCnt="4">
        <dgm:presLayoutVars>
          <dgm:chMax val="0"/>
          <dgm:bulletEnabled val="1"/>
        </dgm:presLayoutVars>
      </dgm:prSet>
      <dgm:spPr/>
      <dgm:t>
        <a:bodyPr/>
        <a:lstStyle/>
        <a:p>
          <a:endParaRPr lang="en-US"/>
        </a:p>
      </dgm:t>
    </dgm:pt>
  </dgm:ptLst>
  <dgm:cxnLst>
    <dgm:cxn modelId="{0C698595-60A7-4970-B42C-107910ED3225}" type="presOf" srcId="{89CC9AD5-A09F-4406-83FC-D02AB3BD9145}" destId="{39267A1C-0D3F-414A-8C23-251C28D5E3BC}" srcOrd="0" destOrd="0" presId="urn:microsoft.com/office/officeart/2005/8/layout/vList2"/>
    <dgm:cxn modelId="{097FFDCA-5523-440C-BEF7-3FC1544D5D97}" type="presOf" srcId="{3AEAB3CF-102B-4AFC-AEA0-F8307A28F11C}" destId="{2D1832FF-CAC4-4E5E-907E-6F80F65223E8}" srcOrd="0" destOrd="0" presId="urn:microsoft.com/office/officeart/2005/8/layout/vList2"/>
    <dgm:cxn modelId="{B1317094-AA71-428C-A021-F1E683D4EB39}" type="presOf" srcId="{34D162F9-A046-4A3A-B16E-1A18601010CD}" destId="{832A7251-15D3-481D-8662-2D4FC913052A}" srcOrd="0" destOrd="0" presId="urn:microsoft.com/office/officeart/2005/8/layout/vList2"/>
    <dgm:cxn modelId="{EAEB8CD4-247A-495A-A067-ADF8E5CD00C6}" srcId="{34D162F9-A046-4A3A-B16E-1A18601010CD}" destId="{3AEAB3CF-102B-4AFC-AEA0-F8307A28F11C}" srcOrd="0" destOrd="0" parTransId="{24787CC0-5B3C-4BA8-90EF-41A7268C23E9}" sibTransId="{5C27F545-3DA2-417A-909F-33BBFBE00AEA}"/>
    <dgm:cxn modelId="{A071DE8F-FD09-4E29-8B5F-9F5C243FAF69}" srcId="{34D162F9-A046-4A3A-B16E-1A18601010CD}" destId="{1C893A1A-C9C2-4892-A96D-64CD259A9855}" srcOrd="3" destOrd="0" parTransId="{471043AD-696A-4C9D-B799-3048460C8560}" sibTransId="{D0E054C9-9289-4752-8F52-40CEC1204A76}"/>
    <dgm:cxn modelId="{DE9A8772-1174-4851-83DA-0FD983AED26E}" srcId="{34D162F9-A046-4A3A-B16E-1A18601010CD}" destId="{3120D922-7812-4105-A5A2-87766ABFE42E}" srcOrd="2" destOrd="0" parTransId="{E8CE95D6-E070-4943-9A9A-27C991E261D7}" sibTransId="{345A29A8-1FEA-4DAF-AEA5-556BE9ED15CC}"/>
    <dgm:cxn modelId="{66283E49-6F56-48E1-A354-02AA066C93B6}" type="presOf" srcId="{3120D922-7812-4105-A5A2-87766ABFE42E}" destId="{9F2288EA-9B0E-44FB-96C0-2220F44A7F69}" srcOrd="0" destOrd="0" presId="urn:microsoft.com/office/officeart/2005/8/layout/vList2"/>
    <dgm:cxn modelId="{BA96F7FF-E840-4437-AAE8-785585EA9033}" type="presOf" srcId="{1C893A1A-C9C2-4892-A96D-64CD259A9855}" destId="{B46FF966-8F5C-44E5-A048-78536602CA9D}" srcOrd="0" destOrd="0" presId="urn:microsoft.com/office/officeart/2005/8/layout/vList2"/>
    <dgm:cxn modelId="{F18F0B7B-8D6C-4671-B972-E75BAF78235C}" srcId="{34D162F9-A046-4A3A-B16E-1A18601010CD}" destId="{89CC9AD5-A09F-4406-83FC-D02AB3BD9145}" srcOrd="1" destOrd="0" parTransId="{05372E25-74EA-4D00-A764-EFFA0C5682CD}" sibTransId="{73E9F042-A0D3-46AC-B8B4-F75D91EEDEC7}"/>
    <dgm:cxn modelId="{664226B5-633E-4C57-89DF-46F912532848}" type="presParOf" srcId="{832A7251-15D3-481D-8662-2D4FC913052A}" destId="{2D1832FF-CAC4-4E5E-907E-6F80F65223E8}" srcOrd="0" destOrd="0" presId="urn:microsoft.com/office/officeart/2005/8/layout/vList2"/>
    <dgm:cxn modelId="{6FC9F017-0031-45BE-A4C8-EB3C7CBE67F4}" type="presParOf" srcId="{832A7251-15D3-481D-8662-2D4FC913052A}" destId="{02F2AB75-D185-4E3E-B49E-B9992338F7CE}" srcOrd="1" destOrd="0" presId="urn:microsoft.com/office/officeart/2005/8/layout/vList2"/>
    <dgm:cxn modelId="{F0D77A6F-D532-4403-8A92-C746AF1A429F}" type="presParOf" srcId="{832A7251-15D3-481D-8662-2D4FC913052A}" destId="{39267A1C-0D3F-414A-8C23-251C28D5E3BC}" srcOrd="2" destOrd="0" presId="urn:microsoft.com/office/officeart/2005/8/layout/vList2"/>
    <dgm:cxn modelId="{0F848AEB-FB81-4D99-AEFC-E50F641D9B2E}" type="presParOf" srcId="{832A7251-15D3-481D-8662-2D4FC913052A}" destId="{DD51967B-FC4C-4E89-B608-80B46AA4B90E}" srcOrd="3" destOrd="0" presId="urn:microsoft.com/office/officeart/2005/8/layout/vList2"/>
    <dgm:cxn modelId="{83B60DBB-4982-4D56-935C-0E0C90CC06FF}" type="presParOf" srcId="{832A7251-15D3-481D-8662-2D4FC913052A}" destId="{9F2288EA-9B0E-44FB-96C0-2220F44A7F69}" srcOrd="4" destOrd="0" presId="urn:microsoft.com/office/officeart/2005/8/layout/vList2"/>
    <dgm:cxn modelId="{4F3346B6-B726-4853-8E4E-5182EB940C34}" type="presParOf" srcId="{832A7251-15D3-481D-8662-2D4FC913052A}" destId="{9F70A053-C777-446B-817C-02F2B40106B2}" srcOrd="5" destOrd="0" presId="urn:microsoft.com/office/officeart/2005/8/layout/vList2"/>
    <dgm:cxn modelId="{D8F9AC26-FE72-4499-A5C6-11E67AF64190}" type="presParOf" srcId="{832A7251-15D3-481D-8662-2D4FC913052A}" destId="{B46FF966-8F5C-44E5-A048-78536602CA9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0FAA40-16D1-4C43-B167-6237DAB14FD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764005E-4D56-40AF-AE68-EA80AC04B167}">
      <dgm:prSet/>
      <dgm:spPr/>
      <dgm:t>
        <a:bodyPr/>
        <a:lstStyle/>
        <a:p>
          <a:pPr rtl="0"/>
          <a:r>
            <a:rPr lang="en-IN" smtClean="0"/>
            <a:t>Only other Section dealing with loans in CA 2013 is Section 186 which is yet to be notified.  Its corresponding Section 372A in CA 1956 is in force.</a:t>
          </a:r>
          <a:endParaRPr lang="en-US"/>
        </a:p>
      </dgm:t>
    </dgm:pt>
    <dgm:pt modelId="{85183FB8-0424-455E-B484-36DCC7A51FBC}" type="parTrans" cxnId="{2D7F0DA5-64E8-426B-B6F2-6465203A4BE6}">
      <dgm:prSet/>
      <dgm:spPr/>
      <dgm:t>
        <a:bodyPr/>
        <a:lstStyle/>
        <a:p>
          <a:endParaRPr lang="en-US"/>
        </a:p>
      </dgm:t>
    </dgm:pt>
    <dgm:pt modelId="{91E94537-B979-4049-8560-3E6AB7A86FD5}" type="sibTrans" cxnId="{2D7F0DA5-64E8-426B-B6F2-6465203A4BE6}">
      <dgm:prSet/>
      <dgm:spPr/>
      <dgm:t>
        <a:bodyPr/>
        <a:lstStyle/>
        <a:p>
          <a:endParaRPr lang="en-US"/>
        </a:p>
      </dgm:t>
    </dgm:pt>
    <dgm:pt modelId="{7FA50174-2340-47E6-A26F-2B1CE96E4698}">
      <dgm:prSet/>
      <dgm:spPr/>
      <dgm:t>
        <a:bodyPr/>
        <a:lstStyle/>
        <a:p>
          <a:pPr rtl="0"/>
          <a:r>
            <a:rPr lang="en-IN" smtClean="0"/>
            <a:t>Both Sections 372A of CA 1956 and 186 of CA 2013 do not deal with specified related parties and hence conflict of interest may or may not be there.</a:t>
          </a:r>
          <a:endParaRPr lang="en-US"/>
        </a:p>
      </dgm:t>
    </dgm:pt>
    <dgm:pt modelId="{F4B45F12-E3E6-47FB-A48B-586F3C5FB6E6}" type="parTrans" cxnId="{F8AECB05-E5F5-4F83-96DD-591CCA0A21DB}">
      <dgm:prSet/>
      <dgm:spPr/>
      <dgm:t>
        <a:bodyPr/>
        <a:lstStyle/>
        <a:p>
          <a:endParaRPr lang="en-US"/>
        </a:p>
      </dgm:t>
    </dgm:pt>
    <dgm:pt modelId="{E33031B9-FD53-41E4-A4E3-B9771CA45B23}" type="sibTrans" cxnId="{F8AECB05-E5F5-4F83-96DD-591CCA0A21DB}">
      <dgm:prSet/>
      <dgm:spPr/>
      <dgm:t>
        <a:bodyPr/>
        <a:lstStyle/>
        <a:p>
          <a:endParaRPr lang="en-US"/>
        </a:p>
      </dgm:t>
    </dgm:pt>
    <dgm:pt modelId="{2AE35433-58C3-4883-AAEC-382737975B6A}">
      <dgm:prSet/>
      <dgm:spPr/>
      <dgm:t>
        <a:bodyPr/>
        <a:lstStyle/>
        <a:p>
          <a:pPr rtl="0"/>
          <a:r>
            <a:rPr lang="en-IN" smtClean="0"/>
            <a:t>Since Section 185 deals with cases where conflict of interest is there,  it will prevail over provisions of Sec.372A of CA 1956.</a:t>
          </a:r>
          <a:endParaRPr lang="en-US"/>
        </a:p>
      </dgm:t>
    </dgm:pt>
    <dgm:pt modelId="{F71B7031-D0DA-4704-B2A3-9F7C98F8A1A8}" type="parTrans" cxnId="{DD4EF75F-443E-47AB-BDA7-C71B57E77B34}">
      <dgm:prSet/>
      <dgm:spPr/>
      <dgm:t>
        <a:bodyPr/>
        <a:lstStyle/>
        <a:p>
          <a:endParaRPr lang="en-US"/>
        </a:p>
      </dgm:t>
    </dgm:pt>
    <dgm:pt modelId="{1AD23366-80E3-4B3F-BB27-C834469580B2}" type="sibTrans" cxnId="{DD4EF75F-443E-47AB-BDA7-C71B57E77B34}">
      <dgm:prSet/>
      <dgm:spPr/>
      <dgm:t>
        <a:bodyPr/>
        <a:lstStyle/>
        <a:p>
          <a:endParaRPr lang="en-US"/>
        </a:p>
      </dgm:t>
    </dgm:pt>
    <dgm:pt modelId="{400EF5CF-2CF2-43B4-94F5-68D0DE962CE8}">
      <dgm:prSet/>
      <dgm:spPr/>
      <dgm:t>
        <a:bodyPr/>
        <a:lstStyle/>
        <a:p>
          <a:pPr rtl="0"/>
          <a:r>
            <a:rPr lang="en-IN" smtClean="0"/>
            <a:t>Hence it may be said that there is no impact of the term ‘Save as  otherwise provided in this Act’ in Section 185 of CA 2013.</a:t>
          </a:r>
          <a:endParaRPr lang="en-US"/>
        </a:p>
      </dgm:t>
    </dgm:pt>
    <dgm:pt modelId="{7BD4452A-96B8-4514-A270-476A22DF05FC}" type="parTrans" cxnId="{7F72D932-AE07-45C1-8F58-BCD9EB55318F}">
      <dgm:prSet/>
      <dgm:spPr/>
      <dgm:t>
        <a:bodyPr/>
        <a:lstStyle/>
        <a:p>
          <a:endParaRPr lang="en-US"/>
        </a:p>
      </dgm:t>
    </dgm:pt>
    <dgm:pt modelId="{1B40ACB9-D5FC-4459-8F13-F4E3F7E5533C}" type="sibTrans" cxnId="{7F72D932-AE07-45C1-8F58-BCD9EB55318F}">
      <dgm:prSet/>
      <dgm:spPr/>
      <dgm:t>
        <a:bodyPr/>
        <a:lstStyle/>
        <a:p>
          <a:endParaRPr lang="en-US"/>
        </a:p>
      </dgm:t>
    </dgm:pt>
    <dgm:pt modelId="{8ED1C3E6-272A-4EF0-BFF5-9E9C6B51A9EB}" type="pres">
      <dgm:prSet presAssocID="{100FAA40-16D1-4C43-B167-6237DAB14FD1}" presName="linear" presStyleCnt="0">
        <dgm:presLayoutVars>
          <dgm:animLvl val="lvl"/>
          <dgm:resizeHandles val="exact"/>
        </dgm:presLayoutVars>
      </dgm:prSet>
      <dgm:spPr/>
      <dgm:t>
        <a:bodyPr/>
        <a:lstStyle/>
        <a:p>
          <a:endParaRPr lang="en-US"/>
        </a:p>
      </dgm:t>
    </dgm:pt>
    <dgm:pt modelId="{9AA4281E-A672-4D96-8431-A116B9961F65}" type="pres">
      <dgm:prSet presAssocID="{E764005E-4D56-40AF-AE68-EA80AC04B167}" presName="parentText" presStyleLbl="node1" presStyleIdx="0" presStyleCnt="4">
        <dgm:presLayoutVars>
          <dgm:chMax val="0"/>
          <dgm:bulletEnabled val="1"/>
        </dgm:presLayoutVars>
      </dgm:prSet>
      <dgm:spPr/>
      <dgm:t>
        <a:bodyPr/>
        <a:lstStyle/>
        <a:p>
          <a:endParaRPr lang="en-US"/>
        </a:p>
      </dgm:t>
    </dgm:pt>
    <dgm:pt modelId="{2B17CE0A-D066-4B70-9889-4E791348F61A}" type="pres">
      <dgm:prSet presAssocID="{91E94537-B979-4049-8560-3E6AB7A86FD5}" presName="spacer" presStyleCnt="0"/>
      <dgm:spPr/>
    </dgm:pt>
    <dgm:pt modelId="{013BB321-7F89-4C53-8B81-FE66D489E281}" type="pres">
      <dgm:prSet presAssocID="{7FA50174-2340-47E6-A26F-2B1CE96E4698}" presName="parentText" presStyleLbl="node1" presStyleIdx="1" presStyleCnt="4">
        <dgm:presLayoutVars>
          <dgm:chMax val="0"/>
          <dgm:bulletEnabled val="1"/>
        </dgm:presLayoutVars>
      </dgm:prSet>
      <dgm:spPr/>
      <dgm:t>
        <a:bodyPr/>
        <a:lstStyle/>
        <a:p>
          <a:endParaRPr lang="en-US"/>
        </a:p>
      </dgm:t>
    </dgm:pt>
    <dgm:pt modelId="{782659EE-5162-45BF-8515-B38641D7FBD9}" type="pres">
      <dgm:prSet presAssocID="{E33031B9-FD53-41E4-A4E3-B9771CA45B23}" presName="spacer" presStyleCnt="0"/>
      <dgm:spPr/>
    </dgm:pt>
    <dgm:pt modelId="{6397D568-4025-424B-9A82-60799BC5CDE0}" type="pres">
      <dgm:prSet presAssocID="{2AE35433-58C3-4883-AAEC-382737975B6A}" presName="parentText" presStyleLbl="node1" presStyleIdx="2" presStyleCnt="4">
        <dgm:presLayoutVars>
          <dgm:chMax val="0"/>
          <dgm:bulletEnabled val="1"/>
        </dgm:presLayoutVars>
      </dgm:prSet>
      <dgm:spPr/>
      <dgm:t>
        <a:bodyPr/>
        <a:lstStyle/>
        <a:p>
          <a:endParaRPr lang="en-US"/>
        </a:p>
      </dgm:t>
    </dgm:pt>
    <dgm:pt modelId="{D9B3D355-DC12-4DBC-A0B7-DBA30C11ADA6}" type="pres">
      <dgm:prSet presAssocID="{1AD23366-80E3-4B3F-BB27-C834469580B2}" presName="spacer" presStyleCnt="0"/>
      <dgm:spPr/>
    </dgm:pt>
    <dgm:pt modelId="{F99DD7BE-88A2-4FB8-97FF-67A318C032F4}" type="pres">
      <dgm:prSet presAssocID="{400EF5CF-2CF2-43B4-94F5-68D0DE962CE8}" presName="parentText" presStyleLbl="node1" presStyleIdx="3" presStyleCnt="4">
        <dgm:presLayoutVars>
          <dgm:chMax val="0"/>
          <dgm:bulletEnabled val="1"/>
        </dgm:presLayoutVars>
      </dgm:prSet>
      <dgm:spPr/>
      <dgm:t>
        <a:bodyPr/>
        <a:lstStyle/>
        <a:p>
          <a:endParaRPr lang="en-US"/>
        </a:p>
      </dgm:t>
    </dgm:pt>
  </dgm:ptLst>
  <dgm:cxnLst>
    <dgm:cxn modelId="{7F72D932-AE07-45C1-8F58-BCD9EB55318F}" srcId="{100FAA40-16D1-4C43-B167-6237DAB14FD1}" destId="{400EF5CF-2CF2-43B4-94F5-68D0DE962CE8}" srcOrd="3" destOrd="0" parTransId="{7BD4452A-96B8-4514-A270-476A22DF05FC}" sibTransId="{1B40ACB9-D5FC-4459-8F13-F4E3F7E5533C}"/>
    <dgm:cxn modelId="{D6B09BA6-03EE-4FBF-8320-008F0DC21116}" type="presOf" srcId="{7FA50174-2340-47E6-A26F-2B1CE96E4698}" destId="{013BB321-7F89-4C53-8B81-FE66D489E281}" srcOrd="0" destOrd="0" presId="urn:microsoft.com/office/officeart/2005/8/layout/vList2"/>
    <dgm:cxn modelId="{99DE2627-2949-44F0-8095-DE82A909BCA5}" type="presOf" srcId="{E764005E-4D56-40AF-AE68-EA80AC04B167}" destId="{9AA4281E-A672-4D96-8431-A116B9961F65}" srcOrd="0" destOrd="0" presId="urn:microsoft.com/office/officeart/2005/8/layout/vList2"/>
    <dgm:cxn modelId="{2D7F0DA5-64E8-426B-B6F2-6465203A4BE6}" srcId="{100FAA40-16D1-4C43-B167-6237DAB14FD1}" destId="{E764005E-4D56-40AF-AE68-EA80AC04B167}" srcOrd="0" destOrd="0" parTransId="{85183FB8-0424-455E-B484-36DCC7A51FBC}" sibTransId="{91E94537-B979-4049-8560-3E6AB7A86FD5}"/>
    <dgm:cxn modelId="{F8AECB05-E5F5-4F83-96DD-591CCA0A21DB}" srcId="{100FAA40-16D1-4C43-B167-6237DAB14FD1}" destId="{7FA50174-2340-47E6-A26F-2B1CE96E4698}" srcOrd="1" destOrd="0" parTransId="{F4B45F12-E3E6-47FB-A48B-586F3C5FB6E6}" sibTransId="{E33031B9-FD53-41E4-A4E3-B9771CA45B23}"/>
    <dgm:cxn modelId="{7E4C1485-4E52-4C2F-B6B1-D155C21D42DA}" type="presOf" srcId="{2AE35433-58C3-4883-AAEC-382737975B6A}" destId="{6397D568-4025-424B-9A82-60799BC5CDE0}" srcOrd="0" destOrd="0" presId="urn:microsoft.com/office/officeart/2005/8/layout/vList2"/>
    <dgm:cxn modelId="{56441136-B8BD-4F2A-ACD7-36BE288B7663}" type="presOf" srcId="{100FAA40-16D1-4C43-B167-6237DAB14FD1}" destId="{8ED1C3E6-272A-4EF0-BFF5-9E9C6B51A9EB}" srcOrd="0" destOrd="0" presId="urn:microsoft.com/office/officeart/2005/8/layout/vList2"/>
    <dgm:cxn modelId="{4E9E6590-6037-46B2-99F1-D5D587505B43}" type="presOf" srcId="{400EF5CF-2CF2-43B4-94F5-68D0DE962CE8}" destId="{F99DD7BE-88A2-4FB8-97FF-67A318C032F4}" srcOrd="0" destOrd="0" presId="urn:microsoft.com/office/officeart/2005/8/layout/vList2"/>
    <dgm:cxn modelId="{DD4EF75F-443E-47AB-BDA7-C71B57E77B34}" srcId="{100FAA40-16D1-4C43-B167-6237DAB14FD1}" destId="{2AE35433-58C3-4883-AAEC-382737975B6A}" srcOrd="2" destOrd="0" parTransId="{F71B7031-D0DA-4704-B2A3-9F7C98F8A1A8}" sibTransId="{1AD23366-80E3-4B3F-BB27-C834469580B2}"/>
    <dgm:cxn modelId="{B42003B5-CDD3-4115-956E-67E735104E25}" type="presParOf" srcId="{8ED1C3E6-272A-4EF0-BFF5-9E9C6B51A9EB}" destId="{9AA4281E-A672-4D96-8431-A116B9961F65}" srcOrd="0" destOrd="0" presId="urn:microsoft.com/office/officeart/2005/8/layout/vList2"/>
    <dgm:cxn modelId="{F6B0E49F-1EB6-47CB-8718-74AAF62975A5}" type="presParOf" srcId="{8ED1C3E6-272A-4EF0-BFF5-9E9C6B51A9EB}" destId="{2B17CE0A-D066-4B70-9889-4E791348F61A}" srcOrd="1" destOrd="0" presId="urn:microsoft.com/office/officeart/2005/8/layout/vList2"/>
    <dgm:cxn modelId="{B1AAA2D7-A3FD-4FD8-B764-1091FD052AEC}" type="presParOf" srcId="{8ED1C3E6-272A-4EF0-BFF5-9E9C6B51A9EB}" destId="{013BB321-7F89-4C53-8B81-FE66D489E281}" srcOrd="2" destOrd="0" presId="urn:microsoft.com/office/officeart/2005/8/layout/vList2"/>
    <dgm:cxn modelId="{5CA3E410-CC05-4F17-B448-8B302DFC9345}" type="presParOf" srcId="{8ED1C3E6-272A-4EF0-BFF5-9E9C6B51A9EB}" destId="{782659EE-5162-45BF-8515-B38641D7FBD9}" srcOrd="3" destOrd="0" presId="urn:microsoft.com/office/officeart/2005/8/layout/vList2"/>
    <dgm:cxn modelId="{FB4DAB8D-FC8E-4694-B597-786A1CC617C2}" type="presParOf" srcId="{8ED1C3E6-272A-4EF0-BFF5-9E9C6B51A9EB}" destId="{6397D568-4025-424B-9A82-60799BC5CDE0}" srcOrd="4" destOrd="0" presId="urn:microsoft.com/office/officeart/2005/8/layout/vList2"/>
    <dgm:cxn modelId="{B1E80545-F742-4FBE-9F69-04C864E9EC66}" type="presParOf" srcId="{8ED1C3E6-272A-4EF0-BFF5-9E9C6B51A9EB}" destId="{D9B3D355-DC12-4DBC-A0B7-DBA30C11ADA6}" srcOrd="5" destOrd="0" presId="urn:microsoft.com/office/officeart/2005/8/layout/vList2"/>
    <dgm:cxn modelId="{3AD0D599-AD3F-450F-86F6-55233CA98C7E}" type="presParOf" srcId="{8ED1C3E6-272A-4EF0-BFF5-9E9C6B51A9EB}" destId="{F99DD7BE-88A2-4FB8-97FF-67A318C032F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51B0D5-AB5B-40D9-AC6A-49757016DB3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EA28FC0-EE16-4B83-8FA5-4A0829DB4B29}">
      <dgm:prSet/>
      <dgm:spPr/>
      <dgm:t>
        <a:bodyPr/>
        <a:lstStyle/>
        <a:p>
          <a:pPr rtl="0"/>
          <a:r>
            <a:rPr lang="en-US" b="0" dirty="0" smtClean="0"/>
            <a:t>Paid-up capital and free reserve of ABC Ltd is Rs.10 crores.  It has invested Rs.10 crores in Reliance Mutual Fund.  Is there any contravention? </a:t>
          </a:r>
          <a:endParaRPr lang="en-US" dirty="0"/>
        </a:p>
      </dgm:t>
    </dgm:pt>
    <dgm:pt modelId="{533FFB7C-E317-49F0-A562-BDB38243C33F}" type="parTrans" cxnId="{70F46A52-3538-42CF-A196-5DFB28BCD5C9}">
      <dgm:prSet/>
      <dgm:spPr/>
      <dgm:t>
        <a:bodyPr/>
        <a:lstStyle/>
        <a:p>
          <a:endParaRPr lang="en-US"/>
        </a:p>
      </dgm:t>
    </dgm:pt>
    <dgm:pt modelId="{575CDCE7-04B5-4E19-A08A-99B3AE1A322B}" type="sibTrans" cxnId="{70F46A52-3538-42CF-A196-5DFB28BCD5C9}">
      <dgm:prSet/>
      <dgm:spPr/>
      <dgm:t>
        <a:bodyPr/>
        <a:lstStyle/>
        <a:p>
          <a:endParaRPr lang="en-US"/>
        </a:p>
      </dgm:t>
    </dgm:pt>
    <dgm:pt modelId="{4EBB7AEB-67F6-413E-97AE-D89E799C1991}" type="pres">
      <dgm:prSet presAssocID="{C451B0D5-AB5B-40D9-AC6A-49757016DB3D}" presName="linear" presStyleCnt="0">
        <dgm:presLayoutVars>
          <dgm:animLvl val="lvl"/>
          <dgm:resizeHandles val="exact"/>
        </dgm:presLayoutVars>
      </dgm:prSet>
      <dgm:spPr/>
      <dgm:t>
        <a:bodyPr/>
        <a:lstStyle/>
        <a:p>
          <a:endParaRPr lang="en-US"/>
        </a:p>
      </dgm:t>
    </dgm:pt>
    <dgm:pt modelId="{86A46534-62BF-4AA5-8EB9-08D3578423A4}" type="pres">
      <dgm:prSet presAssocID="{7EA28FC0-EE16-4B83-8FA5-4A0829DB4B29}" presName="parentText" presStyleLbl="node1" presStyleIdx="0" presStyleCnt="1">
        <dgm:presLayoutVars>
          <dgm:chMax val="0"/>
          <dgm:bulletEnabled val="1"/>
        </dgm:presLayoutVars>
      </dgm:prSet>
      <dgm:spPr/>
      <dgm:t>
        <a:bodyPr/>
        <a:lstStyle/>
        <a:p>
          <a:endParaRPr lang="en-US"/>
        </a:p>
      </dgm:t>
    </dgm:pt>
  </dgm:ptLst>
  <dgm:cxnLst>
    <dgm:cxn modelId="{70F46A52-3538-42CF-A196-5DFB28BCD5C9}" srcId="{C451B0D5-AB5B-40D9-AC6A-49757016DB3D}" destId="{7EA28FC0-EE16-4B83-8FA5-4A0829DB4B29}" srcOrd="0" destOrd="0" parTransId="{533FFB7C-E317-49F0-A562-BDB38243C33F}" sibTransId="{575CDCE7-04B5-4E19-A08A-99B3AE1A322B}"/>
    <dgm:cxn modelId="{7E92E859-CF6C-463A-BD59-73CFB8D5E77C}" type="presOf" srcId="{7EA28FC0-EE16-4B83-8FA5-4A0829DB4B29}" destId="{86A46534-62BF-4AA5-8EB9-08D3578423A4}" srcOrd="0" destOrd="0" presId="urn:microsoft.com/office/officeart/2005/8/layout/vList2"/>
    <dgm:cxn modelId="{F71B90D0-16B5-4D46-A903-76B54C060945}" type="presOf" srcId="{C451B0D5-AB5B-40D9-AC6A-49757016DB3D}" destId="{4EBB7AEB-67F6-413E-97AE-D89E799C1991}" srcOrd="0" destOrd="0" presId="urn:microsoft.com/office/officeart/2005/8/layout/vList2"/>
    <dgm:cxn modelId="{A3F8E74B-56C1-4953-A9F0-E6BB00A6A05C}" type="presParOf" srcId="{4EBB7AEB-67F6-413E-97AE-D89E799C1991}" destId="{86A46534-62BF-4AA5-8EB9-08D3578423A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A7653-BAD6-449D-9D74-2B4DB64EF1B5}">
      <dsp:nvSpPr>
        <dsp:cNvPr id="0" name=""/>
        <dsp:cNvSpPr/>
      </dsp:nvSpPr>
      <dsp:spPr>
        <a:xfrm>
          <a:off x="0" y="310080"/>
          <a:ext cx="82296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MCA notification notifying 98 new sections under CA 2013</a:t>
          </a:r>
          <a:endParaRPr lang="en-US" sz="2400" kern="1200"/>
        </a:p>
      </dsp:txBody>
      <dsp:txXfrm>
        <a:off x="28100" y="338180"/>
        <a:ext cx="8173400" cy="519439"/>
      </dsp:txXfrm>
    </dsp:sp>
    <dsp:sp modelId="{F2331D23-C2E9-4CD2-9738-16014472E8A7}">
      <dsp:nvSpPr>
        <dsp:cNvPr id="0" name=""/>
        <dsp:cNvSpPr/>
      </dsp:nvSpPr>
      <dsp:spPr>
        <a:xfrm>
          <a:off x="0" y="954840"/>
          <a:ext cx="82296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Sections relating to loans</a:t>
          </a:r>
          <a:endParaRPr lang="en-US" sz="2400" kern="1200"/>
        </a:p>
      </dsp:txBody>
      <dsp:txXfrm>
        <a:off x="28100" y="982940"/>
        <a:ext cx="8173400" cy="519439"/>
      </dsp:txXfrm>
    </dsp:sp>
    <dsp:sp modelId="{2B002225-3E0F-483C-9784-FE675153CCA5}">
      <dsp:nvSpPr>
        <dsp:cNvPr id="0" name=""/>
        <dsp:cNvSpPr/>
      </dsp:nvSpPr>
      <dsp:spPr>
        <a:xfrm>
          <a:off x="0" y="1599600"/>
          <a:ext cx="82296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Loans to directors &amp; related parties</a:t>
          </a:r>
          <a:endParaRPr lang="en-US" sz="2400" kern="1200"/>
        </a:p>
      </dsp:txBody>
      <dsp:txXfrm>
        <a:off x="28100" y="1627700"/>
        <a:ext cx="8173400" cy="519439"/>
      </dsp:txXfrm>
    </dsp:sp>
    <dsp:sp modelId="{8D257FF4-C428-4E1B-B7A4-627B4D4EB72D}">
      <dsp:nvSpPr>
        <dsp:cNvPr id="0" name=""/>
        <dsp:cNvSpPr/>
      </dsp:nvSpPr>
      <dsp:spPr>
        <a:xfrm>
          <a:off x="0" y="2205119"/>
          <a:ext cx="82296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Inter-corporate loans &amp; investments</a:t>
          </a:r>
          <a:endParaRPr lang="en-US" sz="2400" kern="1200" dirty="0"/>
        </a:p>
      </dsp:txBody>
      <dsp:txXfrm>
        <a:off x="28100" y="2233219"/>
        <a:ext cx="8173400" cy="519439"/>
      </dsp:txXfrm>
    </dsp:sp>
    <dsp:sp modelId="{20EAE693-7D3B-459B-9D86-E6DDCBE28396}">
      <dsp:nvSpPr>
        <dsp:cNvPr id="0" name=""/>
        <dsp:cNvSpPr/>
      </dsp:nvSpPr>
      <dsp:spPr>
        <a:xfrm>
          <a:off x="0" y="2889120"/>
          <a:ext cx="82296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Borrowings</a:t>
          </a:r>
          <a:endParaRPr lang="en-US" sz="2400" kern="1200"/>
        </a:p>
      </dsp:txBody>
      <dsp:txXfrm>
        <a:off x="28100" y="2917220"/>
        <a:ext cx="8173400" cy="519439"/>
      </dsp:txXfrm>
    </dsp:sp>
    <dsp:sp modelId="{005DEBC4-173E-482A-A5CA-3DE571CBDE9C}">
      <dsp:nvSpPr>
        <dsp:cNvPr id="0" name=""/>
        <dsp:cNvSpPr/>
      </dsp:nvSpPr>
      <dsp:spPr>
        <a:xfrm>
          <a:off x="0" y="3533880"/>
          <a:ext cx="8229600" cy="5756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smtClean="0"/>
            <a:t>Practical questions </a:t>
          </a:r>
          <a:endParaRPr lang="en-US" sz="2400" kern="1200" dirty="0"/>
        </a:p>
      </dsp:txBody>
      <dsp:txXfrm>
        <a:off x="28100" y="3561980"/>
        <a:ext cx="8173400" cy="519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1832FF-CAC4-4E5E-907E-6F80F65223E8}">
      <dsp:nvSpPr>
        <dsp:cNvPr id="0" name=""/>
        <dsp:cNvSpPr/>
      </dsp:nvSpPr>
      <dsp:spPr>
        <a:xfrm>
          <a:off x="0" y="602924"/>
          <a:ext cx="8229600" cy="7547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smtClean="0"/>
            <a:t>Mere inclusion in the Objects Clause of Memorandum is not sufficient</a:t>
          </a:r>
          <a:endParaRPr lang="en-US" sz="1900" kern="1200"/>
        </a:p>
      </dsp:txBody>
      <dsp:txXfrm>
        <a:off x="36845" y="639769"/>
        <a:ext cx="8155910" cy="681087"/>
      </dsp:txXfrm>
    </dsp:sp>
    <dsp:sp modelId="{39267A1C-0D3F-414A-8C23-251C28D5E3BC}">
      <dsp:nvSpPr>
        <dsp:cNvPr id="0" name=""/>
        <dsp:cNvSpPr/>
      </dsp:nvSpPr>
      <dsp:spPr>
        <a:xfrm>
          <a:off x="0" y="1412422"/>
          <a:ext cx="8229600" cy="7547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dirty="0" smtClean="0"/>
            <a:t>Lending by  a banking company or an NBFC could be in the ordinary course of business (but not in case of purely an investment company)</a:t>
          </a:r>
          <a:endParaRPr lang="en-US" sz="1900" kern="1200" dirty="0"/>
        </a:p>
      </dsp:txBody>
      <dsp:txXfrm>
        <a:off x="36845" y="1449267"/>
        <a:ext cx="8155910" cy="681087"/>
      </dsp:txXfrm>
    </dsp:sp>
    <dsp:sp modelId="{9F2288EA-9B0E-44FB-96C0-2220F44A7F69}">
      <dsp:nvSpPr>
        <dsp:cNvPr id="0" name=""/>
        <dsp:cNvSpPr/>
      </dsp:nvSpPr>
      <dsp:spPr>
        <a:xfrm>
          <a:off x="0" y="2221920"/>
          <a:ext cx="8229600" cy="7547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smtClean="0"/>
            <a:t>If the company lends not only to SRPs but also to unrelated parties on arms’ length basis, this could be considered as ‘in the regular course of business’.</a:t>
          </a:r>
          <a:endParaRPr lang="en-US" sz="1900" kern="1200"/>
        </a:p>
      </dsp:txBody>
      <dsp:txXfrm>
        <a:off x="36845" y="2258765"/>
        <a:ext cx="8155910" cy="681087"/>
      </dsp:txXfrm>
    </dsp:sp>
    <dsp:sp modelId="{B46FF966-8F5C-44E5-A048-78536602CA9D}">
      <dsp:nvSpPr>
        <dsp:cNvPr id="0" name=""/>
        <dsp:cNvSpPr/>
      </dsp:nvSpPr>
      <dsp:spPr>
        <a:xfrm>
          <a:off x="0" y="3031417"/>
          <a:ext cx="8229600" cy="75477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smtClean="0"/>
            <a:t>Regularity and frequency of transactions could be an important criteria</a:t>
          </a:r>
          <a:endParaRPr lang="en-US" sz="1900" kern="1200"/>
        </a:p>
      </dsp:txBody>
      <dsp:txXfrm>
        <a:off x="36845" y="3068262"/>
        <a:ext cx="8155910" cy="6810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A4281E-A672-4D96-8431-A116B9961F65}">
      <dsp:nvSpPr>
        <dsp:cNvPr id="0" name=""/>
        <dsp:cNvSpPr/>
      </dsp:nvSpPr>
      <dsp:spPr>
        <a:xfrm>
          <a:off x="0" y="600839"/>
          <a:ext cx="8229600" cy="7558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smtClean="0"/>
            <a:t>Only other Section dealing with loans in CA 2013 is Section 186 which is yet to be notified.  Its corresponding Section 372A in CA 1956 is in force.</a:t>
          </a:r>
          <a:endParaRPr lang="en-US" sz="1900" kern="1200"/>
        </a:p>
      </dsp:txBody>
      <dsp:txXfrm>
        <a:off x="36896" y="637735"/>
        <a:ext cx="8155808" cy="682028"/>
      </dsp:txXfrm>
    </dsp:sp>
    <dsp:sp modelId="{013BB321-7F89-4C53-8B81-FE66D489E281}">
      <dsp:nvSpPr>
        <dsp:cNvPr id="0" name=""/>
        <dsp:cNvSpPr/>
      </dsp:nvSpPr>
      <dsp:spPr>
        <a:xfrm>
          <a:off x="0" y="1411380"/>
          <a:ext cx="8229600" cy="7558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smtClean="0"/>
            <a:t>Both Sections 372A of CA 1956 and 186 of CA 2013 do not deal with specified related parties and hence conflict of interest may or may not be there.</a:t>
          </a:r>
          <a:endParaRPr lang="en-US" sz="1900" kern="1200"/>
        </a:p>
      </dsp:txBody>
      <dsp:txXfrm>
        <a:off x="36896" y="1448276"/>
        <a:ext cx="8155808" cy="682028"/>
      </dsp:txXfrm>
    </dsp:sp>
    <dsp:sp modelId="{6397D568-4025-424B-9A82-60799BC5CDE0}">
      <dsp:nvSpPr>
        <dsp:cNvPr id="0" name=""/>
        <dsp:cNvSpPr/>
      </dsp:nvSpPr>
      <dsp:spPr>
        <a:xfrm>
          <a:off x="0" y="2221920"/>
          <a:ext cx="8229600" cy="7558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smtClean="0"/>
            <a:t>Since Section 185 deals with cases where conflict of interest is there,  it will prevail over provisions of Sec.372A of CA 1956.</a:t>
          </a:r>
          <a:endParaRPr lang="en-US" sz="1900" kern="1200"/>
        </a:p>
      </dsp:txBody>
      <dsp:txXfrm>
        <a:off x="36896" y="2258816"/>
        <a:ext cx="8155808" cy="682028"/>
      </dsp:txXfrm>
    </dsp:sp>
    <dsp:sp modelId="{F99DD7BE-88A2-4FB8-97FF-67A318C032F4}">
      <dsp:nvSpPr>
        <dsp:cNvPr id="0" name=""/>
        <dsp:cNvSpPr/>
      </dsp:nvSpPr>
      <dsp:spPr>
        <a:xfrm>
          <a:off x="0" y="3032460"/>
          <a:ext cx="8229600" cy="7558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kern="1200" smtClean="0"/>
            <a:t>Hence it may be said that there is no impact of the term ‘Save as  otherwise provided in this Act’ in Section 185 of CA 2013.</a:t>
          </a:r>
          <a:endParaRPr lang="en-US" sz="1900" kern="1200"/>
        </a:p>
      </dsp:txBody>
      <dsp:txXfrm>
        <a:off x="36896" y="3069356"/>
        <a:ext cx="8155808" cy="6820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46534-62BF-4AA5-8EB9-08D3578423A4}">
      <dsp:nvSpPr>
        <dsp:cNvPr id="0" name=""/>
        <dsp:cNvSpPr/>
      </dsp:nvSpPr>
      <dsp:spPr>
        <a:xfrm>
          <a:off x="0" y="163140"/>
          <a:ext cx="8305800" cy="25693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en-US" sz="3600" b="0" kern="1200" dirty="0" smtClean="0"/>
            <a:t>Paid-up capital and free reserve of ABC Ltd is Rs.10 crores.  It has invested Rs.10 crores in Reliance Mutual Fund.  Is there any contravention? </a:t>
          </a:r>
          <a:endParaRPr lang="en-US" sz="3600" kern="1200" dirty="0"/>
        </a:p>
      </dsp:txBody>
      <dsp:txXfrm>
        <a:off x="125424" y="288564"/>
        <a:ext cx="8054952" cy="231847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7BBFDE-D274-46DC-872D-A62A5E59B4EB}" type="datetimeFigureOut">
              <a:rPr lang="en-US" smtClean="0"/>
              <a:t>2/21/2014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CF474E-53A2-4146-B93D-00594D685118}" type="slidenum">
              <a:rPr lang="en-US" smtClean="0"/>
              <a:t>‹#›</a:t>
            </a:fld>
            <a:endParaRPr lang="en-US"/>
          </a:p>
        </p:txBody>
      </p:sp>
    </p:spTree>
    <p:extLst>
      <p:ext uri="{BB962C8B-B14F-4D97-AF65-F5344CB8AC3E}">
        <p14:creationId xmlns:p14="http://schemas.microsoft.com/office/powerpoint/2010/main" val="3163522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CF474E-53A2-4146-B93D-00594D685118}" type="slidenum">
              <a:rPr lang="en-US" smtClean="0"/>
              <a:t>45</a:t>
            </a:fld>
            <a:endParaRPr lang="en-US"/>
          </a:p>
        </p:txBody>
      </p:sp>
    </p:spTree>
    <p:extLst>
      <p:ext uri="{BB962C8B-B14F-4D97-AF65-F5344CB8AC3E}">
        <p14:creationId xmlns:p14="http://schemas.microsoft.com/office/powerpoint/2010/main" val="3375088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5974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fontAlgn="base">
              <a:spcBef>
                <a:spcPct val="0"/>
              </a:spcBef>
              <a:spcAft>
                <a:spcPct val="0"/>
              </a:spcAft>
              <a:defRPr/>
            </a:pPr>
            <a:fld id="{480B7246-FAC6-42D6-8F79-CE48EC31A55A}" type="slidenum">
              <a:rPr lang="en-US" smtClean="0">
                <a:latin typeface="Calibri" pitchFamily="34" charset="0"/>
              </a:rPr>
              <a:pPr fontAlgn="base">
                <a:spcBef>
                  <a:spcPct val="0"/>
                </a:spcBef>
                <a:spcAft>
                  <a:spcPct val="0"/>
                </a:spcAft>
                <a:defRPr/>
              </a:pPr>
              <a:t>55</a:t>
            </a:fld>
            <a:endParaRPr lang="en-US"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2/21/2014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2/21/2014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2/21/2014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8458200" cy="1828800"/>
          </a:xfrm>
          <a:solidFill>
            <a:srgbClr val="FFFF00"/>
          </a:solidFill>
          <a:scene3d>
            <a:camera prst="isometricOffAxis1Right"/>
            <a:lightRig rig="threePt" dir="t"/>
          </a:scene3d>
        </p:spPr>
        <p:txBody>
          <a:bodyPr>
            <a:normAutofit/>
          </a:bodyPr>
          <a:lstStyle/>
          <a:p>
            <a:pPr algn="ctr"/>
            <a:r>
              <a:rPr lang="en-IN" dirty="0" smtClean="0">
                <a:solidFill>
                  <a:srgbClr val="FF0000"/>
                </a:solidFill>
              </a:rPr>
              <a:t>Loans</a:t>
            </a:r>
            <a:r>
              <a:rPr lang="en-IN" dirty="0" smtClean="0">
                <a:solidFill>
                  <a:srgbClr val="92D050"/>
                </a:solidFill>
              </a:rPr>
              <a:t>  </a:t>
            </a:r>
            <a:br>
              <a:rPr lang="en-IN" dirty="0" smtClean="0">
                <a:solidFill>
                  <a:srgbClr val="92D050"/>
                </a:solidFill>
              </a:rPr>
            </a:br>
            <a:r>
              <a:rPr lang="en-IN" sz="3600" dirty="0" smtClean="0">
                <a:solidFill>
                  <a:srgbClr val="92D050"/>
                </a:solidFill>
              </a:rPr>
              <a:t>under Companies Act 1956/2013</a:t>
            </a:r>
            <a:endParaRPr lang="en-IN" sz="3600" dirty="0">
              <a:solidFill>
                <a:srgbClr val="92D050"/>
              </a:solidFill>
            </a:endParaRPr>
          </a:p>
        </p:txBody>
      </p:sp>
      <p:sp>
        <p:nvSpPr>
          <p:cNvPr id="3" name="Subtitle 2"/>
          <p:cNvSpPr>
            <a:spLocks noGrp="1"/>
          </p:cNvSpPr>
          <p:nvPr>
            <p:ph type="subTitle" idx="1"/>
          </p:nvPr>
        </p:nvSpPr>
        <p:spPr>
          <a:xfrm>
            <a:off x="533400" y="5029200"/>
            <a:ext cx="7854696" cy="1447800"/>
          </a:xfrm>
        </p:spPr>
        <p:style>
          <a:lnRef idx="1">
            <a:schemeClr val="dk1"/>
          </a:lnRef>
          <a:fillRef idx="3">
            <a:schemeClr val="dk1"/>
          </a:fillRef>
          <a:effectRef idx="2">
            <a:schemeClr val="dk1"/>
          </a:effectRef>
          <a:fontRef idx="minor">
            <a:schemeClr val="lt1"/>
          </a:fontRef>
        </p:style>
        <p:txBody>
          <a:bodyPr>
            <a:normAutofit fontScale="40000" lnSpcReduction="20000"/>
          </a:bodyPr>
          <a:lstStyle/>
          <a:p>
            <a:endParaRPr lang="en-US" dirty="0" smtClean="0">
              <a:solidFill>
                <a:srgbClr val="92D050"/>
              </a:solidFill>
            </a:endParaRPr>
          </a:p>
          <a:p>
            <a:pPr algn="l"/>
            <a:r>
              <a:rPr lang="en-US" dirty="0" smtClean="0">
                <a:solidFill>
                  <a:srgbClr val="92D050"/>
                </a:solidFill>
              </a:rPr>
              <a:t>	</a:t>
            </a:r>
            <a:r>
              <a:rPr lang="en-US" dirty="0" smtClean="0">
                <a:solidFill>
                  <a:srgbClr val="92D050"/>
                </a:solidFill>
                <a:latin typeface="+mj-lt"/>
              </a:rPr>
              <a:t>			</a:t>
            </a:r>
            <a:r>
              <a:rPr lang="en-US" sz="2500" dirty="0" smtClean="0">
                <a:solidFill>
                  <a:srgbClr val="92D050"/>
                </a:solidFill>
                <a:latin typeface="+mj-lt"/>
              </a:rPr>
              <a:t>	</a:t>
            </a:r>
            <a:r>
              <a:rPr lang="en-US" sz="2500" dirty="0" smtClean="0">
                <a:solidFill>
                  <a:srgbClr val="00B050"/>
                </a:solidFill>
                <a:latin typeface="+mj-lt"/>
              </a:rPr>
              <a:t>	</a:t>
            </a:r>
            <a:r>
              <a:rPr lang="en-US" sz="3800" b="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rPr>
              <a:t>P C Agrawal </a:t>
            </a:r>
          </a:p>
          <a:p>
            <a:pPr algn="ctr"/>
            <a:r>
              <a:rPr lang="en-US" sz="2500" b="1" i="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rPr>
              <a:t>					</a:t>
            </a:r>
            <a:r>
              <a:rPr lang="en-US" sz="2500" i="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rPr>
              <a:t>    </a:t>
            </a:r>
            <a:r>
              <a:rPr lang="en-US" sz="2500" i="1" dirty="0" err="1"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rPr>
              <a:t>B.Com</a:t>
            </a:r>
            <a:r>
              <a:rPr lang="en-US" sz="2500" i="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rPr>
              <a:t>., LL.B., CAIIB, FCS</a:t>
            </a:r>
          </a:p>
          <a:p>
            <a:pPr algn="ctr"/>
            <a:endParaRPr lang="en-US" sz="2500" i="1" dirty="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endParaRPr>
          </a:p>
          <a:p>
            <a:pPr algn="ctr"/>
            <a:r>
              <a:rPr lang="en-US" sz="2500" i="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rPr>
              <a:t>					    cs.pcagrawal@gmail.com</a:t>
            </a:r>
          </a:p>
          <a:p>
            <a:pPr algn="l"/>
            <a:endParaRPr lang="en-US" sz="2500" b="1" i="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endParaRPr>
          </a:p>
          <a:p>
            <a:pPr algn="l"/>
            <a:r>
              <a:rPr lang="en-US" sz="2500" b="1" i="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rPr>
              <a:t>	</a:t>
            </a:r>
            <a:r>
              <a:rPr lang="en-US" sz="3400" b="1" i="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rPr>
              <a:t>20/2/2014</a:t>
            </a:r>
            <a:endParaRPr lang="en-US" sz="3400" b="1" dirty="0" smtClean="0">
              <a:ln w="18000">
                <a:solidFill>
                  <a:schemeClr val="accent2">
                    <a:satMod val="140000"/>
                  </a:schemeClr>
                </a:solidFill>
                <a:prstDash val="solid"/>
                <a:miter lim="800000"/>
              </a:ln>
              <a:solidFill>
                <a:schemeClr val="accent3">
                  <a:lumMod val="60000"/>
                  <a:lumOff val="40000"/>
                </a:schemeClr>
              </a:solidFill>
              <a:effectLst>
                <a:outerShdw blurRad="25500" dist="23000" dir="7020000" algn="tl">
                  <a:srgbClr val="000000">
                    <a:alpha val="50000"/>
                  </a:srgbClr>
                </a:outerShdw>
              </a:effectLst>
              <a:latin typeface="+mj-lt"/>
            </a:endParaRPr>
          </a:p>
          <a:p>
            <a:endParaRPr lang="en-US" sz="2500" dirty="0" smtClean="0">
              <a:solidFill>
                <a:schemeClr val="accent3">
                  <a:lumMod val="60000"/>
                  <a:lumOff val="40000"/>
                </a:schemeClr>
              </a:solidFill>
              <a:latin typeface="+mj-lt"/>
            </a:endParaRPr>
          </a:p>
          <a:p>
            <a:endParaRPr lang="en-US" dirty="0" smtClean="0">
              <a:solidFill>
                <a:srgbClr val="00B050"/>
              </a:solidFill>
            </a:endParaRPr>
          </a:p>
          <a:p>
            <a:endParaRPr lang="en-US" dirty="0" smtClean="0">
              <a:solidFill>
                <a:srgbClr val="00B050"/>
              </a:solidFill>
            </a:endParaRPr>
          </a:p>
          <a:p>
            <a:endParaRPr lang="en-IN" dirty="0">
              <a:solidFill>
                <a:srgbClr val="92D05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26846426"/>
              </p:ext>
            </p:extLst>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457200" y="1066800"/>
            <a:ext cx="8229600" cy="1219200"/>
          </a:xfrm>
          <a:solidFill>
            <a:srgbClr val="FFC000"/>
          </a:solidFill>
        </p:spPr>
        <p:style>
          <a:lnRef idx="2">
            <a:schemeClr val="accent5"/>
          </a:lnRef>
          <a:fillRef idx="1">
            <a:schemeClr val="lt1"/>
          </a:fillRef>
          <a:effectRef idx="0">
            <a:schemeClr val="accent5"/>
          </a:effectRef>
          <a:fontRef idx="minor">
            <a:schemeClr val="dk1"/>
          </a:fontRef>
        </p:style>
        <p:txBody>
          <a:bodyPr anchor="ctr">
            <a:noAutofit/>
          </a:bodyPr>
          <a:lstStyle/>
          <a:p>
            <a:pPr algn="ctr"/>
            <a:r>
              <a:rPr lang="en-US" sz="2800" i="1" dirty="0" smtClean="0"/>
              <a:t/>
            </a:r>
            <a:br>
              <a:rPr lang="en-US" sz="2800" i="1" dirty="0" smtClean="0"/>
            </a:br>
            <a:r>
              <a:rPr lang="en-US" sz="2800" i="1" dirty="0" smtClean="0"/>
              <a:t> Meaning of ‘in the ordinary course of business’ </a:t>
            </a:r>
            <a:br>
              <a:rPr lang="en-US" sz="2800" i="1" dirty="0" smtClean="0"/>
            </a:br>
            <a:r>
              <a:rPr lang="en-US" sz="2800" i="1" dirty="0" smtClean="0"/>
              <a:t>in Section 185 of CA 2013</a:t>
            </a:r>
            <a:r>
              <a:rPr lang="en-US" sz="2800" i="1" dirty="0"/>
              <a:t/>
            </a:r>
            <a:br>
              <a:rPr lang="en-US" sz="2800" i="1" dirty="0"/>
            </a:br>
            <a:endParaRPr lang="en-IN"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066800"/>
          </a:xfrm>
          <a:solidFill>
            <a:srgbClr val="FFC000"/>
          </a:solidFill>
        </p:spPr>
        <p:style>
          <a:lnRef idx="2">
            <a:schemeClr val="accent5"/>
          </a:lnRef>
          <a:fillRef idx="1">
            <a:schemeClr val="lt1"/>
          </a:fillRef>
          <a:effectRef idx="0">
            <a:schemeClr val="accent5"/>
          </a:effectRef>
          <a:fontRef idx="minor">
            <a:schemeClr val="dk1"/>
          </a:fontRef>
        </p:style>
        <p:txBody>
          <a:bodyPr anchor="t">
            <a:noAutofit/>
          </a:bodyPr>
          <a:lstStyle/>
          <a:p>
            <a:pPr algn="ctr"/>
            <a:r>
              <a:rPr lang="en-US" sz="2800" i="1" dirty="0" smtClean="0"/>
              <a:t>Meaning of ‘Save as otherwise provided in this Act’ </a:t>
            </a:r>
            <a:br>
              <a:rPr lang="en-US" sz="2800" i="1" dirty="0" smtClean="0"/>
            </a:br>
            <a:r>
              <a:rPr lang="en-US" sz="2800" i="1" dirty="0" smtClean="0"/>
              <a:t>in Section 185 of CA 2013</a:t>
            </a:r>
            <a:r>
              <a:rPr lang="en-US" sz="2800" i="1" dirty="0"/>
              <a:t/>
            </a:r>
            <a:br>
              <a:rPr lang="en-US" sz="2800" i="1" dirty="0"/>
            </a:br>
            <a:endParaRPr lang="en-IN"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03806867"/>
              </p:ext>
            </p:extLst>
          </p:nvPr>
        </p:nvGraphicFramePr>
        <p:xfrm>
          <a:off x="457200" y="1935480"/>
          <a:ext cx="8229600" cy="43891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04521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32688"/>
          </a:xfrm>
          <a:solidFill>
            <a:srgbClr val="FFC000"/>
          </a:solidFill>
        </p:spPr>
        <p:style>
          <a:lnRef idx="2">
            <a:schemeClr val="accent4"/>
          </a:lnRef>
          <a:fillRef idx="1">
            <a:schemeClr val="lt1"/>
          </a:fillRef>
          <a:effectRef idx="0">
            <a:schemeClr val="accent4"/>
          </a:effectRef>
          <a:fontRef idx="minor">
            <a:schemeClr val="dk1"/>
          </a:fontRef>
        </p:style>
        <p:txBody>
          <a:bodyPr/>
          <a:lstStyle/>
          <a:p>
            <a:pPr algn="ctr"/>
            <a:r>
              <a:rPr lang="en-US" i="1" dirty="0" smtClean="0"/>
              <a:t>Definition of ‘body corporate’</a:t>
            </a:r>
            <a:endParaRPr lang="en-US" i="1" dirty="0"/>
          </a:p>
        </p:txBody>
      </p:sp>
      <p:sp>
        <p:nvSpPr>
          <p:cNvPr id="3" name="Content Placeholder 2"/>
          <p:cNvSpPr>
            <a:spLocks noGrp="1"/>
          </p:cNvSpPr>
          <p:nvPr>
            <p:ph sz="half" idx="1"/>
          </p:nvPr>
        </p:nvSpPr>
        <p:spPr>
          <a:solidFill>
            <a:srgbClr val="FFFF00"/>
          </a:solidFill>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0" indent="0" algn="ctr">
              <a:buNone/>
            </a:pPr>
            <a:r>
              <a:rPr lang="en-US" b="1" u="sng" dirty="0"/>
              <a:t>Section 2(7) of 1956 Act:</a:t>
            </a:r>
          </a:p>
          <a:p>
            <a:pPr marL="0" indent="0">
              <a:buNone/>
            </a:pPr>
            <a:endParaRPr lang="en-US" dirty="0" smtClean="0"/>
          </a:p>
          <a:p>
            <a:pPr marL="0" indent="0" algn="just">
              <a:buNone/>
            </a:pPr>
            <a:r>
              <a:rPr lang="en-US" dirty="0" smtClean="0"/>
              <a:t>“</a:t>
            </a:r>
            <a:r>
              <a:rPr lang="en-US" dirty="0"/>
              <a:t>body corporate” or ‘corporation’ includes a company incorporated outside India but does not include—</a:t>
            </a:r>
          </a:p>
          <a:p>
            <a:pPr marL="342900" indent="-342900">
              <a:buAutoNum type="alphaLcParenR"/>
            </a:pPr>
            <a:r>
              <a:rPr lang="en-US" sz="2800" dirty="0"/>
              <a:t>A corporation sole;</a:t>
            </a:r>
          </a:p>
          <a:p>
            <a:pPr marL="342900" indent="-342900" algn="just">
              <a:buAutoNum type="alphaLcParenR"/>
            </a:pPr>
            <a:r>
              <a:rPr lang="en-US" sz="2800" dirty="0"/>
              <a:t>A cooperative society registered under any law relating to cooperative societies; and</a:t>
            </a:r>
          </a:p>
          <a:p>
            <a:pPr marL="342900" indent="-342900" algn="just">
              <a:buAutoNum type="alphaLcParenR"/>
            </a:pPr>
            <a:r>
              <a:rPr lang="en-US" sz="2800" dirty="0"/>
              <a:t>Any other body corporate (not being a company as defined in this Act) which the Central Govt. may by notification in the Official Gazette, specify in that behalf.</a:t>
            </a:r>
          </a:p>
          <a:p>
            <a:endParaRPr lang="en-US" dirty="0"/>
          </a:p>
        </p:txBody>
      </p:sp>
      <p:sp>
        <p:nvSpPr>
          <p:cNvPr id="4" name="Content Placeholder 3"/>
          <p:cNvSpPr>
            <a:spLocks noGrp="1"/>
          </p:cNvSpPr>
          <p:nvPr>
            <p:ph sz="half" idx="2"/>
          </p:nvPr>
        </p:nvSpPr>
        <p:spPr>
          <a:solidFill>
            <a:srgbClr val="00B0F0"/>
          </a:solidFill>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0" indent="0" algn="ctr">
              <a:buNone/>
            </a:pPr>
            <a:r>
              <a:rPr lang="en-US" u="sng" dirty="0"/>
              <a:t>Section 2(11) of 2013 Act:</a:t>
            </a:r>
          </a:p>
          <a:p>
            <a:endParaRPr lang="en-US" dirty="0"/>
          </a:p>
          <a:p>
            <a:pPr marL="0" indent="0" algn="ctr">
              <a:buNone/>
            </a:pPr>
            <a:r>
              <a:rPr lang="en-US" dirty="0"/>
              <a:t>Same </a:t>
            </a:r>
            <a:br>
              <a:rPr lang="en-US" dirty="0"/>
            </a:br>
            <a:endParaRPr lang="en-US" dirty="0"/>
          </a:p>
          <a:p>
            <a:pPr marL="0" indent="0">
              <a:buNone/>
            </a:pPr>
            <a:r>
              <a:rPr lang="en-US" sz="2800" dirty="0"/>
              <a:t>[except that (a) – a corporation sole deleted</a:t>
            </a:r>
            <a:r>
              <a:rPr lang="en-US" sz="2800" dirty="0" smtClean="0"/>
              <a:t>]</a:t>
            </a:r>
          </a:p>
          <a:p>
            <a:pPr marL="0" indent="0">
              <a:buNone/>
            </a:pPr>
            <a:endParaRPr lang="en-US" sz="2800" dirty="0"/>
          </a:p>
          <a:p>
            <a:pPr marL="0" indent="0">
              <a:buNone/>
            </a:pPr>
            <a:r>
              <a:rPr lang="en-US" sz="2800" dirty="0" smtClean="0"/>
              <a:t>General characteristics:</a:t>
            </a:r>
          </a:p>
          <a:p>
            <a:pPr marL="0" indent="0">
              <a:buNone/>
            </a:pPr>
            <a:endParaRPr lang="en-US" sz="2800" dirty="0"/>
          </a:p>
          <a:p>
            <a:pPr>
              <a:buFontTx/>
              <a:buChar char="-"/>
            </a:pPr>
            <a:r>
              <a:rPr lang="en-US" sz="2800" dirty="0" smtClean="0"/>
              <a:t>Incorporated under some law</a:t>
            </a:r>
          </a:p>
          <a:p>
            <a:pPr>
              <a:buFontTx/>
              <a:buChar char="-"/>
            </a:pPr>
            <a:r>
              <a:rPr lang="en-US" sz="2800" dirty="0" smtClean="0"/>
              <a:t>Perpetual succession</a:t>
            </a:r>
          </a:p>
          <a:p>
            <a:pPr>
              <a:buFontTx/>
              <a:buChar char="-"/>
            </a:pPr>
            <a:r>
              <a:rPr lang="en-US" sz="2800" dirty="0" smtClean="0"/>
              <a:t>Common seal</a:t>
            </a:r>
          </a:p>
          <a:p>
            <a:pPr>
              <a:buFontTx/>
              <a:buChar char="-"/>
            </a:pPr>
            <a:r>
              <a:rPr lang="en-US" sz="2800" dirty="0" smtClean="0"/>
              <a:t>Legal entity apart from </a:t>
            </a:r>
            <a:r>
              <a:rPr lang="en-US" sz="2800" smtClean="0"/>
              <a:t>the members</a:t>
            </a:r>
            <a:endParaRPr lang="en-US" sz="2800" dirty="0"/>
          </a:p>
          <a:p>
            <a:endParaRPr lang="en-US" dirty="0"/>
          </a:p>
        </p:txBody>
      </p:sp>
    </p:spTree>
    <p:extLst>
      <p:ext uri="{BB962C8B-B14F-4D97-AF65-F5344CB8AC3E}">
        <p14:creationId xmlns:p14="http://schemas.microsoft.com/office/powerpoint/2010/main" val="2782074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32688"/>
          </a:xfrm>
          <a:solidFill>
            <a:srgbClr val="FFC000"/>
          </a:solidFill>
        </p:spPr>
        <p:style>
          <a:lnRef idx="2">
            <a:schemeClr val="accent4"/>
          </a:lnRef>
          <a:fillRef idx="1">
            <a:schemeClr val="lt1"/>
          </a:fillRef>
          <a:effectRef idx="0">
            <a:schemeClr val="accent4"/>
          </a:effectRef>
          <a:fontRef idx="minor">
            <a:schemeClr val="dk1"/>
          </a:fontRef>
        </p:style>
        <p:txBody>
          <a:bodyPr/>
          <a:lstStyle/>
          <a:p>
            <a:pPr algn="ctr"/>
            <a:r>
              <a:rPr lang="en-US" i="1" dirty="0" smtClean="0"/>
              <a:t>Definition of ‘body corporate’</a:t>
            </a:r>
            <a:endParaRPr lang="en-US" i="1" dirty="0"/>
          </a:p>
        </p:txBody>
      </p:sp>
      <p:sp>
        <p:nvSpPr>
          <p:cNvPr id="3" name="Content Placeholder 2"/>
          <p:cNvSpPr>
            <a:spLocks noGrp="1"/>
          </p:cNvSpPr>
          <p:nvPr>
            <p:ph sz="half" idx="1"/>
          </p:nvPr>
        </p:nvSpPr>
        <p:spPr>
          <a:solidFill>
            <a:srgbClr val="FFFF00"/>
          </a:solidFill>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0" indent="0" algn="ctr">
              <a:buNone/>
            </a:pPr>
            <a:r>
              <a:rPr lang="en-US" b="1" u="sng" dirty="0" smtClean="0"/>
              <a:t>Examples of ‘body corporates’:</a:t>
            </a:r>
          </a:p>
          <a:p>
            <a:pPr marL="0" indent="0" algn="ctr">
              <a:buNone/>
            </a:pPr>
            <a:endParaRPr lang="en-US" b="1" u="sng" dirty="0"/>
          </a:p>
          <a:p>
            <a:pPr marL="514350" indent="-514350">
              <a:buAutoNum type="arabicPeriod"/>
            </a:pPr>
            <a:r>
              <a:rPr lang="en-US" dirty="0" smtClean="0"/>
              <a:t>All companies registered under Indian Companies Act</a:t>
            </a:r>
          </a:p>
          <a:p>
            <a:pPr marL="514350" indent="-514350">
              <a:buAutoNum type="arabicPeriod"/>
            </a:pPr>
            <a:r>
              <a:rPr lang="en-US" dirty="0" smtClean="0"/>
              <a:t>All companies registered under any Act outside India</a:t>
            </a:r>
          </a:p>
          <a:p>
            <a:pPr marL="514350" indent="-514350">
              <a:buAutoNum type="arabicPeriod"/>
            </a:pPr>
            <a:r>
              <a:rPr lang="en-US" dirty="0" smtClean="0"/>
              <a:t>Any Corporation registered under any special law in India or abroad</a:t>
            </a:r>
          </a:p>
          <a:p>
            <a:pPr marL="514350" indent="-514350">
              <a:buAutoNum type="arabicPeriod"/>
            </a:pPr>
            <a:r>
              <a:rPr lang="en-US" dirty="0" smtClean="0"/>
              <a:t>Public financial institutions u/s 4A of Companies Act 1956</a:t>
            </a:r>
          </a:p>
          <a:p>
            <a:pPr marL="514350" indent="-514350">
              <a:buAutoNum type="arabicPeriod"/>
            </a:pPr>
            <a:r>
              <a:rPr lang="en-US" dirty="0" err="1" smtClean="0"/>
              <a:t>Nationalised</a:t>
            </a:r>
            <a:r>
              <a:rPr lang="en-US" dirty="0" smtClean="0"/>
              <a:t> banks incorporated under Banking Companies (Acquisition &amp; Transfer of Undertakings) Act 1970</a:t>
            </a:r>
          </a:p>
          <a:p>
            <a:pPr marL="514350" indent="-514350">
              <a:buAutoNum type="arabicPeriod"/>
            </a:pPr>
            <a:r>
              <a:rPr lang="en-US" dirty="0" smtClean="0"/>
              <a:t>LLPs </a:t>
            </a:r>
            <a:endParaRPr lang="en-US" dirty="0"/>
          </a:p>
        </p:txBody>
      </p:sp>
      <p:sp>
        <p:nvSpPr>
          <p:cNvPr id="4" name="Content Placeholder 3"/>
          <p:cNvSpPr>
            <a:spLocks noGrp="1"/>
          </p:cNvSpPr>
          <p:nvPr>
            <p:ph sz="half" idx="2"/>
          </p:nvPr>
        </p:nvSpPr>
        <p:spPr>
          <a:solidFill>
            <a:srgbClr val="00B0F0"/>
          </a:solidFill>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0" indent="0" algn="ctr">
              <a:buNone/>
            </a:pPr>
            <a:r>
              <a:rPr lang="en-US" u="sng" dirty="0" smtClean="0"/>
              <a:t>These are not bodies corporates:</a:t>
            </a:r>
          </a:p>
          <a:p>
            <a:pPr marL="0" indent="0">
              <a:buNone/>
            </a:pPr>
            <a:endParaRPr lang="en-US" u="sng" dirty="0"/>
          </a:p>
          <a:p>
            <a:pPr marL="514350" indent="-514350">
              <a:buAutoNum type="arabicPeriod"/>
            </a:pPr>
            <a:r>
              <a:rPr lang="en-US" dirty="0" smtClean="0"/>
              <a:t>Proprietorship concerns</a:t>
            </a:r>
          </a:p>
          <a:p>
            <a:pPr marL="514350" indent="-514350">
              <a:buAutoNum type="arabicPeriod"/>
            </a:pPr>
            <a:r>
              <a:rPr lang="en-US" dirty="0" smtClean="0"/>
              <a:t>Partnership firms (other than LLPs)</a:t>
            </a:r>
          </a:p>
          <a:p>
            <a:pPr marL="514350" indent="-514350">
              <a:buAutoNum type="arabicPeriod"/>
            </a:pPr>
            <a:r>
              <a:rPr lang="en-US" dirty="0" smtClean="0"/>
              <a:t>HUFs</a:t>
            </a:r>
          </a:p>
          <a:p>
            <a:pPr marL="514350" indent="-514350">
              <a:buAutoNum type="arabicPeriod"/>
            </a:pPr>
            <a:r>
              <a:rPr lang="en-US" dirty="0" smtClean="0"/>
              <a:t>Societies registered under Societies Registration Act</a:t>
            </a:r>
          </a:p>
          <a:p>
            <a:pPr marL="514350" indent="-514350">
              <a:buAutoNum type="arabicPeriod"/>
            </a:pPr>
            <a:r>
              <a:rPr lang="en-US" dirty="0" smtClean="0"/>
              <a:t>Mutual funds managed by trustees (except UTI)</a:t>
            </a:r>
          </a:p>
          <a:p>
            <a:pPr marL="514350" indent="-514350">
              <a:buAutoNum type="arabicPeriod"/>
            </a:pPr>
            <a:endParaRPr lang="en-US" dirty="0" smtClean="0"/>
          </a:p>
          <a:p>
            <a:pPr>
              <a:buFontTx/>
              <a:buChar char="-"/>
            </a:pPr>
            <a:endParaRPr lang="en-US" dirty="0" smtClean="0"/>
          </a:p>
          <a:p>
            <a:pPr>
              <a:buFontTx/>
              <a:buChar char="-"/>
            </a:pPr>
            <a:endParaRPr lang="en-US" dirty="0"/>
          </a:p>
        </p:txBody>
      </p:sp>
    </p:spTree>
    <p:extLst>
      <p:ext uri="{BB962C8B-B14F-4D97-AF65-F5344CB8AC3E}">
        <p14:creationId xmlns:p14="http://schemas.microsoft.com/office/powerpoint/2010/main" val="683858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32688"/>
          </a:xfrm>
          <a:solidFill>
            <a:srgbClr val="FFC000"/>
          </a:solidFill>
        </p:spPr>
        <p:style>
          <a:lnRef idx="2">
            <a:schemeClr val="accent5"/>
          </a:lnRef>
          <a:fillRef idx="1">
            <a:schemeClr val="lt1"/>
          </a:fillRef>
          <a:effectRef idx="0">
            <a:schemeClr val="accent5"/>
          </a:effectRef>
          <a:fontRef idx="minor">
            <a:schemeClr val="dk1"/>
          </a:fontRef>
        </p:style>
        <p:txBody>
          <a:bodyPr>
            <a:noAutofit/>
          </a:bodyPr>
          <a:lstStyle/>
          <a:p>
            <a:pPr algn="ctr"/>
            <a:r>
              <a:rPr lang="en-US" sz="3200" i="1" dirty="0" smtClean="0"/>
              <a:t>Definition of ‘relatives’ </a:t>
            </a:r>
            <a:br>
              <a:rPr lang="en-US" sz="3200" i="1" dirty="0" smtClean="0"/>
            </a:br>
            <a:r>
              <a:rPr lang="en-US" sz="3200" i="1" dirty="0" smtClean="0"/>
              <a:t>under CA 1956</a:t>
            </a:r>
            <a:endParaRPr lang="en-US" sz="3200" i="1" dirty="0"/>
          </a:p>
        </p:txBody>
      </p:sp>
      <p:sp>
        <p:nvSpPr>
          <p:cNvPr id="3" name="Content Placeholder 2"/>
          <p:cNvSpPr>
            <a:spLocks noGrp="1"/>
          </p:cNvSpPr>
          <p:nvPr>
            <p:ph sz="half" idx="1"/>
          </p:nvPr>
        </p:nvSpPr>
        <p:spPr>
          <a:solidFill>
            <a:schemeClr val="accent5">
              <a:lumMod val="60000"/>
              <a:lumOff val="40000"/>
            </a:schemeClr>
          </a:solidFill>
        </p:spPr>
        <p:style>
          <a:lnRef idx="2">
            <a:schemeClr val="dk1"/>
          </a:lnRef>
          <a:fillRef idx="1">
            <a:schemeClr val="lt1"/>
          </a:fillRef>
          <a:effectRef idx="0">
            <a:schemeClr val="dk1"/>
          </a:effectRef>
          <a:fontRef idx="minor">
            <a:schemeClr val="dk1"/>
          </a:fontRef>
        </p:style>
        <p:txBody>
          <a:bodyPr>
            <a:normAutofit fontScale="32500" lnSpcReduction="20000"/>
          </a:bodyPr>
          <a:lstStyle/>
          <a:p>
            <a:pPr marL="0" indent="0">
              <a:buNone/>
            </a:pPr>
            <a:r>
              <a:rPr lang="en-US" sz="5000" u="sng" dirty="0" smtClean="0"/>
              <a:t>Section 2(41)</a:t>
            </a:r>
            <a:r>
              <a:rPr lang="en-US" sz="5000" dirty="0" smtClean="0"/>
              <a:t>:</a:t>
            </a:r>
          </a:p>
          <a:p>
            <a:pPr marL="0" indent="0">
              <a:buNone/>
            </a:pPr>
            <a:r>
              <a:rPr lang="en-US" sz="5000" dirty="0" smtClean="0"/>
              <a:t>“relative” means, with reference to any person, any one who is related to such person in any of the ways specified in section 6, and no others.</a:t>
            </a:r>
          </a:p>
          <a:p>
            <a:pPr marL="0" indent="0">
              <a:buNone/>
            </a:pPr>
            <a:endParaRPr lang="en-US" sz="5000" dirty="0"/>
          </a:p>
          <a:p>
            <a:pPr marL="0" indent="0">
              <a:buNone/>
            </a:pPr>
            <a:r>
              <a:rPr lang="en-US" sz="5000" u="sng" dirty="0" smtClean="0"/>
              <a:t>Section 6</a:t>
            </a:r>
            <a:r>
              <a:rPr lang="en-US" sz="5000" dirty="0" smtClean="0"/>
              <a:t>:</a:t>
            </a:r>
          </a:p>
          <a:p>
            <a:pPr marL="0" indent="0">
              <a:buNone/>
            </a:pPr>
            <a:r>
              <a:rPr lang="en-US" sz="5000" dirty="0" smtClean="0"/>
              <a:t>A person shall be deemed to be a relative of another if, land only if, --</a:t>
            </a:r>
          </a:p>
          <a:p>
            <a:pPr marL="514350" indent="-514350">
              <a:buAutoNum type="alphaLcParenR"/>
            </a:pPr>
            <a:r>
              <a:rPr lang="en-US" sz="5000" dirty="0" smtClean="0"/>
              <a:t>They are members of a Hindu undivided family; or</a:t>
            </a:r>
          </a:p>
          <a:p>
            <a:pPr marL="514350" indent="-514350">
              <a:buAutoNum type="alphaLcParenR"/>
            </a:pPr>
            <a:r>
              <a:rPr lang="en-US" sz="5000" dirty="0" smtClean="0"/>
              <a:t>They are husband and wife; or</a:t>
            </a:r>
          </a:p>
          <a:p>
            <a:pPr marL="514350" indent="-514350">
              <a:buAutoNum type="alphaLcParenR"/>
            </a:pPr>
            <a:r>
              <a:rPr lang="en-US" sz="5000" dirty="0" smtClean="0"/>
              <a:t>The one is related to the other in the manner indicated in Schedule 1A.</a:t>
            </a:r>
          </a:p>
          <a:p>
            <a:pPr marL="0" indent="0">
              <a:buNone/>
            </a:pPr>
            <a:endParaRPr lang="en-US" dirty="0"/>
          </a:p>
          <a:p>
            <a:pPr marL="0" indent="0">
              <a:buNone/>
            </a:pPr>
            <a:endParaRPr lang="en-US" dirty="0"/>
          </a:p>
        </p:txBody>
      </p:sp>
      <p:sp>
        <p:nvSpPr>
          <p:cNvPr id="4" name="Content Placeholder 3"/>
          <p:cNvSpPr>
            <a:spLocks noGrp="1"/>
          </p:cNvSpPr>
          <p:nvPr>
            <p:ph sz="half" idx="2"/>
          </p:nvPr>
        </p:nvSpPr>
        <p:spPr>
          <a:solidFill>
            <a:srgbClr val="FFFF00"/>
          </a:solidFill>
        </p:spPr>
        <p:style>
          <a:lnRef idx="2">
            <a:schemeClr val="dk1"/>
          </a:lnRef>
          <a:fillRef idx="1">
            <a:schemeClr val="lt1"/>
          </a:fillRef>
          <a:effectRef idx="0">
            <a:schemeClr val="dk1"/>
          </a:effectRef>
          <a:fontRef idx="minor">
            <a:schemeClr val="dk1"/>
          </a:fontRef>
        </p:style>
        <p:txBody>
          <a:bodyPr>
            <a:normAutofit fontScale="32500" lnSpcReduction="20000"/>
          </a:bodyPr>
          <a:lstStyle/>
          <a:p>
            <a:pPr marL="0" indent="0" algn="ctr">
              <a:buNone/>
            </a:pPr>
            <a:r>
              <a:rPr lang="en-US" sz="4300" u="sng" dirty="0"/>
              <a:t>Schedule 1A [See Section 6(c)]</a:t>
            </a:r>
          </a:p>
          <a:p>
            <a:pPr marL="0" indent="0" algn="ctr">
              <a:buNone/>
            </a:pPr>
            <a:r>
              <a:rPr lang="en-US" sz="4300" u="sng" dirty="0"/>
              <a:t>LIST OF RELATIVES</a:t>
            </a:r>
          </a:p>
          <a:p>
            <a:pPr marL="0" indent="0">
              <a:buNone/>
            </a:pPr>
            <a:endParaRPr lang="en-US" sz="3200" dirty="0" smtClean="0"/>
          </a:p>
          <a:p>
            <a:pPr marL="514350" indent="-514350">
              <a:buAutoNum type="arabicPeriod"/>
            </a:pPr>
            <a:r>
              <a:rPr lang="en-US" sz="3200" dirty="0" smtClean="0"/>
              <a:t>Father</a:t>
            </a:r>
          </a:p>
          <a:p>
            <a:pPr marL="514350" indent="-514350">
              <a:buAutoNum type="arabicPeriod"/>
            </a:pPr>
            <a:r>
              <a:rPr lang="en-US" sz="3200" dirty="0" smtClean="0"/>
              <a:t>Mother (including step-mother)</a:t>
            </a:r>
          </a:p>
          <a:p>
            <a:pPr marL="514350" indent="-514350">
              <a:buAutoNum type="arabicPeriod"/>
            </a:pPr>
            <a:r>
              <a:rPr lang="en-US" sz="3200" dirty="0" smtClean="0"/>
              <a:t>Son (including step son)</a:t>
            </a:r>
          </a:p>
          <a:p>
            <a:pPr marL="514350" indent="-514350">
              <a:buAutoNum type="arabicPeriod"/>
            </a:pPr>
            <a:r>
              <a:rPr lang="en-US" sz="3200" dirty="0" smtClean="0"/>
              <a:t>Son’s wife</a:t>
            </a:r>
          </a:p>
          <a:p>
            <a:pPr marL="514350" indent="-514350">
              <a:buAutoNum type="arabicPeriod"/>
            </a:pPr>
            <a:r>
              <a:rPr lang="en-US" sz="3200" dirty="0" smtClean="0"/>
              <a:t>Daughter (including step daughter)</a:t>
            </a:r>
          </a:p>
          <a:p>
            <a:pPr marL="514350" indent="-514350">
              <a:buAutoNum type="arabicPeriod"/>
            </a:pPr>
            <a:r>
              <a:rPr lang="en-US" sz="3200" dirty="0" smtClean="0"/>
              <a:t>Father’s father</a:t>
            </a:r>
          </a:p>
          <a:p>
            <a:pPr marL="514350" indent="-514350">
              <a:buAutoNum type="arabicPeriod"/>
            </a:pPr>
            <a:r>
              <a:rPr lang="en-US" sz="3200" dirty="0" smtClean="0"/>
              <a:t>Father’s mother</a:t>
            </a:r>
          </a:p>
          <a:p>
            <a:pPr marL="514350" indent="-514350">
              <a:buAutoNum type="arabicPeriod"/>
            </a:pPr>
            <a:r>
              <a:rPr lang="en-US" sz="3200" dirty="0" smtClean="0"/>
              <a:t>Mother’s mother</a:t>
            </a:r>
          </a:p>
          <a:p>
            <a:pPr marL="514350" indent="-514350">
              <a:buAutoNum type="arabicPeriod"/>
            </a:pPr>
            <a:r>
              <a:rPr lang="en-US" sz="3200" dirty="0" smtClean="0"/>
              <a:t>Mother’s father</a:t>
            </a:r>
          </a:p>
          <a:p>
            <a:pPr marL="514350" indent="-514350">
              <a:buAutoNum type="arabicPeriod"/>
            </a:pPr>
            <a:r>
              <a:rPr lang="en-US" sz="3200" dirty="0" smtClean="0"/>
              <a:t>Son’s son</a:t>
            </a:r>
          </a:p>
          <a:p>
            <a:pPr marL="514350" indent="-514350">
              <a:buAutoNum type="arabicPeriod"/>
            </a:pPr>
            <a:r>
              <a:rPr lang="en-US" sz="3200" dirty="0" smtClean="0"/>
              <a:t>Son’s </a:t>
            </a:r>
            <a:r>
              <a:rPr lang="en-US" sz="3200" dirty="0" err="1" smtClean="0"/>
              <a:t>son’s</a:t>
            </a:r>
            <a:r>
              <a:rPr lang="en-US" sz="3200" dirty="0" smtClean="0"/>
              <a:t> wife</a:t>
            </a:r>
          </a:p>
          <a:p>
            <a:pPr marL="514350" indent="-514350">
              <a:buAutoNum type="arabicPeriod"/>
            </a:pPr>
            <a:r>
              <a:rPr lang="en-US" sz="3200" dirty="0" smtClean="0"/>
              <a:t>Son’s daughter</a:t>
            </a:r>
          </a:p>
          <a:p>
            <a:pPr marL="514350" indent="-514350">
              <a:buAutoNum type="arabicPeriod"/>
            </a:pPr>
            <a:r>
              <a:rPr lang="en-US" sz="3200" dirty="0" smtClean="0"/>
              <a:t>Son’s daughter’s husband</a:t>
            </a:r>
          </a:p>
          <a:p>
            <a:pPr marL="514350" indent="-514350">
              <a:buAutoNum type="arabicPeriod"/>
            </a:pPr>
            <a:r>
              <a:rPr lang="en-US" sz="3200" dirty="0" smtClean="0"/>
              <a:t>Daughter’s husband</a:t>
            </a:r>
          </a:p>
          <a:p>
            <a:pPr marL="514350" indent="-514350">
              <a:buAutoNum type="arabicPeriod"/>
            </a:pPr>
            <a:r>
              <a:rPr lang="en-US" sz="3200" dirty="0" smtClean="0"/>
              <a:t>Daughter’s son</a:t>
            </a:r>
          </a:p>
          <a:p>
            <a:pPr marL="514350" indent="-514350">
              <a:buAutoNum type="arabicPeriod"/>
            </a:pPr>
            <a:r>
              <a:rPr lang="en-US" sz="3200" dirty="0" smtClean="0"/>
              <a:t>Daughter’s </a:t>
            </a:r>
            <a:r>
              <a:rPr lang="en-US" sz="3200" dirty="0" err="1" smtClean="0"/>
              <a:t>sons’s</a:t>
            </a:r>
            <a:r>
              <a:rPr lang="en-US" sz="3200" dirty="0" smtClean="0"/>
              <a:t> wife</a:t>
            </a:r>
          </a:p>
          <a:p>
            <a:pPr marL="514350" indent="-514350">
              <a:buAutoNum type="arabicPeriod"/>
            </a:pPr>
            <a:r>
              <a:rPr lang="en-US" sz="3200" dirty="0" smtClean="0"/>
              <a:t>Daughter’s daughter</a:t>
            </a:r>
          </a:p>
          <a:p>
            <a:pPr marL="514350" indent="-514350">
              <a:buAutoNum type="arabicPeriod"/>
            </a:pPr>
            <a:r>
              <a:rPr lang="en-US" sz="3200" dirty="0" smtClean="0"/>
              <a:t>Daughter’s </a:t>
            </a:r>
            <a:r>
              <a:rPr lang="en-US" sz="3200" dirty="0" err="1" smtClean="0"/>
              <a:t>daughter’s</a:t>
            </a:r>
            <a:r>
              <a:rPr lang="en-US" sz="3200" dirty="0" smtClean="0"/>
              <a:t> husband</a:t>
            </a:r>
          </a:p>
          <a:p>
            <a:pPr marL="514350" indent="-514350">
              <a:buAutoNum type="arabicPeriod"/>
            </a:pPr>
            <a:r>
              <a:rPr lang="en-US" sz="3200" dirty="0" smtClean="0"/>
              <a:t>Brother (including step-brother)</a:t>
            </a:r>
          </a:p>
          <a:p>
            <a:pPr marL="514350" indent="-514350">
              <a:buAutoNum type="arabicPeriod"/>
            </a:pPr>
            <a:r>
              <a:rPr lang="en-US" sz="3200" dirty="0" smtClean="0"/>
              <a:t>Brother’s wife</a:t>
            </a:r>
          </a:p>
          <a:p>
            <a:pPr marL="514350" indent="-514350">
              <a:buAutoNum type="arabicPeriod"/>
            </a:pPr>
            <a:r>
              <a:rPr lang="en-US" sz="3200" dirty="0" smtClean="0"/>
              <a:t>Sister (</a:t>
            </a:r>
            <a:r>
              <a:rPr lang="en-US" sz="3200" dirty="0" err="1" smtClean="0"/>
              <a:t>ioncluding</a:t>
            </a:r>
            <a:r>
              <a:rPr lang="en-US" sz="3200" dirty="0" smtClean="0"/>
              <a:t> step sister)</a:t>
            </a:r>
          </a:p>
          <a:p>
            <a:pPr marL="514350" indent="-514350">
              <a:buAutoNum type="arabicPeriod"/>
            </a:pPr>
            <a:r>
              <a:rPr lang="en-US" sz="3200" dirty="0" smtClean="0"/>
              <a:t>Sister’s husband</a:t>
            </a:r>
            <a:endParaRPr lang="en-US" sz="3200" dirty="0"/>
          </a:p>
        </p:txBody>
      </p:sp>
    </p:spTree>
    <p:extLst>
      <p:ext uri="{BB962C8B-B14F-4D97-AF65-F5344CB8AC3E}">
        <p14:creationId xmlns:p14="http://schemas.microsoft.com/office/powerpoint/2010/main" val="39414785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4"/>
          </a:lnRef>
          <a:fillRef idx="1">
            <a:schemeClr val="lt1"/>
          </a:fillRef>
          <a:effectRef idx="0">
            <a:schemeClr val="accent4"/>
          </a:effectRef>
          <a:fontRef idx="minor">
            <a:schemeClr val="dk1"/>
          </a:fontRef>
        </p:style>
        <p:txBody>
          <a:bodyPr>
            <a:noAutofit/>
          </a:bodyPr>
          <a:lstStyle/>
          <a:p>
            <a:pPr algn="ctr"/>
            <a:r>
              <a:rPr lang="en-US" sz="4000" i="1" dirty="0" smtClean="0"/>
              <a:t>Definition of ‘relatives’ </a:t>
            </a:r>
            <a:br>
              <a:rPr lang="en-US" sz="4000" i="1" dirty="0" smtClean="0"/>
            </a:br>
            <a:r>
              <a:rPr lang="en-US" sz="4000" i="1" dirty="0" smtClean="0"/>
              <a:t>under CA 2013</a:t>
            </a:r>
            <a:endParaRPr lang="en-US" sz="4000" i="1" dirty="0"/>
          </a:p>
        </p:txBody>
      </p:sp>
      <p:sp>
        <p:nvSpPr>
          <p:cNvPr id="3" name="Content Placeholder 2"/>
          <p:cNvSpPr>
            <a:spLocks noGrp="1"/>
          </p:cNvSpPr>
          <p:nvPr>
            <p:ph sz="half" idx="1"/>
          </p:nvPr>
        </p:nvSpPr>
        <p:spPr>
          <a:solidFill>
            <a:srgbClr val="FFFF00"/>
          </a:solidFill>
        </p:spPr>
        <p:style>
          <a:lnRef idx="2">
            <a:schemeClr val="dk1"/>
          </a:lnRef>
          <a:fillRef idx="1">
            <a:schemeClr val="lt1"/>
          </a:fillRef>
          <a:effectRef idx="0">
            <a:schemeClr val="dk1"/>
          </a:effectRef>
          <a:fontRef idx="minor">
            <a:schemeClr val="dk1"/>
          </a:fontRef>
        </p:style>
        <p:txBody>
          <a:bodyPr>
            <a:normAutofit fontScale="32500" lnSpcReduction="20000"/>
          </a:bodyPr>
          <a:lstStyle/>
          <a:p>
            <a:pPr marL="0" indent="0">
              <a:buNone/>
            </a:pPr>
            <a:r>
              <a:rPr lang="en-US" sz="5000" u="sng" dirty="0" smtClean="0"/>
              <a:t>Section 2(77)</a:t>
            </a:r>
            <a:r>
              <a:rPr lang="en-US" sz="5000" dirty="0" smtClean="0"/>
              <a:t>:</a:t>
            </a:r>
          </a:p>
          <a:p>
            <a:pPr marL="0" indent="0">
              <a:buNone/>
            </a:pPr>
            <a:endParaRPr lang="en-US" sz="5000" dirty="0" smtClean="0"/>
          </a:p>
          <a:p>
            <a:pPr marL="0" indent="0">
              <a:buNone/>
            </a:pPr>
            <a:r>
              <a:rPr lang="en-US" sz="5000" dirty="0" smtClean="0"/>
              <a:t>“relative” with reference to any person, means any one who is related to another, if—</a:t>
            </a:r>
          </a:p>
          <a:p>
            <a:pPr marL="0" indent="0">
              <a:buNone/>
            </a:pPr>
            <a:endParaRPr lang="en-US" sz="5000" dirty="0" smtClean="0"/>
          </a:p>
          <a:p>
            <a:pPr marL="514350" indent="-514350">
              <a:buAutoNum type="alphaLcParenR"/>
            </a:pPr>
            <a:r>
              <a:rPr lang="en-US" sz="5000" dirty="0" smtClean="0"/>
              <a:t>They are members of a Hindu undivided family; or</a:t>
            </a:r>
          </a:p>
          <a:p>
            <a:pPr marL="514350" indent="-514350">
              <a:buAutoNum type="alphaLcParenR"/>
            </a:pPr>
            <a:r>
              <a:rPr lang="en-US" sz="5000" dirty="0" smtClean="0"/>
              <a:t>They are husband and wife; or</a:t>
            </a:r>
          </a:p>
          <a:p>
            <a:pPr marL="514350" indent="-514350">
              <a:buAutoNum type="alphaLcParenR"/>
            </a:pPr>
            <a:r>
              <a:rPr lang="en-US" sz="5000" dirty="0" smtClean="0"/>
              <a:t>One person is related to the other in such manner as may be </a:t>
            </a:r>
            <a:r>
              <a:rPr lang="en-US" sz="5000" b="1" dirty="0" smtClean="0"/>
              <a:t>prescribed</a:t>
            </a:r>
            <a:r>
              <a:rPr lang="en-US" sz="5000" dirty="0" smtClean="0"/>
              <a:t>.</a:t>
            </a:r>
          </a:p>
          <a:p>
            <a:pPr marL="0" indent="0">
              <a:buNone/>
            </a:pPr>
            <a:endParaRPr lang="en-US" dirty="0"/>
          </a:p>
          <a:p>
            <a:pPr marL="0" indent="0">
              <a:buNone/>
            </a:pPr>
            <a:r>
              <a:rPr lang="en-US" sz="3200" i="1" dirty="0" smtClean="0"/>
              <a:t>Thus it will be noticed that the following are proposed to be omitted from list of relatives:</a:t>
            </a:r>
          </a:p>
          <a:p>
            <a:pPr marL="0" indent="0">
              <a:buNone/>
            </a:pPr>
            <a:endParaRPr lang="en-US" sz="3200" i="1" dirty="0"/>
          </a:p>
          <a:p>
            <a:pPr marL="514350" indent="-514350">
              <a:buAutoNum type="arabicPeriod"/>
            </a:pPr>
            <a:r>
              <a:rPr lang="en-US" sz="3200" i="1" dirty="0" smtClean="0"/>
              <a:t>Son’s </a:t>
            </a:r>
            <a:r>
              <a:rPr lang="en-US" sz="3200" i="1" dirty="0" err="1" smtClean="0"/>
              <a:t>son’s</a:t>
            </a:r>
            <a:r>
              <a:rPr lang="en-US" sz="3200" i="1" dirty="0" smtClean="0"/>
              <a:t> wife</a:t>
            </a:r>
          </a:p>
          <a:p>
            <a:pPr marL="514350" indent="-514350">
              <a:buAutoNum type="arabicPeriod"/>
            </a:pPr>
            <a:r>
              <a:rPr lang="en-US" sz="3200" i="1" dirty="0" smtClean="0"/>
              <a:t>Son’s daughter’s husband</a:t>
            </a:r>
          </a:p>
          <a:p>
            <a:pPr marL="514350" indent="-514350">
              <a:buAutoNum type="arabicPeriod"/>
            </a:pPr>
            <a:r>
              <a:rPr lang="en-US" sz="3200" i="1" dirty="0" smtClean="0"/>
              <a:t>Daughter’s son</a:t>
            </a:r>
          </a:p>
          <a:p>
            <a:pPr marL="514350" indent="-514350">
              <a:buAutoNum type="arabicPeriod"/>
            </a:pPr>
            <a:r>
              <a:rPr lang="en-US" sz="3200" i="1" dirty="0" smtClean="0"/>
              <a:t>Daughter’s son’s wife</a:t>
            </a:r>
          </a:p>
          <a:p>
            <a:pPr marL="514350" indent="-514350">
              <a:buAutoNum type="arabicPeriod"/>
            </a:pPr>
            <a:r>
              <a:rPr lang="en-US" sz="3200" i="1" dirty="0" smtClean="0"/>
              <a:t>Daughter’s daughter</a:t>
            </a:r>
          </a:p>
          <a:p>
            <a:pPr marL="514350" indent="-514350">
              <a:buAutoNum type="arabicPeriod"/>
            </a:pPr>
            <a:r>
              <a:rPr lang="en-US" sz="3200" i="1" dirty="0" smtClean="0"/>
              <a:t>Daughter’s </a:t>
            </a:r>
            <a:r>
              <a:rPr lang="en-US" sz="3200" i="1" dirty="0" err="1" smtClean="0"/>
              <a:t>daughter’s</a:t>
            </a:r>
            <a:r>
              <a:rPr lang="en-US" sz="3200" i="1" dirty="0" smtClean="0"/>
              <a:t> husband</a:t>
            </a:r>
          </a:p>
          <a:p>
            <a:pPr marL="514350" indent="-514350">
              <a:buAutoNum type="arabicPeriod"/>
            </a:pPr>
            <a:r>
              <a:rPr lang="en-US" sz="3200" i="1" dirty="0" smtClean="0"/>
              <a:t>Brother’s wife</a:t>
            </a:r>
          </a:p>
          <a:p>
            <a:pPr marL="514350" indent="-514350">
              <a:buAutoNum type="arabicPeriod"/>
            </a:pPr>
            <a:r>
              <a:rPr lang="en-US" sz="3200" i="1" dirty="0" smtClean="0"/>
              <a:t>Sister’s husband</a:t>
            </a:r>
            <a:endParaRPr lang="en-US" sz="3200" i="1" dirty="0"/>
          </a:p>
        </p:txBody>
      </p:sp>
      <p:sp>
        <p:nvSpPr>
          <p:cNvPr id="4" name="Content Placeholder 3"/>
          <p:cNvSpPr>
            <a:spLocks noGrp="1"/>
          </p:cNvSpPr>
          <p:nvPr>
            <p:ph sz="half" idx="2"/>
          </p:nvPr>
        </p:nvSpPr>
        <p:spPr>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32500" lnSpcReduction="20000"/>
          </a:bodyPr>
          <a:lstStyle/>
          <a:p>
            <a:pPr marL="0" indent="0" algn="ctr">
              <a:buNone/>
            </a:pPr>
            <a:r>
              <a:rPr lang="en-US" sz="4300" b="1" u="sng" dirty="0" smtClean="0"/>
              <a:t>Draft Rule 1.4</a:t>
            </a:r>
            <a:r>
              <a:rPr lang="en-US" sz="4300" u="sng" dirty="0" smtClean="0"/>
              <a:t> </a:t>
            </a:r>
            <a:r>
              <a:rPr lang="en-US" sz="4300" i="1" u="sng" dirty="0" smtClean="0"/>
              <a:t>(yet to be notified)</a:t>
            </a:r>
            <a:endParaRPr lang="en-US" sz="4300" i="1" u="sng" dirty="0"/>
          </a:p>
          <a:p>
            <a:pPr marL="0" indent="0" algn="ctr">
              <a:buNone/>
            </a:pPr>
            <a:r>
              <a:rPr lang="en-US" sz="4300" u="sng" dirty="0"/>
              <a:t>LIST OF RELATIVES</a:t>
            </a:r>
          </a:p>
          <a:p>
            <a:pPr marL="0" indent="0">
              <a:buNone/>
            </a:pPr>
            <a:r>
              <a:rPr lang="en-US" sz="3700" dirty="0" smtClean="0"/>
              <a:t>For the purpose of sub-clause (iii) of sub-section (77) of Section 2, a person shall be deemed to be the relative of another, if he or she is related to another in the following manner:</a:t>
            </a:r>
          </a:p>
          <a:p>
            <a:pPr marL="0" indent="0">
              <a:buNone/>
            </a:pPr>
            <a:endParaRPr lang="en-US" sz="3700" dirty="0"/>
          </a:p>
          <a:p>
            <a:pPr marL="514350" indent="-514350">
              <a:buAutoNum type="arabicPeriod"/>
            </a:pPr>
            <a:r>
              <a:rPr lang="en-US" sz="3700" dirty="0" smtClean="0"/>
              <a:t>Spouse</a:t>
            </a:r>
          </a:p>
          <a:p>
            <a:pPr marL="514350" indent="-514350">
              <a:buAutoNum type="arabicPeriod"/>
            </a:pPr>
            <a:r>
              <a:rPr lang="en-US" sz="3700" dirty="0" smtClean="0"/>
              <a:t>Father (including step father)</a:t>
            </a:r>
          </a:p>
          <a:p>
            <a:pPr marL="514350" indent="-514350">
              <a:buAutoNum type="arabicPeriod"/>
            </a:pPr>
            <a:r>
              <a:rPr lang="en-US" sz="3700" dirty="0" smtClean="0"/>
              <a:t>Father’s father</a:t>
            </a:r>
          </a:p>
          <a:p>
            <a:pPr marL="514350" indent="-514350">
              <a:buAutoNum type="arabicPeriod"/>
            </a:pPr>
            <a:r>
              <a:rPr lang="en-US" sz="3700" dirty="0" smtClean="0"/>
              <a:t>Father’s mother</a:t>
            </a:r>
          </a:p>
          <a:p>
            <a:pPr marL="514350" indent="-514350">
              <a:buAutoNum type="arabicPeriod"/>
            </a:pPr>
            <a:r>
              <a:rPr lang="en-US" sz="3700" dirty="0" smtClean="0"/>
              <a:t>Mother (including step-mother)</a:t>
            </a:r>
          </a:p>
          <a:p>
            <a:pPr marL="514350" indent="-514350">
              <a:buAutoNum type="arabicPeriod"/>
            </a:pPr>
            <a:r>
              <a:rPr lang="en-US" sz="3700" dirty="0" smtClean="0"/>
              <a:t>Mother’s mother</a:t>
            </a:r>
          </a:p>
          <a:p>
            <a:pPr marL="514350" indent="-514350">
              <a:buAutoNum type="arabicPeriod"/>
            </a:pPr>
            <a:r>
              <a:rPr lang="en-US" sz="3700" dirty="0" smtClean="0"/>
              <a:t>Mother’s father</a:t>
            </a:r>
          </a:p>
          <a:p>
            <a:pPr marL="514350" indent="-514350">
              <a:buAutoNum type="arabicPeriod"/>
            </a:pPr>
            <a:r>
              <a:rPr lang="en-US" sz="3700" dirty="0" smtClean="0"/>
              <a:t>Son (including step-son)</a:t>
            </a:r>
          </a:p>
          <a:p>
            <a:pPr marL="514350" indent="-514350">
              <a:buAutoNum type="arabicPeriod"/>
            </a:pPr>
            <a:r>
              <a:rPr lang="en-US" sz="3700" dirty="0" smtClean="0"/>
              <a:t>Son’s wife</a:t>
            </a:r>
          </a:p>
          <a:p>
            <a:pPr marL="514350" indent="-514350">
              <a:buAutoNum type="arabicPeriod"/>
            </a:pPr>
            <a:r>
              <a:rPr lang="en-US" sz="3700" dirty="0" smtClean="0"/>
              <a:t>Son’s son</a:t>
            </a:r>
          </a:p>
          <a:p>
            <a:pPr marL="514350" indent="-514350">
              <a:buAutoNum type="arabicPeriod"/>
            </a:pPr>
            <a:r>
              <a:rPr lang="en-US" sz="3700" dirty="0" smtClean="0"/>
              <a:t>Son’s daughter</a:t>
            </a:r>
          </a:p>
          <a:p>
            <a:pPr marL="514350" indent="-514350">
              <a:buAutoNum type="arabicPeriod"/>
            </a:pPr>
            <a:r>
              <a:rPr lang="en-US" sz="3700" dirty="0" smtClean="0"/>
              <a:t>Daughter (including step daughter)</a:t>
            </a:r>
          </a:p>
          <a:p>
            <a:pPr marL="514350" indent="-514350">
              <a:buAutoNum type="arabicPeriod"/>
            </a:pPr>
            <a:r>
              <a:rPr lang="en-US" sz="3700" dirty="0" smtClean="0"/>
              <a:t>Daughter’s husband</a:t>
            </a:r>
          </a:p>
          <a:p>
            <a:pPr marL="514350" indent="-514350">
              <a:buAutoNum type="arabicPeriod"/>
            </a:pPr>
            <a:r>
              <a:rPr lang="en-US" sz="3700" dirty="0" smtClean="0"/>
              <a:t>Brother (including step brother)</a:t>
            </a:r>
          </a:p>
          <a:p>
            <a:pPr marL="514350" indent="-514350">
              <a:buAutoNum type="arabicPeriod"/>
            </a:pPr>
            <a:r>
              <a:rPr lang="en-US" sz="3700" dirty="0" smtClean="0"/>
              <a:t>Sister (including step sister)</a:t>
            </a:r>
          </a:p>
          <a:p>
            <a:pPr marL="514350" indent="-514350">
              <a:buAutoNum type="arabicPeriod"/>
            </a:pPr>
            <a:endParaRPr lang="en-US" sz="3700" dirty="0" smtClean="0"/>
          </a:p>
        </p:txBody>
      </p:sp>
    </p:spTree>
    <p:extLst>
      <p:ext uri="{BB962C8B-B14F-4D97-AF65-F5344CB8AC3E}">
        <p14:creationId xmlns:p14="http://schemas.microsoft.com/office/powerpoint/2010/main" val="1807762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p:spPr>
        <p:txBody>
          <a:bodyPr/>
          <a:lstStyle/>
          <a:p>
            <a:pPr algn="ctr"/>
            <a:r>
              <a:rPr lang="en-US" dirty="0" smtClean="0"/>
              <a:t>Meaning of ‘control’ </a:t>
            </a:r>
            <a:endParaRPr lang="en-US" dirty="0"/>
          </a:p>
        </p:txBody>
      </p:sp>
      <p:sp>
        <p:nvSpPr>
          <p:cNvPr id="3" name="Content Placeholder 2"/>
          <p:cNvSpPr>
            <a:spLocks noGrp="1"/>
          </p:cNvSpPr>
          <p:nvPr>
            <p:ph sz="half" idx="1"/>
          </p:nvPr>
        </p:nvSpPr>
        <p:spPr>
          <a:xfrm>
            <a:off x="457200" y="1920085"/>
            <a:ext cx="8229600" cy="4434840"/>
          </a:xfrm>
          <a:solidFill>
            <a:schemeClr val="tx2">
              <a:lumMod val="40000"/>
              <a:lumOff val="60000"/>
            </a:schemeClr>
          </a:solidFill>
        </p:spPr>
        <p:txBody>
          <a:bodyPr/>
          <a:lstStyle/>
          <a:p>
            <a:pPr marL="0" indent="0">
              <a:buNone/>
            </a:pPr>
            <a:r>
              <a:rPr lang="en-US" u="sng" dirty="0" smtClean="0"/>
              <a:t>Section 2(27) of Companies Act 2013:</a:t>
            </a:r>
          </a:p>
          <a:p>
            <a:pPr marL="0" indent="0">
              <a:buNone/>
            </a:pPr>
            <a:endParaRPr lang="en-US" dirty="0" smtClean="0"/>
          </a:p>
          <a:p>
            <a:pPr marL="0" indent="0" algn="just">
              <a:buNone/>
            </a:pPr>
            <a:r>
              <a:rPr lang="en-US" i="1" dirty="0" smtClean="0"/>
              <a:t>“control” shall include the right to appoint majority of the directors or to control the management or policy decisions exercisable by a person or persons acting individually or in concert, directly or indirectly, including by virtue of their shareholding or management rights or shareholders agreement or voting agreements or in any other manner.”</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651529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3"/>
          </a:lnRef>
          <a:fillRef idx="1">
            <a:schemeClr val="lt1"/>
          </a:fillRef>
          <a:effectRef idx="0">
            <a:schemeClr val="accent3"/>
          </a:effectRef>
          <a:fontRef idx="minor">
            <a:schemeClr val="dk1"/>
          </a:fontRef>
        </p:style>
        <p:txBody>
          <a:bodyPr>
            <a:normAutofit/>
          </a:bodyPr>
          <a:lstStyle/>
          <a:p>
            <a:pPr algn="ctr"/>
            <a:r>
              <a:rPr lang="en-IN" sz="4400" i="1" dirty="0" smtClean="0">
                <a:effectLst>
                  <a:glow rad="63500">
                    <a:schemeClr val="accent1">
                      <a:satMod val="175000"/>
                      <a:alpha val="40000"/>
                    </a:schemeClr>
                  </a:glow>
                </a:effectLst>
              </a:rPr>
              <a:t>Meaning of ‘Loans’</a:t>
            </a:r>
            <a:endParaRPr lang="en-IN" sz="4400" i="1" dirty="0">
              <a:effectLst>
                <a:glow rad="63500">
                  <a:schemeClr val="accent1">
                    <a:satMod val="175000"/>
                    <a:alpha val="40000"/>
                  </a:schemeClr>
                </a:glow>
              </a:effectLst>
            </a:endParaRPr>
          </a:p>
        </p:txBody>
      </p:sp>
      <p:sp>
        <p:nvSpPr>
          <p:cNvPr id="3" name="Content Placeholder 2"/>
          <p:cNvSpPr>
            <a:spLocks noGrp="1"/>
          </p:cNvSpPr>
          <p:nvPr>
            <p:ph idx="1"/>
          </p:nvPr>
        </p:nvSpPr>
        <p:spPr>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55000" lnSpcReduction="20000"/>
          </a:bodyPr>
          <a:lstStyle/>
          <a:p>
            <a:pPr marL="0" indent="0" algn="just">
              <a:buNone/>
            </a:pPr>
            <a:r>
              <a:rPr lang="en-US" u="sng" dirty="0" smtClean="0"/>
              <a:t>Loans vs. Deposits:</a:t>
            </a:r>
          </a:p>
          <a:p>
            <a:pPr marL="0" indent="0" algn="just">
              <a:buNone/>
            </a:pPr>
            <a:endParaRPr lang="en-US" sz="2000" dirty="0" smtClean="0"/>
          </a:p>
          <a:p>
            <a:pPr marL="0" indent="0" algn="just">
              <a:buNone/>
            </a:pPr>
            <a:r>
              <a:rPr lang="en-US" sz="2000" dirty="0" smtClean="0"/>
              <a:t>Loan is lending of money with absolute promise to repay.  There is a difference between loan and deposit. However, courts have held that for the purposes of Sec.295 of CA 1956 the difference is immaterial and the Section cannot be evaded by describing monies of a company advanced to a director as deposits.  Sec.372A of CA 1956 specifically provides that loan includes deposits.  However, there is no such mention in CA 2013.</a:t>
            </a:r>
          </a:p>
          <a:p>
            <a:pPr marL="0" indent="0" algn="just">
              <a:buNone/>
            </a:pPr>
            <a:endParaRPr lang="en-US" dirty="0" smtClean="0"/>
          </a:p>
          <a:p>
            <a:pPr marL="0" indent="0" algn="just">
              <a:buNone/>
            </a:pPr>
            <a:r>
              <a:rPr lang="en-US" u="sng" dirty="0" smtClean="0"/>
              <a:t>Loans vs. advance:</a:t>
            </a:r>
          </a:p>
          <a:p>
            <a:pPr marL="0" indent="0" algn="just">
              <a:buNone/>
            </a:pPr>
            <a:endParaRPr lang="en-US" u="sng" dirty="0" smtClean="0"/>
          </a:p>
          <a:p>
            <a:pPr marL="0" indent="0" algn="just">
              <a:buNone/>
            </a:pPr>
            <a:r>
              <a:rPr lang="en-US" dirty="0" smtClean="0"/>
              <a:t>There is a difference between loan and advance also.  Loan is repayable whereas advance is to be adjusted against supply of goods or services.  Salary advance is an example. Advance is not covered under restrictive provisions of Companies Act.</a:t>
            </a:r>
          </a:p>
          <a:p>
            <a:pPr marL="0" indent="0" algn="just">
              <a:buNone/>
            </a:pPr>
            <a:endParaRPr lang="en-US" dirty="0"/>
          </a:p>
          <a:p>
            <a:pPr marL="0" indent="0" algn="just">
              <a:buNone/>
            </a:pPr>
            <a:r>
              <a:rPr lang="en-US" u="sng" dirty="0" smtClean="0"/>
              <a:t>Whether subscription of debentures is a loan?</a:t>
            </a:r>
          </a:p>
          <a:p>
            <a:pPr marL="0" indent="0" algn="just">
              <a:buNone/>
            </a:pPr>
            <a:endParaRPr lang="en-US" dirty="0" smtClean="0"/>
          </a:p>
          <a:p>
            <a:pPr marL="0" indent="0" algn="just">
              <a:buNone/>
            </a:pPr>
            <a:r>
              <a:rPr lang="en-US" sz="2400" dirty="0" smtClean="0"/>
              <a:t>Subscription of debentures is not a loan u/s 185 of CA 2013.  However, Sec.372A of CA 1956 specifically provides that loan includes debentures.</a:t>
            </a:r>
          </a:p>
          <a:p>
            <a:pPr marL="0" indent="0" algn="just">
              <a:buNone/>
            </a:pPr>
            <a:endParaRPr lang="en-US" dirty="0" smtClean="0"/>
          </a:p>
          <a:p>
            <a:pPr marL="0" indent="0" algn="just">
              <a:buNone/>
            </a:pPr>
            <a:r>
              <a:rPr lang="en-US" u="sng" dirty="0" smtClean="0"/>
              <a:t>Whether book debts could be loans?</a:t>
            </a:r>
          </a:p>
          <a:p>
            <a:pPr marL="0" indent="0" algn="just">
              <a:buNone/>
            </a:pPr>
            <a:endParaRPr lang="en-US" sz="2000" dirty="0" smtClean="0"/>
          </a:p>
          <a:p>
            <a:pPr marL="0" indent="0" algn="just">
              <a:buNone/>
            </a:pPr>
            <a:r>
              <a:rPr lang="en-US" sz="2000" dirty="0" smtClean="0"/>
              <a:t>If book debt is prolonged beyond usual credit period, it could be considered as a loan.</a:t>
            </a:r>
          </a:p>
          <a:p>
            <a:pPr algn="just"/>
            <a:endParaRPr lang="en-US" dirty="0" smtClean="0"/>
          </a:p>
          <a:p>
            <a:pPr algn="just"/>
            <a:endParaRPr lang="en-US" dirty="0" smtClean="0"/>
          </a:p>
          <a:p>
            <a:endParaRPr lang="en-US" dirty="0" smtClean="0"/>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67512"/>
          </a:xfrm>
          <a:solidFill>
            <a:srgbClr val="FFFF00"/>
          </a:solidFill>
        </p:spPr>
        <p:style>
          <a:lnRef idx="2">
            <a:schemeClr val="accent1"/>
          </a:lnRef>
          <a:fillRef idx="1">
            <a:schemeClr val="lt1"/>
          </a:fillRef>
          <a:effectRef idx="0">
            <a:schemeClr val="accent1"/>
          </a:effectRef>
          <a:fontRef idx="minor">
            <a:schemeClr val="dk1"/>
          </a:fontRef>
        </p:style>
        <p:txBody>
          <a:bodyPr>
            <a:noAutofit/>
          </a:bodyPr>
          <a:lstStyle/>
          <a:p>
            <a:pPr algn="ctr"/>
            <a:r>
              <a:rPr lang="en-IN" sz="4000" i="1" dirty="0" smtClean="0"/>
              <a:t>Bank rate declared by RBI</a:t>
            </a:r>
            <a:endParaRPr lang="en-IN" sz="4000" i="1"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3919906201"/>
              </p:ext>
            </p:extLst>
          </p:nvPr>
        </p:nvGraphicFramePr>
        <p:xfrm>
          <a:off x="304800" y="685800"/>
          <a:ext cx="4038600" cy="5857240"/>
        </p:xfrm>
        <a:graphic>
          <a:graphicData uri="http://schemas.openxmlformats.org/drawingml/2006/table">
            <a:tbl>
              <a:tblPr firstRow="1" bandRow="1">
                <a:tableStyleId>{5C22544A-7EE6-4342-B048-85BDC9FD1C3A}</a:tableStyleId>
              </a:tblPr>
              <a:tblGrid>
                <a:gridCol w="1346200"/>
                <a:gridCol w="1346200"/>
                <a:gridCol w="1346200"/>
              </a:tblGrid>
              <a:tr h="370840">
                <a:tc>
                  <a:txBody>
                    <a:bodyPr/>
                    <a:lstStyle/>
                    <a:p>
                      <a:pPr algn="ctr"/>
                      <a:r>
                        <a:rPr lang="en-US" dirty="0" smtClean="0"/>
                        <a:t>From</a:t>
                      </a:r>
                      <a:endParaRPr lang="en-US" dirty="0"/>
                    </a:p>
                  </a:txBody>
                  <a:tcPr marL="95026" marR="95026"/>
                </a:tc>
                <a:tc>
                  <a:txBody>
                    <a:bodyPr/>
                    <a:lstStyle/>
                    <a:p>
                      <a:pPr algn="ctr"/>
                      <a:r>
                        <a:rPr lang="en-US" dirty="0" smtClean="0"/>
                        <a:t>To</a:t>
                      </a:r>
                      <a:endParaRPr lang="en-US" dirty="0"/>
                    </a:p>
                  </a:txBody>
                  <a:tcPr marL="95026" marR="95026"/>
                </a:tc>
                <a:tc>
                  <a:txBody>
                    <a:bodyPr/>
                    <a:lstStyle/>
                    <a:p>
                      <a:pPr algn="ctr"/>
                      <a:r>
                        <a:rPr lang="en-US" dirty="0" smtClean="0"/>
                        <a:t>Rate</a:t>
                      </a:r>
                      <a:endParaRPr lang="en-US" dirty="0"/>
                    </a:p>
                  </a:txBody>
                  <a:tcPr marL="95026" marR="95026"/>
                </a:tc>
              </a:tr>
              <a:tr h="274320">
                <a:tc>
                  <a:txBody>
                    <a:bodyPr/>
                    <a:lstStyle/>
                    <a:p>
                      <a:endParaRPr lang="en-US" dirty="0"/>
                    </a:p>
                  </a:txBody>
                  <a:tcPr marL="95026" marR="95026"/>
                </a:tc>
                <a:tc>
                  <a:txBody>
                    <a:bodyPr/>
                    <a:lstStyle/>
                    <a:p>
                      <a:r>
                        <a:rPr lang="en-US" sz="1200" dirty="0" err="1" smtClean="0"/>
                        <a:t>Upto</a:t>
                      </a:r>
                      <a:r>
                        <a:rPr lang="en-US" sz="1200" dirty="0" smtClean="0"/>
                        <a:t> 28.02.1979</a:t>
                      </a:r>
                      <a:endParaRPr lang="en-US" sz="1200" dirty="0"/>
                    </a:p>
                  </a:txBody>
                  <a:tcPr marL="95026" marR="95026"/>
                </a:tc>
                <a:tc>
                  <a:txBody>
                    <a:bodyPr/>
                    <a:lstStyle/>
                    <a:p>
                      <a:pPr algn="ctr"/>
                      <a:r>
                        <a:rPr lang="en-US" dirty="0" smtClean="0"/>
                        <a:t>6%</a:t>
                      </a:r>
                      <a:endParaRPr lang="en-US" dirty="0"/>
                    </a:p>
                  </a:txBody>
                  <a:tcPr marL="95026" marR="95026"/>
                </a:tc>
              </a:tr>
              <a:tr h="274320">
                <a:tc>
                  <a:txBody>
                    <a:bodyPr/>
                    <a:lstStyle/>
                    <a:p>
                      <a:pPr algn="r"/>
                      <a:r>
                        <a:rPr lang="en-US" dirty="0" smtClean="0"/>
                        <a:t>1.3.1979</a:t>
                      </a:r>
                      <a:endParaRPr lang="en-US" dirty="0"/>
                    </a:p>
                  </a:txBody>
                  <a:tcPr marL="95026" marR="95026"/>
                </a:tc>
                <a:tc>
                  <a:txBody>
                    <a:bodyPr/>
                    <a:lstStyle/>
                    <a:p>
                      <a:pPr algn="r"/>
                      <a:r>
                        <a:rPr lang="en-US" dirty="0" smtClean="0"/>
                        <a:t>11.7.1981</a:t>
                      </a:r>
                      <a:endParaRPr lang="en-US" dirty="0"/>
                    </a:p>
                  </a:txBody>
                  <a:tcPr marL="95026" marR="95026"/>
                </a:tc>
                <a:tc>
                  <a:txBody>
                    <a:bodyPr/>
                    <a:lstStyle/>
                    <a:p>
                      <a:pPr algn="ctr"/>
                      <a:r>
                        <a:rPr lang="en-US" dirty="0" smtClean="0"/>
                        <a:t>9%</a:t>
                      </a:r>
                      <a:endParaRPr lang="en-US" dirty="0"/>
                    </a:p>
                  </a:txBody>
                  <a:tcPr marL="95026" marR="95026"/>
                </a:tc>
              </a:tr>
              <a:tr h="274320">
                <a:tc>
                  <a:txBody>
                    <a:bodyPr/>
                    <a:lstStyle/>
                    <a:p>
                      <a:pPr algn="r"/>
                      <a:r>
                        <a:rPr lang="en-US" dirty="0" smtClean="0"/>
                        <a:t>12.7.1981</a:t>
                      </a:r>
                      <a:endParaRPr lang="en-US" dirty="0"/>
                    </a:p>
                  </a:txBody>
                  <a:tcPr marL="95026" marR="95026"/>
                </a:tc>
                <a:tc>
                  <a:txBody>
                    <a:bodyPr/>
                    <a:lstStyle/>
                    <a:p>
                      <a:pPr algn="r"/>
                      <a:r>
                        <a:rPr lang="en-US" dirty="0" smtClean="0"/>
                        <a:t>3.7.1991</a:t>
                      </a:r>
                      <a:endParaRPr lang="en-US" dirty="0"/>
                    </a:p>
                  </a:txBody>
                  <a:tcPr marL="95026" marR="95026"/>
                </a:tc>
                <a:tc>
                  <a:txBody>
                    <a:bodyPr/>
                    <a:lstStyle/>
                    <a:p>
                      <a:pPr algn="ctr"/>
                      <a:r>
                        <a:rPr lang="en-US" dirty="0" smtClean="0"/>
                        <a:t>10%</a:t>
                      </a:r>
                      <a:endParaRPr lang="en-US" dirty="0"/>
                    </a:p>
                  </a:txBody>
                  <a:tcPr marL="95026" marR="95026"/>
                </a:tc>
              </a:tr>
              <a:tr h="274320">
                <a:tc>
                  <a:txBody>
                    <a:bodyPr/>
                    <a:lstStyle/>
                    <a:p>
                      <a:pPr algn="r"/>
                      <a:r>
                        <a:rPr lang="en-US" dirty="0" smtClean="0"/>
                        <a:t>4.7.1991</a:t>
                      </a:r>
                      <a:endParaRPr lang="en-US" dirty="0"/>
                    </a:p>
                  </a:txBody>
                  <a:tcPr marL="95026" marR="95026"/>
                </a:tc>
                <a:tc>
                  <a:txBody>
                    <a:bodyPr/>
                    <a:lstStyle/>
                    <a:p>
                      <a:pPr algn="r"/>
                      <a:r>
                        <a:rPr lang="en-US" dirty="0" smtClean="0"/>
                        <a:t>7.10.1991</a:t>
                      </a:r>
                      <a:endParaRPr lang="en-US" dirty="0"/>
                    </a:p>
                  </a:txBody>
                  <a:tcPr marL="95026" marR="95026"/>
                </a:tc>
                <a:tc>
                  <a:txBody>
                    <a:bodyPr/>
                    <a:lstStyle/>
                    <a:p>
                      <a:pPr algn="ctr"/>
                      <a:r>
                        <a:rPr lang="en-US" dirty="0" smtClean="0"/>
                        <a:t>11%</a:t>
                      </a:r>
                      <a:endParaRPr lang="en-US" dirty="0"/>
                    </a:p>
                  </a:txBody>
                  <a:tcPr marL="95026" marR="95026"/>
                </a:tc>
              </a:tr>
              <a:tr h="274320">
                <a:tc>
                  <a:txBody>
                    <a:bodyPr/>
                    <a:lstStyle/>
                    <a:p>
                      <a:pPr algn="r"/>
                      <a:r>
                        <a:rPr lang="en-US" dirty="0" smtClean="0"/>
                        <a:t>8.10.1991</a:t>
                      </a:r>
                      <a:endParaRPr lang="en-US" dirty="0"/>
                    </a:p>
                  </a:txBody>
                  <a:tcPr marL="95026" marR="95026"/>
                </a:tc>
                <a:tc>
                  <a:txBody>
                    <a:bodyPr/>
                    <a:lstStyle/>
                    <a:p>
                      <a:pPr algn="r"/>
                      <a:r>
                        <a:rPr lang="en-US" dirty="0" smtClean="0"/>
                        <a:t>30.12.1992</a:t>
                      </a:r>
                      <a:endParaRPr lang="en-US" dirty="0"/>
                    </a:p>
                  </a:txBody>
                  <a:tcPr marL="95026" marR="95026"/>
                </a:tc>
                <a:tc>
                  <a:txBody>
                    <a:bodyPr/>
                    <a:lstStyle/>
                    <a:p>
                      <a:pPr algn="ctr"/>
                      <a:r>
                        <a:rPr lang="en-US" dirty="0" smtClean="0"/>
                        <a:t>12%</a:t>
                      </a:r>
                      <a:endParaRPr lang="en-US" dirty="0"/>
                    </a:p>
                  </a:txBody>
                  <a:tcPr marL="95026" marR="95026"/>
                </a:tc>
              </a:tr>
              <a:tr h="274320">
                <a:tc>
                  <a:txBody>
                    <a:bodyPr/>
                    <a:lstStyle/>
                    <a:p>
                      <a:pPr algn="r"/>
                      <a:r>
                        <a:rPr lang="en-US" dirty="0" smtClean="0"/>
                        <a:t>1.1.1993</a:t>
                      </a:r>
                      <a:endParaRPr lang="en-US" dirty="0"/>
                    </a:p>
                  </a:txBody>
                  <a:tcPr marL="95026" marR="95026"/>
                </a:tc>
                <a:tc>
                  <a:txBody>
                    <a:bodyPr/>
                    <a:lstStyle/>
                    <a:p>
                      <a:pPr algn="r"/>
                      <a:r>
                        <a:rPr lang="en-US" dirty="0" smtClean="0"/>
                        <a:t>15.4.1997</a:t>
                      </a:r>
                      <a:endParaRPr lang="en-US" dirty="0"/>
                    </a:p>
                  </a:txBody>
                  <a:tcPr marL="95026" marR="95026"/>
                </a:tc>
                <a:tc>
                  <a:txBody>
                    <a:bodyPr/>
                    <a:lstStyle/>
                    <a:p>
                      <a:pPr algn="ctr"/>
                      <a:r>
                        <a:rPr lang="en-US" dirty="0" smtClean="0"/>
                        <a:t>12%</a:t>
                      </a:r>
                      <a:endParaRPr lang="en-US" dirty="0"/>
                    </a:p>
                  </a:txBody>
                  <a:tcPr marL="95026" marR="95026"/>
                </a:tc>
              </a:tr>
              <a:tr h="274320">
                <a:tc>
                  <a:txBody>
                    <a:bodyPr/>
                    <a:lstStyle/>
                    <a:p>
                      <a:pPr algn="r"/>
                      <a:r>
                        <a:rPr lang="en-US" dirty="0" smtClean="0"/>
                        <a:t>16.4.1997</a:t>
                      </a:r>
                      <a:endParaRPr lang="en-US" dirty="0"/>
                    </a:p>
                  </a:txBody>
                  <a:tcPr marL="95026" marR="95026"/>
                </a:tc>
                <a:tc>
                  <a:txBody>
                    <a:bodyPr/>
                    <a:lstStyle/>
                    <a:p>
                      <a:pPr algn="r"/>
                      <a:r>
                        <a:rPr lang="en-US" dirty="0" smtClean="0"/>
                        <a:t>25.6.1997</a:t>
                      </a:r>
                      <a:endParaRPr lang="en-US" dirty="0"/>
                    </a:p>
                  </a:txBody>
                  <a:tcPr marL="95026" marR="95026"/>
                </a:tc>
                <a:tc>
                  <a:txBody>
                    <a:bodyPr/>
                    <a:lstStyle/>
                    <a:p>
                      <a:pPr algn="ctr"/>
                      <a:r>
                        <a:rPr lang="en-US" dirty="0" smtClean="0"/>
                        <a:t>11%</a:t>
                      </a:r>
                      <a:endParaRPr lang="en-US" dirty="0"/>
                    </a:p>
                  </a:txBody>
                  <a:tcPr marL="95026" marR="95026"/>
                </a:tc>
              </a:tr>
              <a:tr h="274320">
                <a:tc>
                  <a:txBody>
                    <a:bodyPr/>
                    <a:lstStyle/>
                    <a:p>
                      <a:pPr algn="r"/>
                      <a:r>
                        <a:rPr lang="en-US" dirty="0" smtClean="0"/>
                        <a:t>26.6.1997</a:t>
                      </a:r>
                      <a:endParaRPr lang="en-US" dirty="0"/>
                    </a:p>
                  </a:txBody>
                  <a:tcPr marL="95026" marR="95026"/>
                </a:tc>
                <a:tc>
                  <a:txBody>
                    <a:bodyPr/>
                    <a:lstStyle/>
                    <a:p>
                      <a:pPr algn="r"/>
                      <a:r>
                        <a:rPr lang="en-US" dirty="0" smtClean="0"/>
                        <a:t>21.10.1997</a:t>
                      </a:r>
                      <a:endParaRPr lang="en-US" dirty="0"/>
                    </a:p>
                  </a:txBody>
                  <a:tcPr marL="95026" marR="95026"/>
                </a:tc>
                <a:tc>
                  <a:txBody>
                    <a:bodyPr/>
                    <a:lstStyle/>
                    <a:p>
                      <a:pPr algn="ctr"/>
                      <a:r>
                        <a:rPr lang="en-US" dirty="0" smtClean="0"/>
                        <a:t>10%</a:t>
                      </a:r>
                      <a:endParaRPr lang="en-US" dirty="0"/>
                    </a:p>
                  </a:txBody>
                  <a:tcPr marL="95026" marR="95026"/>
                </a:tc>
              </a:tr>
              <a:tr h="274320">
                <a:tc>
                  <a:txBody>
                    <a:bodyPr/>
                    <a:lstStyle/>
                    <a:p>
                      <a:pPr algn="r"/>
                      <a:r>
                        <a:rPr lang="en-US" dirty="0" smtClean="0"/>
                        <a:t>22.10.1997</a:t>
                      </a:r>
                      <a:endParaRPr lang="en-US" dirty="0"/>
                    </a:p>
                  </a:txBody>
                  <a:tcPr marL="95026" marR="95026"/>
                </a:tc>
                <a:tc>
                  <a:txBody>
                    <a:bodyPr/>
                    <a:lstStyle/>
                    <a:p>
                      <a:pPr algn="r"/>
                      <a:r>
                        <a:rPr lang="en-US" dirty="0" smtClean="0"/>
                        <a:t>16.1.1998</a:t>
                      </a:r>
                      <a:endParaRPr lang="en-US" dirty="0"/>
                    </a:p>
                  </a:txBody>
                  <a:tcPr marL="95026" marR="95026"/>
                </a:tc>
                <a:tc>
                  <a:txBody>
                    <a:bodyPr/>
                    <a:lstStyle/>
                    <a:p>
                      <a:pPr algn="ctr"/>
                      <a:r>
                        <a:rPr lang="en-US" dirty="0" smtClean="0"/>
                        <a:t>9%</a:t>
                      </a:r>
                      <a:endParaRPr lang="en-US" dirty="0"/>
                    </a:p>
                  </a:txBody>
                  <a:tcPr marL="95026" marR="95026"/>
                </a:tc>
              </a:tr>
              <a:tr h="274320">
                <a:tc>
                  <a:txBody>
                    <a:bodyPr/>
                    <a:lstStyle/>
                    <a:p>
                      <a:pPr algn="r"/>
                      <a:r>
                        <a:rPr lang="en-US" dirty="0" smtClean="0"/>
                        <a:t>17.1.1998</a:t>
                      </a:r>
                      <a:endParaRPr lang="en-US" dirty="0"/>
                    </a:p>
                  </a:txBody>
                  <a:tcPr marL="95026" marR="95026"/>
                </a:tc>
                <a:tc>
                  <a:txBody>
                    <a:bodyPr/>
                    <a:lstStyle/>
                    <a:p>
                      <a:pPr algn="r"/>
                      <a:r>
                        <a:rPr lang="en-US" dirty="0" smtClean="0"/>
                        <a:t>18.3.1998</a:t>
                      </a:r>
                      <a:endParaRPr lang="en-US" dirty="0"/>
                    </a:p>
                  </a:txBody>
                  <a:tcPr marL="95026" marR="95026"/>
                </a:tc>
                <a:tc>
                  <a:txBody>
                    <a:bodyPr/>
                    <a:lstStyle/>
                    <a:p>
                      <a:pPr algn="ctr"/>
                      <a:r>
                        <a:rPr lang="en-US" dirty="0" smtClean="0"/>
                        <a:t>11%</a:t>
                      </a:r>
                      <a:endParaRPr lang="en-US" dirty="0"/>
                    </a:p>
                  </a:txBody>
                  <a:tcPr marL="95026" marR="95026"/>
                </a:tc>
              </a:tr>
              <a:tr h="274320">
                <a:tc>
                  <a:txBody>
                    <a:bodyPr/>
                    <a:lstStyle/>
                    <a:p>
                      <a:pPr algn="r"/>
                      <a:r>
                        <a:rPr lang="en-US" dirty="0" smtClean="0"/>
                        <a:t>19.3.1998</a:t>
                      </a:r>
                      <a:endParaRPr lang="en-US" dirty="0"/>
                    </a:p>
                  </a:txBody>
                  <a:tcPr marL="95026" marR="95026"/>
                </a:tc>
                <a:tc>
                  <a:txBody>
                    <a:bodyPr/>
                    <a:lstStyle/>
                    <a:p>
                      <a:pPr algn="r"/>
                      <a:r>
                        <a:rPr lang="en-US" dirty="0" smtClean="0"/>
                        <a:t>2.4.1998</a:t>
                      </a:r>
                      <a:endParaRPr lang="en-US" dirty="0"/>
                    </a:p>
                  </a:txBody>
                  <a:tcPr marL="95026" marR="95026"/>
                </a:tc>
                <a:tc>
                  <a:txBody>
                    <a:bodyPr/>
                    <a:lstStyle/>
                    <a:p>
                      <a:pPr algn="ctr"/>
                      <a:r>
                        <a:rPr lang="en-US" dirty="0" smtClean="0"/>
                        <a:t>10.5%</a:t>
                      </a:r>
                      <a:endParaRPr lang="en-US" dirty="0"/>
                    </a:p>
                  </a:txBody>
                  <a:tcPr marL="95026" marR="95026"/>
                </a:tc>
              </a:tr>
              <a:tr h="274320">
                <a:tc>
                  <a:txBody>
                    <a:bodyPr/>
                    <a:lstStyle/>
                    <a:p>
                      <a:pPr algn="r"/>
                      <a:r>
                        <a:rPr lang="en-US" dirty="0" smtClean="0"/>
                        <a:t>3.4.1998</a:t>
                      </a:r>
                      <a:endParaRPr lang="en-US" dirty="0"/>
                    </a:p>
                  </a:txBody>
                  <a:tcPr marL="95026" marR="95026"/>
                </a:tc>
                <a:tc>
                  <a:txBody>
                    <a:bodyPr/>
                    <a:lstStyle/>
                    <a:p>
                      <a:pPr algn="r"/>
                      <a:r>
                        <a:rPr lang="en-US" dirty="0" smtClean="0"/>
                        <a:t>28.4.1998</a:t>
                      </a:r>
                      <a:endParaRPr lang="en-US" dirty="0"/>
                    </a:p>
                  </a:txBody>
                  <a:tcPr marL="95026" marR="95026"/>
                </a:tc>
                <a:tc>
                  <a:txBody>
                    <a:bodyPr/>
                    <a:lstStyle/>
                    <a:p>
                      <a:pPr algn="ctr"/>
                      <a:r>
                        <a:rPr lang="en-US" dirty="0" smtClean="0"/>
                        <a:t>10%</a:t>
                      </a:r>
                      <a:endParaRPr lang="en-US" dirty="0"/>
                    </a:p>
                  </a:txBody>
                  <a:tcPr marL="95026" marR="95026"/>
                </a:tc>
              </a:tr>
              <a:tr h="274320">
                <a:tc>
                  <a:txBody>
                    <a:bodyPr/>
                    <a:lstStyle/>
                    <a:p>
                      <a:pPr algn="r"/>
                      <a:r>
                        <a:rPr lang="en-US" dirty="0" smtClean="0"/>
                        <a:t>29.4.1998</a:t>
                      </a:r>
                      <a:endParaRPr lang="en-US" dirty="0"/>
                    </a:p>
                  </a:txBody>
                  <a:tcPr marL="95026" marR="95026"/>
                </a:tc>
                <a:tc>
                  <a:txBody>
                    <a:bodyPr/>
                    <a:lstStyle/>
                    <a:p>
                      <a:pPr algn="r"/>
                      <a:r>
                        <a:rPr lang="en-US" dirty="0" smtClean="0"/>
                        <a:t>28.2.1999</a:t>
                      </a:r>
                      <a:endParaRPr lang="en-US" dirty="0"/>
                    </a:p>
                  </a:txBody>
                  <a:tcPr marL="95026" marR="95026"/>
                </a:tc>
                <a:tc>
                  <a:txBody>
                    <a:bodyPr/>
                    <a:lstStyle/>
                    <a:p>
                      <a:pPr algn="ctr"/>
                      <a:r>
                        <a:rPr lang="en-US" dirty="0" smtClean="0"/>
                        <a:t>9%</a:t>
                      </a:r>
                      <a:endParaRPr lang="en-US" dirty="0"/>
                    </a:p>
                  </a:txBody>
                  <a:tcPr marL="95026" marR="95026"/>
                </a:tc>
              </a:tr>
              <a:tr h="274320">
                <a:tc>
                  <a:txBody>
                    <a:bodyPr/>
                    <a:lstStyle/>
                    <a:p>
                      <a:pPr algn="r"/>
                      <a:r>
                        <a:rPr lang="en-US" dirty="0" smtClean="0"/>
                        <a:t>1.3.1999</a:t>
                      </a:r>
                      <a:endParaRPr lang="en-US" dirty="0"/>
                    </a:p>
                  </a:txBody>
                  <a:tcPr marL="95026" marR="95026"/>
                </a:tc>
                <a:tc>
                  <a:txBody>
                    <a:bodyPr/>
                    <a:lstStyle/>
                    <a:p>
                      <a:pPr algn="r"/>
                      <a:r>
                        <a:rPr lang="en-US" dirty="0" smtClean="0"/>
                        <a:t>31.3.2000</a:t>
                      </a:r>
                      <a:endParaRPr lang="en-US" dirty="0"/>
                    </a:p>
                  </a:txBody>
                  <a:tcPr marL="95026" marR="95026"/>
                </a:tc>
                <a:tc>
                  <a:txBody>
                    <a:bodyPr/>
                    <a:lstStyle/>
                    <a:p>
                      <a:pPr algn="ctr"/>
                      <a:r>
                        <a:rPr lang="en-US" dirty="0" smtClean="0"/>
                        <a:t>8%</a:t>
                      </a:r>
                      <a:endParaRPr lang="en-US" dirty="0"/>
                    </a:p>
                  </a:txBody>
                  <a:tcPr marL="95026" marR="95026"/>
                </a:tc>
              </a:tr>
              <a:tr h="274320">
                <a:tc>
                  <a:txBody>
                    <a:bodyPr/>
                    <a:lstStyle/>
                    <a:p>
                      <a:pPr algn="r"/>
                      <a:r>
                        <a:rPr lang="en-US" dirty="0" smtClean="0"/>
                        <a:t>1.4.2000</a:t>
                      </a:r>
                      <a:endParaRPr lang="en-US" dirty="0"/>
                    </a:p>
                  </a:txBody>
                  <a:tcPr marL="95026" marR="95026"/>
                </a:tc>
                <a:tc>
                  <a:txBody>
                    <a:bodyPr/>
                    <a:lstStyle/>
                    <a:p>
                      <a:pPr algn="r"/>
                      <a:r>
                        <a:rPr lang="en-US" dirty="0" smtClean="0"/>
                        <a:t>21.7.2000</a:t>
                      </a:r>
                      <a:endParaRPr lang="en-US" dirty="0"/>
                    </a:p>
                  </a:txBody>
                  <a:tcPr marL="95026" marR="95026"/>
                </a:tc>
                <a:tc>
                  <a:txBody>
                    <a:bodyPr/>
                    <a:lstStyle/>
                    <a:p>
                      <a:pPr algn="ctr"/>
                      <a:r>
                        <a:rPr lang="en-US" dirty="0" smtClean="0"/>
                        <a:t>7%</a:t>
                      </a:r>
                      <a:endParaRPr lang="en-US" dirty="0"/>
                    </a:p>
                  </a:txBody>
                  <a:tcPr marL="95026" marR="95026"/>
                </a:tc>
              </a:tr>
            </a:tbl>
          </a:graphicData>
        </a:graphic>
      </p:graphicFrame>
      <p:graphicFrame>
        <p:nvGraphicFramePr>
          <p:cNvPr id="5" name="Content Placeholder 4"/>
          <p:cNvGraphicFramePr>
            <a:graphicFrameLocks noGrp="1"/>
          </p:cNvGraphicFramePr>
          <p:nvPr>
            <p:ph sz="half" idx="2"/>
            <p:extLst>
              <p:ext uri="{D42A27DB-BD31-4B8C-83A1-F6EECF244321}">
                <p14:modId xmlns:p14="http://schemas.microsoft.com/office/powerpoint/2010/main" val="1953195015"/>
              </p:ext>
            </p:extLst>
          </p:nvPr>
        </p:nvGraphicFramePr>
        <p:xfrm>
          <a:off x="4419600" y="685800"/>
          <a:ext cx="4038600" cy="5857240"/>
        </p:xfrm>
        <a:graphic>
          <a:graphicData uri="http://schemas.openxmlformats.org/drawingml/2006/table">
            <a:tbl>
              <a:tblPr firstRow="1" bandRow="1">
                <a:tableStyleId>{5C22544A-7EE6-4342-B048-85BDC9FD1C3A}</a:tableStyleId>
              </a:tblPr>
              <a:tblGrid>
                <a:gridCol w="1346200"/>
                <a:gridCol w="1346200"/>
                <a:gridCol w="1346200"/>
              </a:tblGrid>
              <a:tr h="370840">
                <a:tc>
                  <a:txBody>
                    <a:bodyPr/>
                    <a:lstStyle/>
                    <a:p>
                      <a:pPr algn="ctr"/>
                      <a:r>
                        <a:rPr lang="en-US" dirty="0" smtClean="0"/>
                        <a:t>From</a:t>
                      </a:r>
                      <a:endParaRPr lang="en-US" dirty="0"/>
                    </a:p>
                  </a:txBody>
                  <a:tcPr/>
                </a:tc>
                <a:tc>
                  <a:txBody>
                    <a:bodyPr/>
                    <a:lstStyle/>
                    <a:p>
                      <a:pPr algn="ctr"/>
                      <a:r>
                        <a:rPr lang="en-US" dirty="0" smtClean="0"/>
                        <a:t>To</a:t>
                      </a:r>
                      <a:endParaRPr lang="en-US" dirty="0"/>
                    </a:p>
                  </a:txBody>
                  <a:tcPr/>
                </a:tc>
                <a:tc>
                  <a:txBody>
                    <a:bodyPr/>
                    <a:lstStyle/>
                    <a:p>
                      <a:pPr algn="ctr"/>
                      <a:r>
                        <a:rPr lang="en-US" dirty="0" smtClean="0"/>
                        <a:t>Rate</a:t>
                      </a:r>
                      <a:endParaRPr lang="en-US" dirty="0"/>
                    </a:p>
                  </a:txBody>
                  <a:tcPr/>
                </a:tc>
              </a:tr>
              <a:tr h="274320">
                <a:tc>
                  <a:txBody>
                    <a:bodyPr/>
                    <a:lstStyle/>
                    <a:p>
                      <a:pPr algn="r"/>
                      <a:r>
                        <a:rPr lang="en-US" dirty="0" smtClean="0"/>
                        <a:t>22.7.2000</a:t>
                      </a:r>
                      <a:endParaRPr lang="en-US" dirty="0"/>
                    </a:p>
                  </a:txBody>
                  <a:tcPr marL="95026" marR="95026"/>
                </a:tc>
                <a:tc>
                  <a:txBody>
                    <a:bodyPr/>
                    <a:lstStyle/>
                    <a:p>
                      <a:pPr algn="r"/>
                      <a:r>
                        <a:rPr lang="en-US" dirty="0" smtClean="0"/>
                        <a:t>16.2.2001</a:t>
                      </a:r>
                      <a:endParaRPr lang="en-US" dirty="0"/>
                    </a:p>
                  </a:txBody>
                  <a:tcPr marL="95026" marR="95026"/>
                </a:tc>
                <a:tc>
                  <a:txBody>
                    <a:bodyPr/>
                    <a:lstStyle/>
                    <a:p>
                      <a:pPr algn="ctr"/>
                      <a:r>
                        <a:rPr lang="en-US" dirty="0" smtClean="0"/>
                        <a:t>8%</a:t>
                      </a:r>
                      <a:endParaRPr lang="en-US" dirty="0"/>
                    </a:p>
                  </a:txBody>
                  <a:tcPr marL="95026" marR="95026"/>
                </a:tc>
              </a:tr>
              <a:tr h="274320">
                <a:tc>
                  <a:txBody>
                    <a:bodyPr/>
                    <a:lstStyle/>
                    <a:p>
                      <a:pPr algn="r"/>
                      <a:r>
                        <a:rPr lang="en-US" dirty="0" smtClean="0"/>
                        <a:t>17.2.2001</a:t>
                      </a:r>
                      <a:endParaRPr lang="en-US" dirty="0"/>
                    </a:p>
                  </a:txBody>
                  <a:tcPr marL="95026" marR="95026"/>
                </a:tc>
                <a:tc>
                  <a:txBody>
                    <a:bodyPr/>
                    <a:lstStyle/>
                    <a:p>
                      <a:pPr algn="r"/>
                      <a:r>
                        <a:rPr lang="en-US" dirty="0" smtClean="0"/>
                        <a:t>28.2.2001</a:t>
                      </a:r>
                      <a:endParaRPr lang="en-US" dirty="0"/>
                    </a:p>
                  </a:txBody>
                  <a:tcPr marL="95026" marR="95026"/>
                </a:tc>
                <a:tc>
                  <a:txBody>
                    <a:bodyPr/>
                    <a:lstStyle/>
                    <a:p>
                      <a:pPr algn="ctr"/>
                      <a:r>
                        <a:rPr lang="en-US" dirty="0" smtClean="0"/>
                        <a:t>7.5%</a:t>
                      </a:r>
                      <a:endParaRPr lang="en-US" dirty="0"/>
                    </a:p>
                  </a:txBody>
                  <a:tcPr marL="95026" marR="95026"/>
                </a:tc>
              </a:tr>
              <a:tr h="274320">
                <a:tc>
                  <a:txBody>
                    <a:bodyPr/>
                    <a:lstStyle/>
                    <a:p>
                      <a:pPr algn="r"/>
                      <a:r>
                        <a:rPr lang="en-US" dirty="0" smtClean="0"/>
                        <a:t>1.3.2001</a:t>
                      </a:r>
                      <a:endParaRPr lang="en-US" dirty="0"/>
                    </a:p>
                  </a:txBody>
                  <a:tcPr marL="95026" marR="95026"/>
                </a:tc>
                <a:tc>
                  <a:txBody>
                    <a:bodyPr/>
                    <a:lstStyle/>
                    <a:p>
                      <a:pPr algn="r"/>
                      <a:r>
                        <a:rPr lang="en-US" dirty="0" smtClean="0"/>
                        <a:t>22.10.2001</a:t>
                      </a:r>
                      <a:endParaRPr lang="en-US" dirty="0"/>
                    </a:p>
                  </a:txBody>
                  <a:tcPr marL="95026" marR="95026"/>
                </a:tc>
                <a:tc>
                  <a:txBody>
                    <a:bodyPr/>
                    <a:lstStyle/>
                    <a:p>
                      <a:pPr algn="ctr"/>
                      <a:r>
                        <a:rPr lang="en-US" dirty="0" smtClean="0"/>
                        <a:t>7%</a:t>
                      </a:r>
                      <a:endParaRPr lang="en-US" dirty="0"/>
                    </a:p>
                  </a:txBody>
                  <a:tcPr marL="95026" marR="95026"/>
                </a:tc>
              </a:tr>
              <a:tr h="274320">
                <a:tc>
                  <a:txBody>
                    <a:bodyPr/>
                    <a:lstStyle/>
                    <a:p>
                      <a:pPr algn="r"/>
                      <a:r>
                        <a:rPr lang="en-US" dirty="0" smtClean="0"/>
                        <a:t>23.10.2001</a:t>
                      </a:r>
                      <a:endParaRPr lang="en-US" dirty="0"/>
                    </a:p>
                  </a:txBody>
                  <a:tcPr marL="95026" marR="95026"/>
                </a:tc>
                <a:tc>
                  <a:txBody>
                    <a:bodyPr/>
                    <a:lstStyle/>
                    <a:p>
                      <a:pPr algn="r"/>
                      <a:r>
                        <a:rPr lang="en-US" dirty="0" smtClean="0"/>
                        <a:t>29.10.2002</a:t>
                      </a:r>
                      <a:endParaRPr lang="en-US" dirty="0"/>
                    </a:p>
                  </a:txBody>
                  <a:tcPr marL="95026" marR="95026"/>
                </a:tc>
                <a:tc>
                  <a:txBody>
                    <a:bodyPr/>
                    <a:lstStyle/>
                    <a:p>
                      <a:pPr algn="ctr"/>
                      <a:r>
                        <a:rPr lang="en-US" dirty="0" smtClean="0"/>
                        <a:t>6.5%</a:t>
                      </a:r>
                      <a:endParaRPr lang="en-US" dirty="0"/>
                    </a:p>
                  </a:txBody>
                  <a:tcPr marL="95026" marR="95026"/>
                </a:tc>
              </a:tr>
              <a:tr h="274320">
                <a:tc>
                  <a:txBody>
                    <a:bodyPr/>
                    <a:lstStyle/>
                    <a:p>
                      <a:pPr algn="r"/>
                      <a:r>
                        <a:rPr lang="en-US" dirty="0" smtClean="0"/>
                        <a:t>30.10.2002</a:t>
                      </a:r>
                      <a:endParaRPr lang="en-US" dirty="0"/>
                    </a:p>
                  </a:txBody>
                  <a:tcPr marL="95026" marR="95026"/>
                </a:tc>
                <a:tc>
                  <a:txBody>
                    <a:bodyPr/>
                    <a:lstStyle/>
                    <a:p>
                      <a:pPr algn="r"/>
                      <a:r>
                        <a:rPr lang="en-US" dirty="0" smtClean="0"/>
                        <a:t>29.4.2003</a:t>
                      </a:r>
                      <a:endParaRPr lang="en-US" dirty="0"/>
                    </a:p>
                  </a:txBody>
                  <a:tcPr marL="95026" marR="95026"/>
                </a:tc>
                <a:tc>
                  <a:txBody>
                    <a:bodyPr/>
                    <a:lstStyle/>
                    <a:p>
                      <a:pPr algn="ctr"/>
                      <a:r>
                        <a:rPr lang="en-US" dirty="0" smtClean="0"/>
                        <a:t>6.25%</a:t>
                      </a:r>
                      <a:endParaRPr lang="en-US" dirty="0"/>
                    </a:p>
                  </a:txBody>
                  <a:tcPr marL="95026" marR="95026"/>
                </a:tc>
              </a:tr>
              <a:tr h="274320">
                <a:tc>
                  <a:txBody>
                    <a:bodyPr/>
                    <a:lstStyle/>
                    <a:p>
                      <a:pPr algn="r"/>
                      <a:r>
                        <a:rPr lang="en-US" dirty="0" smtClean="0"/>
                        <a:t>30.4.2003</a:t>
                      </a:r>
                      <a:endParaRPr lang="en-US" dirty="0"/>
                    </a:p>
                  </a:txBody>
                  <a:tcPr marL="95026" marR="95026"/>
                </a:tc>
                <a:tc>
                  <a:txBody>
                    <a:bodyPr/>
                    <a:lstStyle/>
                    <a:p>
                      <a:pPr algn="r"/>
                      <a:r>
                        <a:rPr lang="en-US" dirty="0" smtClean="0"/>
                        <a:t>13.2.2012</a:t>
                      </a:r>
                      <a:endParaRPr lang="en-US" dirty="0"/>
                    </a:p>
                  </a:txBody>
                  <a:tcPr marL="95026" marR="95026"/>
                </a:tc>
                <a:tc>
                  <a:txBody>
                    <a:bodyPr/>
                    <a:lstStyle/>
                    <a:p>
                      <a:pPr algn="ctr"/>
                      <a:r>
                        <a:rPr lang="en-US" dirty="0" smtClean="0"/>
                        <a:t>6%</a:t>
                      </a:r>
                      <a:endParaRPr lang="en-US" dirty="0"/>
                    </a:p>
                  </a:txBody>
                  <a:tcPr marL="95026" marR="95026"/>
                </a:tc>
              </a:tr>
              <a:tr h="274320">
                <a:tc>
                  <a:txBody>
                    <a:bodyPr/>
                    <a:lstStyle/>
                    <a:p>
                      <a:pPr algn="r"/>
                      <a:r>
                        <a:rPr lang="en-US" dirty="0" smtClean="0"/>
                        <a:t>14.2.2012</a:t>
                      </a:r>
                      <a:endParaRPr lang="en-US" dirty="0"/>
                    </a:p>
                  </a:txBody>
                  <a:tcPr marL="95026" marR="95026"/>
                </a:tc>
                <a:tc>
                  <a:txBody>
                    <a:bodyPr/>
                    <a:lstStyle/>
                    <a:p>
                      <a:pPr algn="r"/>
                      <a:r>
                        <a:rPr lang="en-US" dirty="0" smtClean="0"/>
                        <a:t>18.4.2012</a:t>
                      </a:r>
                      <a:endParaRPr lang="en-US" dirty="0"/>
                    </a:p>
                  </a:txBody>
                  <a:tcPr marL="95026" marR="95026"/>
                </a:tc>
                <a:tc>
                  <a:txBody>
                    <a:bodyPr/>
                    <a:lstStyle/>
                    <a:p>
                      <a:pPr algn="ctr"/>
                      <a:r>
                        <a:rPr lang="en-US" dirty="0" smtClean="0"/>
                        <a:t>9.5%</a:t>
                      </a:r>
                      <a:endParaRPr lang="en-US" dirty="0"/>
                    </a:p>
                  </a:txBody>
                  <a:tcPr marL="95026" marR="95026"/>
                </a:tc>
              </a:tr>
              <a:tr h="274320">
                <a:tc>
                  <a:txBody>
                    <a:bodyPr/>
                    <a:lstStyle/>
                    <a:p>
                      <a:pPr algn="r"/>
                      <a:r>
                        <a:rPr lang="en-US" dirty="0" smtClean="0"/>
                        <a:t>19.4.2012</a:t>
                      </a:r>
                      <a:endParaRPr lang="en-US" dirty="0"/>
                    </a:p>
                  </a:txBody>
                  <a:tcPr marL="95026" marR="95026"/>
                </a:tc>
                <a:tc>
                  <a:txBody>
                    <a:bodyPr/>
                    <a:lstStyle/>
                    <a:p>
                      <a:pPr algn="r"/>
                      <a:r>
                        <a:rPr lang="en-US" dirty="0" smtClean="0"/>
                        <a:t>19.3.2013</a:t>
                      </a:r>
                      <a:endParaRPr lang="en-US" dirty="0"/>
                    </a:p>
                  </a:txBody>
                  <a:tcPr marL="95026" marR="95026"/>
                </a:tc>
                <a:tc>
                  <a:txBody>
                    <a:bodyPr/>
                    <a:lstStyle/>
                    <a:p>
                      <a:pPr algn="ctr"/>
                      <a:r>
                        <a:rPr lang="en-US" dirty="0" smtClean="0"/>
                        <a:t>9%</a:t>
                      </a:r>
                      <a:endParaRPr lang="en-US" dirty="0"/>
                    </a:p>
                  </a:txBody>
                  <a:tcPr marL="95026" marR="95026"/>
                </a:tc>
              </a:tr>
              <a:tr h="274320">
                <a:tc>
                  <a:txBody>
                    <a:bodyPr/>
                    <a:lstStyle/>
                    <a:p>
                      <a:pPr algn="r"/>
                      <a:r>
                        <a:rPr lang="en-US" dirty="0" smtClean="0"/>
                        <a:t>20.3.2013</a:t>
                      </a:r>
                      <a:endParaRPr lang="en-US" dirty="0"/>
                    </a:p>
                  </a:txBody>
                  <a:tcPr marL="95026" marR="95026"/>
                </a:tc>
                <a:tc>
                  <a:txBody>
                    <a:bodyPr/>
                    <a:lstStyle/>
                    <a:p>
                      <a:pPr algn="r"/>
                      <a:r>
                        <a:rPr lang="en-US" dirty="0" smtClean="0"/>
                        <a:t>2.5.2013</a:t>
                      </a:r>
                      <a:endParaRPr lang="en-US" dirty="0"/>
                    </a:p>
                  </a:txBody>
                  <a:tcPr marL="95026" marR="95026"/>
                </a:tc>
                <a:tc>
                  <a:txBody>
                    <a:bodyPr/>
                    <a:lstStyle/>
                    <a:p>
                      <a:pPr algn="ctr"/>
                      <a:r>
                        <a:rPr lang="en-US" dirty="0" smtClean="0"/>
                        <a:t>8.5%</a:t>
                      </a:r>
                      <a:endParaRPr lang="en-US" dirty="0"/>
                    </a:p>
                  </a:txBody>
                  <a:tcPr marL="95026" marR="95026"/>
                </a:tc>
              </a:tr>
              <a:tr h="274320">
                <a:tc>
                  <a:txBody>
                    <a:bodyPr/>
                    <a:lstStyle/>
                    <a:p>
                      <a:pPr algn="r"/>
                      <a:r>
                        <a:rPr lang="en-US" dirty="0" smtClean="0"/>
                        <a:t>3.5.2013</a:t>
                      </a:r>
                      <a:endParaRPr lang="en-US" dirty="0"/>
                    </a:p>
                  </a:txBody>
                  <a:tcPr marL="95026" marR="95026"/>
                </a:tc>
                <a:tc>
                  <a:txBody>
                    <a:bodyPr/>
                    <a:lstStyle/>
                    <a:p>
                      <a:pPr algn="r"/>
                      <a:r>
                        <a:rPr lang="en-US" dirty="0" smtClean="0"/>
                        <a:t>14.7.2013</a:t>
                      </a:r>
                      <a:endParaRPr lang="en-US" dirty="0"/>
                    </a:p>
                  </a:txBody>
                  <a:tcPr marL="95026" marR="95026"/>
                </a:tc>
                <a:tc>
                  <a:txBody>
                    <a:bodyPr/>
                    <a:lstStyle/>
                    <a:p>
                      <a:pPr algn="ctr"/>
                      <a:r>
                        <a:rPr lang="en-US" dirty="0" smtClean="0"/>
                        <a:t>8.25%</a:t>
                      </a:r>
                      <a:endParaRPr lang="en-US" dirty="0"/>
                    </a:p>
                  </a:txBody>
                  <a:tcPr marL="95026" marR="95026"/>
                </a:tc>
              </a:tr>
              <a:tr h="274320">
                <a:tc>
                  <a:txBody>
                    <a:bodyPr/>
                    <a:lstStyle/>
                    <a:p>
                      <a:pPr algn="r"/>
                      <a:r>
                        <a:rPr lang="en-US" dirty="0" smtClean="0"/>
                        <a:t>15.7.2013</a:t>
                      </a:r>
                      <a:endParaRPr lang="en-US" dirty="0"/>
                    </a:p>
                  </a:txBody>
                  <a:tcPr marL="95026" marR="95026"/>
                </a:tc>
                <a:tc>
                  <a:txBody>
                    <a:bodyPr/>
                    <a:lstStyle/>
                    <a:p>
                      <a:pPr algn="r"/>
                      <a:r>
                        <a:rPr lang="en-US" dirty="0" smtClean="0"/>
                        <a:t>19.9.2013</a:t>
                      </a:r>
                      <a:endParaRPr lang="en-US" dirty="0"/>
                    </a:p>
                  </a:txBody>
                  <a:tcPr marL="95026" marR="95026"/>
                </a:tc>
                <a:tc>
                  <a:txBody>
                    <a:bodyPr/>
                    <a:lstStyle/>
                    <a:p>
                      <a:pPr algn="ctr"/>
                      <a:r>
                        <a:rPr lang="en-US" dirty="0" smtClean="0"/>
                        <a:t>10.25%</a:t>
                      </a:r>
                      <a:endParaRPr lang="en-US" dirty="0"/>
                    </a:p>
                  </a:txBody>
                  <a:tcPr marL="95026" marR="95026"/>
                </a:tc>
              </a:tr>
              <a:tr h="274320">
                <a:tc>
                  <a:txBody>
                    <a:bodyPr/>
                    <a:lstStyle/>
                    <a:p>
                      <a:pPr algn="r"/>
                      <a:r>
                        <a:rPr lang="en-US" dirty="0" smtClean="0"/>
                        <a:t>20.9.2013</a:t>
                      </a:r>
                      <a:endParaRPr lang="en-US" dirty="0"/>
                    </a:p>
                  </a:txBody>
                  <a:tcPr marL="95026" marR="95026"/>
                </a:tc>
                <a:tc>
                  <a:txBody>
                    <a:bodyPr/>
                    <a:lstStyle/>
                    <a:p>
                      <a:pPr algn="r"/>
                      <a:r>
                        <a:rPr lang="en-US" dirty="0" smtClean="0"/>
                        <a:t>6.10.2013</a:t>
                      </a:r>
                      <a:endParaRPr lang="en-US" dirty="0"/>
                    </a:p>
                  </a:txBody>
                  <a:tcPr marL="95026" marR="95026"/>
                </a:tc>
                <a:tc>
                  <a:txBody>
                    <a:bodyPr/>
                    <a:lstStyle/>
                    <a:p>
                      <a:pPr algn="ctr"/>
                      <a:r>
                        <a:rPr lang="en-US" dirty="0" smtClean="0"/>
                        <a:t>9.5%</a:t>
                      </a:r>
                      <a:endParaRPr lang="en-US" dirty="0"/>
                    </a:p>
                  </a:txBody>
                  <a:tcPr marL="95026" marR="95026"/>
                </a:tc>
              </a:tr>
              <a:tr h="274320">
                <a:tc>
                  <a:txBody>
                    <a:bodyPr/>
                    <a:lstStyle/>
                    <a:p>
                      <a:pPr algn="r"/>
                      <a:r>
                        <a:rPr lang="en-US" dirty="0" smtClean="0"/>
                        <a:t>7.10.2013</a:t>
                      </a:r>
                      <a:endParaRPr lang="en-US" dirty="0"/>
                    </a:p>
                  </a:txBody>
                  <a:tcPr marL="95026" marR="95026"/>
                </a:tc>
                <a:tc>
                  <a:txBody>
                    <a:bodyPr/>
                    <a:lstStyle/>
                    <a:p>
                      <a:pPr algn="r"/>
                      <a:r>
                        <a:rPr lang="en-US" dirty="0" smtClean="0"/>
                        <a:t>28.10.2013</a:t>
                      </a:r>
                      <a:endParaRPr lang="en-US" dirty="0"/>
                    </a:p>
                  </a:txBody>
                  <a:tcPr marL="95026" marR="95026"/>
                </a:tc>
                <a:tc>
                  <a:txBody>
                    <a:bodyPr/>
                    <a:lstStyle/>
                    <a:p>
                      <a:pPr algn="ctr"/>
                      <a:r>
                        <a:rPr lang="en-US" dirty="0" smtClean="0"/>
                        <a:t>9%</a:t>
                      </a:r>
                      <a:endParaRPr lang="en-US" dirty="0"/>
                    </a:p>
                  </a:txBody>
                  <a:tcPr marL="95026" marR="95026"/>
                </a:tc>
              </a:tr>
              <a:tr h="274320">
                <a:tc>
                  <a:txBody>
                    <a:bodyPr/>
                    <a:lstStyle/>
                    <a:p>
                      <a:pPr algn="r"/>
                      <a:r>
                        <a:rPr lang="en-US" dirty="0" smtClean="0"/>
                        <a:t>29.10.2013</a:t>
                      </a:r>
                      <a:endParaRPr lang="en-US" sz="1400" dirty="0"/>
                    </a:p>
                  </a:txBody>
                  <a:tcPr marL="95026" marR="95026"/>
                </a:tc>
                <a:tc>
                  <a:txBody>
                    <a:bodyPr/>
                    <a:lstStyle/>
                    <a:p>
                      <a:pPr algn="r"/>
                      <a:r>
                        <a:rPr lang="en-US" dirty="0" smtClean="0"/>
                        <a:t>27.1.2014</a:t>
                      </a:r>
                      <a:endParaRPr lang="en-US" dirty="0"/>
                    </a:p>
                  </a:txBody>
                  <a:tcPr marL="95026" marR="95026"/>
                </a:tc>
                <a:tc>
                  <a:txBody>
                    <a:bodyPr/>
                    <a:lstStyle/>
                    <a:p>
                      <a:pPr algn="ctr"/>
                      <a:r>
                        <a:rPr lang="en-US" dirty="0" smtClean="0"/>
                        <a:t>8.75%</a:t>
                      </a:r>
                      <a:endParaRPr lang="en-US" dirty="0"/>
                    </a:p>
                  </a:txBody>
                  <a:tcPr marL="95026" marR="95026"/>
                </a:tc>
              </a:tr>
              <a:tr h="274320">
                <a:tc>
                  <a:txBody>
                    <a:bodyPr/>
                    <a:lstStyle/>
                    <a:p>
                      <a:pPr algn="r"/>
                      <a:r>
                        <a:rPr lang="en-US" dirty="0" smtClean="0"/>
                        <a:t>28.1.2014</a:t>
                      </a:r>
                      <a:endParaRPr lang="en-US" dirty="0"/>
                    </a:p>
                  </a:txBody>
                  <a:tcPr marL="95026" marR="95026"/>
                </a:tc>
                <a:tc>
                  <a:txBody>
                    <a:bodyPr/>
                    <a:lstStyle/>
                    <a:p>
                      <a:pPr algn="r"/>
                      <a:r>
                        <a:rPr lang="en-US" dirty="0" smtClean="0"/>
                        <a:t>Till date</a:t>
                      </a:r>
                      <a:endParaRPr lang="en-US" dirty="0"/>
                    </a:p>
                  </a:txBody>
                  <a:tcPr marL="95026" marR="95026"/>
                </a:tc>
                <a:tc>
                  <a:txBody>
                    <a:bodyPr/>
                    <a:lstStyle/>
                    <a:p>
                      <a:pPr algn="ctr"/>
                      <a:r>
                        <a:rPr lang="en-US" dirty="0" smtClean="0"/>
                        <a:t>9%</a:t>
                      </a:r>
                      <a:endParaRPr lang="en-US" dirty="0"/>
                    </a:p>
                  </a:txBody>
                  <a:tcPr marL="95026" marR="95026"/>
                </a:tc>
              </a:tr>
            </a:tbl>
          </a:graphicData>
        </a:graphic>
      </p:graphicFrame>
      <p:sp>
        <p:nvSpPr>
          <p:cNvPr id="3" name="TextBox 2"/>
          <p:cNvSpPr txBox="1"/>
          <p:nvPr/>
        </p:nvSpPr>
        <p:spPr>
          <a:xfrm>
            <a:off x="304800" y="6540669"/>
            <a:ext cx="6781800" cy="261610"/>
          </a:xfrm>
          <a:prstGeom prst="rect">
            <a:avLst/>
          </a:prstGeom>
          <a:noFill/>
        </p:spPr>
        <p:txBody>
          <a:bodyPr wrap="square" rtlCol="0">
            <a:spAutoFit/>
          </a:bodyPr>
          <a:lstStyle/>
          <a:p>
            <a:r>
              <a:rPr lang="en-US" sz="1100" i="1" dirty="0"/>
              <a:t>Source</a:t>
            </a:r>
            <a:r>
              <a:rPr lang="en-US" sz="1100" i="1" dirty="0" smtClean="0"/>
              <a:t>:  http</a:t>
            </a:r>
            <a:r>
              <a:rPr lang="en-US" sz="1100" i="1" dirty="0"/>
              <a:t>://</a:t>
            </a:r>
            <a:r>
              <a:rPr lang="en-US" sz="1100" i="1" dirty="0" smtClean="0"/>
              <a:t>www.dicgc.org.in/English/FB_BankRate.html</a:t>
            </a:r>
            <a:endParaRPr lang="en-US" dirty="0"/>
          </a:p>
        </p:txBody>
      </p:sp>
    </p:spTree>
    <p:extLst>
      <p:ext uri="{BB962C8B-B14F-4D97-AF65-F5344CB8AC3E}">
        <p14:creationId xmlns:p14="http://schemas.microsoft.com/office/powerpoint/2010/main" val="28099072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1"/>
          </a:lnRef>
          <a:fillRef idx="1">
            <a:schemeClr val="lt1"/>
          </a:fillRef>
          <a:effectRef idx="0">
            <a:schemeClr val="accent1"/>
          </a:effectRef>
          <a:fontRef idx="minor">
            <a:schemeClr val="dk1"/>
          </a:fontRef>
        </p:style>
        <p:txBody>
          <a:bodyPr/>
          <a:lstStyle/>
          <a:p>
            <a:pPr algn="ctr"/>
            <a:r>
              <a:rPr lang="en-US" i="1" dirty="0" smtClean="0"/>
              <a:t>Section 462 of CA 2013</a:t>
            </a:r>
            <a:endParaRPr lang="en-US" i="1" dirty="0"/>
          </a:p>
        </p:txBody>
      </p:sp>
      <p:sp>
        <p:nvSpPr>
          <p:cNvPr id="3" name="Content Placeholder 2"/>
          <p:cNvSpPr>
            <a:spLocks noGrp="1"/>
          </p:cNvSpPr>
          <p:nvPr>
            <p:ph idx="1"/>
          </p:nvPr>
        </p:nvSpPr>
        <p:spPr>
          <a:xfrm>
            <a:off x="457200" y="1935480"/>
            <a:ext cx="8229600" cy="3322320"/>
          </a:xfrm>
          <a:solidFill>
            <a:schemeClr val="accent3">
              <a:lumMod val="40000"/>
              <a:lumOff val="60000"/>
            </a:schemeClr>
          </a:solidFill>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0" indent="0">
              <a:buNone/>
            </a:pPr>
            <a:r>
              <a:rPr lang="en-US" b="1" dirty="0" smtClean="0"/>
              <a:t>Power to exempt class or classes of companies from provisions of this Act.</a:t>
            </a:r>
          </a:p>
          <a:p>
            <a:pPr marL="0" indent="0">
              <a:buNone/>
            </a:pPr>
            <a:endParaRPr lang="en-US" dirty="0"/>
          </a:p>
          <a:p>
            <a:pPr marL="514350" indent="-514350" algn="just">
              <a:buAutoNum type="arabicParenBoth"/>
            </a:pPr>
            <a:r>
              <a:rPr lang="en-US" i="1" dirty="0" smtClean="0"/>
              <a:t>The Central Government may in the public interest, by notification direct that any of the provisions of this Act, --</a:t>
            </a:r>
          </a:p>
          <a:p>
            <a:pPr marL="0" indent="0" algn="just">
              <a:buNone/>
            </a:pPr>
            <a:endParaRPr lang="en-US" i="1" dirty="0" smtClean="0"/>
          </a:p>
          <a:p>
            <a:pPr marL="514350" indent="-514350" algn="just">
              <a:buAutoNum type="alphaLcParenBoth"/>
            </a:pPr>
            <a:r>
              <a:rPr lang="en-US" i="1" dirty="0" smtClean="0"/>
              <a:t>Shall not apply to such class or classes of companies; or</a:t>
            </a:r>
          </a:p>
          <a:p>
            <a:pPr marL="514350" indent="-514350" algn="just">
              <a:buAutoNum type="alphaLcParenBoth"/>
            </a:pPr>
            <a:r>
              <a:rPr lang="en-US" i="1" dirty="0" smtClean="0"/>
              <a:t>Shall apply to the class or classes of companies with such exceptions, modifications and adaptations as may be specified in the notification.</a:t>
            </a:r>
          </a:p>
          <a:p>
            <a:pPr marL="514350" indent="-514350" algn="just">
              <a:buAutoNum type="alphaLcParenBoth"/>
            </a:pPr>
            <a:endParaRPr lang="en-US" i="1" dirty="0" smtClean="0"/>
          </a:p>
          <a:p>
            <a:pPr marL="0" indent="0" algn="just">
              <a:buNone/>
            </a:pPr>
            <a:r>
              <a:rPr lang="en-US" i="1" dirty="0" smtClean="0"/>
              <a:t>(2)  …..”</a:t>
            </a:r>
            <a:endParaRPr lang="en-US" i="1" dirty="0"/>
          </a:p>
        </p:txBody>
      </p:sp>
      <p:sp>
        <p:nvSpPr>
          <p:cNvPr id="5" name="TextBox 4"/>
          <p:cNvSpPr txBox="1"/>
          <p:nvPr/>
        </p:nvSpPr>
        <p:spPr>
          <a:xfrm>
            <a:off x="407095" y="5562601"/>
            <a:ext cx="8336071" cy="646331"/>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i="1" dirty="0" smtClean="0"/>
              <a:t>Note:  No exemption notification has been issued by MCA so far under Section 462 of CA 2013.</a:t>
            </a:r>
            <a:endParaRPr lang="en-US" i="1" dirty="0"/>
          </a:p>
        </p:txBody>
      </p:sp>
    </p:spTree>
    <p:extLst>
      <p:ext uri="{BB962C8B-B14F-4D97-AF65-F5344CB8AC3E}">
        <p14:creationId xmlns:p14="http://schemas.microsoft.com/office/powerpoint/2010/main" val="1909179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838200"/>
          </a:xfrm>
          <a:solidFill>
            <a:srgbClr val="FFFF00"/>
          </a:solidFill>
        </p:spPr>
        <p:style>
          <a:lnRef idx="2">
            <a:schemeClr val="accent6"/>
          </a:lnRef>
          <a:fillRef idx="1">
            <a:schemeClr val="lt1"/>
          </a:fillRef>
          <a:effectRef idx="0">
            <a:schemeClr val="accent6"/>
          </a:effectRef>
          <a:fontRef idx="minor">
            <a:schemeClr val="dk1"/>
          </a:fontRef>
        </p:style>
        <p:txBody>
          <a:bodyPr>
            <a:normAutofit/>
          </a:bodyPr>
          <a:lstStyle/>
          <a:p>
            <a:pPr algn="ctr"/>
            <a:r>
              <a:rPr lang="en-IN" i="1" dirty="0" smtClean="0"/>
              <a:t>Contents</a:t>
            </a:r>
            <a:endParaRPr lang="en-IN"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02911130"/>
              </p:ext>
            </p:extLst>
          </p:nvPr>
        </p:nvGraphicFramePr>
        <p:xfrm>
          <a:off x="457200" y="1905000"/>
          <a:ext cx="82296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Section 2(22)(e) of Income Tax Act relating to deemed dividend</a:t>
            </a:r>
            <a:endParaRPr lang="en-IN" sz="4400" i="1" dirty="0"/>
          </a:p>
        </p:txBody>
      </p:sp>
      <p:sp>
        <p:nvSpPr>
          <p:cNvPr id="3" name="Content Placeholder 2"/>
          <p:cNvSpPr>
            <a:spLocks noGrp="1"/>
          </p:cNvSpPr>
          <p:nvPr>
            <p:ph idx="1"/>
          </p:nvPr>
        </p:nvSpPr>
        <p:spPr>
          <a:solidFill>
            <a:srgbClr val="92D050"/>
          </a:solidFill>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en-IN" sz="1600" dirty="0" smtClean="0"/>
              <a:t>Loan given to shareholder holding more than 10% of voting power could be deemed to be dividend.  Section 2(22)(e) of IT Act reads as under:</a:t>
            </a:r>
          </a:p>
          <a:p>
            <a:pPr marL="0" indent="0">
              <a:buNone/>
            </a:pPr>
            <a:endParaRPr lang="en-IN" sz="1600" dirty="0" smtClean="0"/>
          </a:p>
          <a:p>
            <a:pPr marL="514350" indent="-514350">
              <a:buAutoNum type="arabicPeriod" startAt="2"/>
            </a:pPr>
            <a:r>
              <a:rPr lang="en-IN" sz="1600" i="1" dirty="0" smtClean="0"/>
              <a:t>“In this Act, unless the context otherwise requires—</a:t>
            </a:r>
          </a:p>
          <a:p>
            <a:pPr marL="514350" indent="-514350">
              <a:buAutoNum type="arabicPeriod" startAt="2"/>
            </a:pPr>
            <a:r>
              <a:rPr lang="en-IN" sz="1600" i="1" dirty="0" smtClean="0"/>
              <a:t>(22) ‘dividend’ includes:</a:t>
            </a:r>
          </a:p>
          <a:p>
            <a:pPr algn="just"/>
            <a:r>
              <a:rPr lang="en-IN" sz="1600" i="1" dirty="0" smtClean="0"/>
              <a:t>(e) </a:t>
            </a:r>
            <a:r>
              <a:rPr lang="en-US" sz="1600" i="1" dirty="0"/>
              <a:t>any payment by a company, not being a company in which the public are substantially interested, of any sum (whether as representing a part of the assets of the company or otherwise) </a:t>
            </a:r>
            <a:r>
              <a:rPr lang="en-US" sz="1600" i="1" dirty="0" smtClean="0"/>
              <a:t>[made </a:t>
            </a:r>
            <a:r>
              <a:rPr lang="en-US" sz="1600" i="1" dirty="0"/>
              <a:t>after the 31st day of May, 1987, by way of </a:t>
            </a:r>
            <a:r>
              <a:rPr lang="en-US" sz="1600" i="1" dirty="0" smtClean="0"/>
              <a:t>advance </a:t>
            </a:r>
            <a:r>
              <a:rPr lang="en-US" sz="1600" i="1" dirty="0"/>
              <a:t>or loan to a </a:t>
            </a:r>
            <a:r>
              <a:rPr lang="en-US" sz="1600" i="1" dirty="0" smtClean="0"/>
              <a:t>shareholder, </a:t>
            </a:r>
            <a:r>
              <a:rPr lang="en-US" sz="1600" i="1" dirty="0"/>
              <a:t>being a person who is the beneficial owner of shares (not being shares entitled to a fixed rate of dividend whether with or without a right to participate in profits) holding not less than </a:t>
            </a:r>
            <a:r>
              <a:rPr lang="en-US" sz="1600" i="1" dirty="0">
                <a:solidFill>
                  <a:srgbClr val="FF0000"/>
                </a:solidFill>
              </a:rPr>
              <a:t>ten per cent of the voting power</a:t>
            </a:r>
            <a:r>
              <a:rPr lang="en-US" sz="1600" i="1" dirty="0"/>
              <a:t>, or to any concern in which such shareholder is a member or a partner and in which he has a substantial interest (hereafter in this clause referred to as the said concern)] or any payment by any such company on behalf, or for the individual benefit, of any such shareholder, to the extent to which the company in either case possesses accumulated </a:t>
            </a:r>
            <a:r>
              <a:rPr lang="en-US" sz="1600" i="1" dirty="0" smtClean="0"/>
              <a:t>profits ;</a:t>
            </a:r>
          </a:p>
          <a:p>
            <a:pPr marL="0" indent="0">
              <a:buNone/>
            </a:pPr>
            <a:endParaRPr lang="en-IN" sz="1600" dirty="0"/>
          </a:p>
        </p:txBody>
      </p:sp>
    </p:spTree>
    <p:extLst>
      <p:ext uri="{BB962C8B-B14F-4D97-AF65-F5344CB8AC3E}">
        <p14:creationId xmlns:p14="http://schemas.microsoft.com/office/powerpoint/2010/main" val="28605422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Section 2(22)(e) of Income Tax Act relating to deemed dividend</a:t>
            </a:r>
            <a:endParaRPr lang="en-IN" sz="4400" i="1" dirty="0"/>
          </a:p>
        </p:txBody>
      </p:sp>
      <p:sp>
        <p:nvSpPr>
          <p:cNvPr id="3" name="Content Placeholder 2"/>
          <p:cNvSpPr>
            <a:spLocks noGrp="1"/>
          </p:cNvSpPr>
          <p:nvPr>
            <p:ph idx="1"/>
          </p:nvPr>
        </p:nvSpPr>
        <p:spPr>
          <a:solidFill>
            <a:srgbClr val="92D050"/>
          </a:solidFill>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en-US" sz="1400" i="1" dirty="0" smtClean="0"/>
              <a:t>but </a:t>
            </a:r>
            <a:r>
              <a:rPr lang="en-US" sz="1400" i="1" dirty="0"/>
              <a:t>"dividend" does not include—</a:t>
            </a:r>
          </a:p>
          <a:p>
            <a:pPr marL="0" indent="0">
              <a:buNone/>
            </a:pPr>
            <a:r>
              <a:rPr lang="en-US" sz="1400" i="1" dirty="0"/>
              <a:t> (</a:t>
            </a:r>
            <a:r>
              <a:rPr lang="en-US" sz="1400" i="1" dirty="0" err="1"/>
              <a:t>i</a:t>
            </a:r>
            <a:r>
              <a:rPr lang="en-US" sz="1400" i="1" dirty="0"/>
              <a:t>)  a distribution made in accordance with sub-clause (c) or sub-clause (d) in respect of any share issued for full cash consideration, where the holder of the share is not entitled in the event of liquidation to participate in the surplus assets ;</a:t>
            </a:r>
          </a:p>
          <a:p>
            <a:pPr marL="0" indent="0" algn="just">
              <a:buNone/>
            </a:pPr>
            <a:r>
              <a:rPr lang="en-US" sz="1400" i="1" dirty="0" smtClean="0"/>
              <a:t>(</a:t>
            </a:r>
            <a:r>
              <a:rPr lang="en-US" sz="1400" i="1" dirty="0" err="1"/>
              <a:t>ia</a:t>
            </a:r>
            <a:r>
              <a:rPr lang="en-US" sz="1400" i="1" dirty="0"/>
              <a:t>)  a distribution made in accordance with sub-clause (c) or sub-clause (d) in so far as such distribution is attributable to the </a:t>
            </a:r>
            <a:r>
              <a:rPr lang="en-US" sz="1400" i="1" dirty="0" err="1"/>
              <a:t>capitalised</a:t>
            </a:r>
            <a:r>
              <a:rPr lang="en-US" sz="1400" i="1" dirty="0"/>
              <a:t> profits of the company representing bonus shares allotted to its equity shareholders after the 31st day of March, 1964, </a:t>
            </a:r>
            <a:r>
              <a:rPr lang="en-US" sz="1400" i="1" dirty="0" smtClean="0"/>
              <a:t>and </a:t>
            </a:r>
            <a:r>
              <a:rPr lang="en-US" sz="1400" i="1" dirty="0"/>
              <a:t>before the 1st day of April, </a:t>
            </a:r>
            <a:r>
              <a:rPr lang="en-US" sz="1400" i="1" dirty="0" smtClean="0"/>
              <a:t>1965 ;</a:t>
            </a:r>
            <a:endParaRPr lang="en-US" sz="1400" i="1" dirty="0"/>
          </a:p>
          <a:p>
            <a:pPr marL="0" indent="0" algn="just">
              <a:buNone/>
            </a:pPr>
            <a:r>
              <a:rPr lang="en-US" sz="1400" i="1" dirty="0"/>
              <a:t>(ii)  any advance or loan made to a shareholder </a:t>
            </a:r>
            <a:r>
              <a:rPr lang="en-US" sz="1400" i="1" dirty="0" smtClean="0"/>
              <a:t>or </a:t>
            </a:r>
            <a:r>
              <a:rPr lang="en-US" sz="1400" i="1" dirty="0"/>
              <a:t>the said </a:t>
            </a:r>
            <a:r>
              <a:rPr lang="en-US" sz="1400" i="1" dirty="0" smtClean="0"/>
              <a:t>concern </a:t>
            </a:r>
            <a:r>
              <a:rPr lang="en-US" sz="1400" i="1" dirty="0"/>
              <a:t>by a company in the ordinary course of its business, where the lending of money is a substantial part of the business of the company ;</a:t>
            </a:r>
          </a:p>
          <a:p>
            <a:pPr marL="0" indent="0" algn="just">
              <a:buNone/>
            </a:pPr>
            <a:r>
              <a:rPr lang="en-US" sz="1400" i="1" dirty="0"/>
              <a:t>(iii)  any dividend paid by a company which is set off by the company against the whole or any part of any sum previously paid by it and treated as a dividend within the meaning of sub-clause (e), to the extent to which it is so set off;</a:t>
            </a:r>
          </a:p>
          <a:p>
            <a:pPr marL="0" indent="0" algn="just">
              <a:buNone/>
            </a:pPr>
            <a:r>
              <a:rPr lang="en-US" sz="1400" i="1" dirty="0" smtClean="0"/>
              <a:t>[(</a:t>
            </a:r>
            <a:r>
              <a:rPr lang="en-US" sz="1400" i="1" dirty="0"/>
              <a:t>iv)  any payment made by a company on purchase of its own shares from a shareholder in accordance with the provisions of section 77A</a:t>
            </a:r>
            <a:r>
              <a:rPr lang="en-US" sz="1400" i="1" baseline="30000" dirty="0"/>
              <a:t>5</a:t>
            </a:r>
            <a:r>
              <a:rPr lang="en-US" sz="1400" i="1" dirty="0"/>
              <a:t> of the Companies Act, 1956 (1 of 1956);</a:t>
            </a:r>
          </a:p>
          <a:p>
            <a:pPr marL="0" indent="0">
              <a:buNone/>
            </a:pPr>
            <a:r>
              <a:rPr lang="en-US" sz="1400" i="1" dirty="0"/>
              <a:t>(v)  any distribution of shares pursuant to a demerger by the resulting company to the shareholders of the demerged company (whether or not there is a reduction of capital in the demerged company</a:t>
            </a:r>
            <a:r>
              <a:rPr lang="en-US" sz="1400" i="1" dirty="0" smtClean="0"/>
              <a:t>).</a:t>
            </a:r>
          </a:p>
          <a:p>
            <a:pPr marL="0" indent="0">
              <a:buNone/>
            </a:pPr>
            <a:endParaRPr lang="en-IN" sz="1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Section 2(22)(e) of Income Tax Act relating to deemed dividend</a:t>
            </a:r>
            <a:endParaRPr lang="en-IN" sz="4400" i="1" dirty="0"/>
          </a:p>
        </p:txBody>
      </p:sp>
      <p:sp>
        <p:nvSpPr>
          <p:cNvPr id="3" name="Content Placeholder 2"/>
          <p:cNvSpPr>
            <a:spLocks noGrp="1"/>
          </p:cNvSpPr>
          <p:nvPr>
            <p:ph idx="1"/>
          </p:nvPr>
        </p:nvSpPr>
        <p:spPr>
          <a:solidFill>
            <a:srgbClr val="92D050"/>
          </a:solidFill>
        </p:spPr>
        <p:style>
          <a:lnRef idx="2">
            <a:schemeClr val="dk1"/>
          </a:lnRef>
          <a:fillRef idx="1">
            <a:schemeClr val="lt1"/>
          </a:fillRef>
          <a:effectRef idx="0">
            <a:schemeClr val="dk1"/>
          </a:effectRef>
          <a:fontRef idx="minor">
            <a:schemeClr val="dk1"/>
          </a:fontRef>
        </p:style>
        <p:txBody>
          <a:bodyPr>
            <a:noAutofit/>
          </a:bodyPr>
          <a:lstStyle/>
          <a:p>
            <a:pPr marL="0" indent="0" algn="just">
              <a:buNone/>
            </a:pPr>
            <a:r>
              <a:rPr lang="en-US" sz="1600" i="1" dirty="0" smtClean="0"/>
              <a:t>Explanation </a:t>
            </a:r>
            <a:r>
              <a:rPr lang="en-US" sz="1600" i="1" dirty="0"/>
              <a:t>1.—The expression "accumulated profits", wherever it occurs in this clause, shall not include capital gains arising before the 1st day of April, 1946, or after the 31st day of March, 1948, and before the 1st day of April, 1956.</a:t>
            </a:r>
          </a:p>
          <a:p>
            <a:pPr marL="0" indent="0" algn="just">
              <a:buNone/>
            </a:pPr>
            <a:r>
              <a:rPr lang="en-US" sz="1600" i="1" dirty="0"/>
              <a:t>Explanation 2.—The expression "accumulated profits" in sub-clauses (a), (b), (d) and (e), shall include all profits of the company up to the date of distribution or payment referred to in those sub-clauses, and in sub-clause (c) shall include all profits of the company up to the date of liquidation, </a:t>
            </a:r>
            <a:r>
              <a:rPr lang="en-US" sz="1600" i="1" baseline="30000" dirty="0"/>
              <a:t>6</a:t>
            </a:r>
            <a:r>
              <a:rPr lang="en-US" sz="1600" i="1" dirty="0"/>
              <a:t>[but shall not, where the liquidation is consequent on the compulsory acquisition of its undertaking by the Government or a corporation owned or controlled by the Government under any law for the time being in force, include any profits of the company prior to three successive previous years immediately preceding the previous year in which such acquisition took </a:t>
            </a:r>
            <a:r>
              <a:rPr lang="en-US" sz="1600" i="1" dirty="0" smtClean="0"/>
              <a:t>place.</a:t>
            </a:r>
            <a:endParaRPr lang="en-US" sz="1600" i="1" dirty="0"/>
          </a:p>
          <a:p>
            <a:pPr marL="0" indent="0">
              <a:buNone/>
            </a:pPr>
            <a:r>
              <a:rPr lang="en-US" sz="1600" i="1" dirty="0" smtClean="0"/>
              <a:t>Explanation </a:t>
            </a:r>
            <a:r>
              <a:rPr lang="en-US" sz="1600" i="1" dirty="0"/>
              <a:t>3.—For the purposes of this clause,—</a:t>
            </a:r>
          </a:p>
          <a:p>
            <a:pPr marL="0" indent="0" algn="just">
              <a:buNone/>
            </a:pPr>
            <a:r>
              <a:rPr lang="en-US" sz="1600" i="1" dirty="0"/>
              <a:t> (a)  "concern" means a Hindu undivided family, or a firm or an association of persons or a body of individuals or a company ;</a:t>
            </a:r>
          </a:p>
          <a:p>
            <a:pPr marL="0" indent="0" algn="just">
              <a:buNone/>
            </a:pPr>
            <a:r>
              <a:rPr lang="en-US" sz="1600" i="1" dirty="0"/>
              <a:t> (b)  a person shall be deemed to have a substantial interest in a concern, other than a company, if he is, at any time during the previous year, beneficially entitled to not less than twenty per cent of the income of such concern </a:t>
            </a:r>
            <a:r>
              <a:rPr lang="en-US" sz="1600" i="1" dirty="0" smtClean="0"/>
              <a:t>;</a:t>
            </a:r>
            <a:endParaRPr lang="en-US" sz="1600" i="1" dirty="0"/>
          </a:p>
          <a:p>
            <a:pPr marL="0" indent="0">
              <a:buNone/>
            </a:pPr>
            <a:endParaRPr lang="en-IN" sz="1600" dirty="0"/>
          </a:p>
        </p:txBody>
      </p:sp>
    </p:spTree>
    <p:extLst>
      <p:ext uri="{BB962C8B-B14F-4D97-AF65-F5344CB8AC3E}">
        <p14:creationId xmlns:p14="http://schemas.microsoft.com/office/powerpoint/2010/main" val="22422187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Extracts from RBI Act relating to NBFC</a:t>
            </a:r>
            <a:endParaRPr lang="en-IN" sz="4400" i="1" dirty="0"/>
          </a:p>
        </p:txBody>
      </p:sp>
      <p:sp>
        <p:nvSpPr>
          <p:cNvPr id="3" name="Content Placeholder 2"/>
          <p:cNvSpPr>
            <a:spLocks noGrp="1"/>
          </p:cNvSpPr>
          <p:nvPr>
            <p:ph idx="1"/>
          </p:nvPr>
        </p:nvSpPr>
        <p:spPr>
          <a:xfrm>
            <a:off x="457200" y="1828800"/>
            <a:ext cx="8229600" cy="4495800"/>
          </a:xfrm>
          <a:solidFill>
            <a:srgbClr val="92D050"/>
          </a:solidFill>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en-IN" sz="1600" u="sng" dirty="0" smtClean="0"/>
              <a:t>Section 45-I:</a:t>
            </a:r>
          </a:p>
          <a:p>
            <a:pPr marL="0" indent="0">
              <a:buNone/>
            </a:pPr>
            <a:r>
              <a:rPr lang="en-IN" sz="1600" i="1" dirty="0" smtClean="0"/>
              <a:t>(c) ‘financial institution’ means any non-banking institution which carries on as its business or part of its business any of the following activities, namely ---</a:t>
            </a:r>
          </a:p>
          <a:p>
            <a:pPr marL="400050" indent="-400050">
              <a:buAutoNum type="romanLcParenBoth"/>
            </a:pPr>
            <a:r>
              <a:rPr lang="en-IN" sz="1600" i="1" dirty="0" smtClean="0"/>
              <a:t>the financing, whether by way of making loans or advances or otherwise, of any activity other than its own;</a:t>
            </a:r>
          </a:p>
          <a:p>
            <a:pPr marL="400050" indent="-400050">
              <a:buAutoNum type="romanLcParenBoth"/>
            </a:pPr>
            <a:r>
              <a:rPr lang="en-IN" sz="1600" i="1" dirty="0" smtClean="0"/>
              <a:t>the acquisition of shares, stocks, bonds, debentures or securities issued by a Government or local authority or other marketable securities of a like nature; </a:t>
            </a:r>
          </a:p>
          <a:p>
            <a:pPr marL="400050" indent="-400050">
              <a:buAutoNum type="romanLcParenBoth"/>
            </a:pPr>
            <a:r>
              <a:rPr lang="en-IN" sz="1600" i="1" dirty="0" smtClean="0"/>
              <a:t>…..</a:t>
            </a:r>
          </a:p>
          <a:p>
            <a:pPr marL="0" indent="0">
              <a:buNone/>
            </a:pPr>
            <a:r>
              <a:rPr lang="en-IN" sz="1600" i="1" dirty="0" smtClean="0"/>
              <a:t>……..</a:t>
            </a:r>
          </a:p>
          <a:p>
            <a:pPr marL="0" indent="0">
              <a:buNone/>
            </a:pPr>
            <a:r>
              <a:rPr lang="en-IN" sz="1600" i="1" dirty="0" smtClean="0"/>
              <a:t>but does not include any institution, which carries on as its principal business, ----</a:t>
            </a:r>
          </a:p>
          <a:p>
            <a:pPr marL="0" indent="0">
              <a:buNone/>
            </a:pPr>
            <a:r>
              <a:rPr lang="en-IN" sz="1600" i="1" dirty="0" smtClean="0"/>
              <a:t>……</a:t>
            </a:r>
          </a:p>
          <a:p>
            <a:pPr marL="0" indent="0">
              <a:buNone/>
            </a:pPr>
            <a:r>
              <a:rPr lang="en-IN" sz="1600" i="1" dirty="0" smtClean="0"/>
              <a:t>(b) Industrial activity, or</a:t>
            </a:r>
          </a:p>
          <a:p>
            <a:pPr marL="0" indent="0">
              <a:buNone/>
            </a:pPr>
            <a:r>
              <a:rPr lang="en-IN" sz="1600" i="1" dirty="0" smtClean="0"/>
              <a:t>……</a:t>
            </a:r>
          </a:p>
          <a:p>
            <a:pPr marL="0" indent="0">
              <a:buNone/>
            </a:pPr>
            <a:r>
              <a:rPr lang="en-IN" sz="1600" i="1" dirty="0" smtClean="0"/>
              <a:t>(f) ‘non-banking financial company’ means ---</a:t>
            </a:r>
          </a:p>
          <a:p>
            <a:pPr marL="400050" indent="-400050">
              <a:buAutoNum type="romanLcParenBoth"/>
            </a:pPr>
            <a:r>
              <a:rPr lang="en-IN" sz="1600" i="1" dirty="0" smtClean="0"/>
              <a:t>a financial institution which is a company; or</a:t>
            </a:r>
          </a:p>
          <a:p>
            <a:pPr marL="400050" indent="-400050">
              <a:buAutoNum type="romanLcParenBoth"/>
            </a:pPr>
            <a:r>
              <a:rPr lang="en-IN" sz="1600" i="1" dirty="0" smtClean="0"/>
              <a:t>……</a:t>
            </a:r>
          </a:p>
          <a:p>
            <a:pPr marL="0" indent="0">
              <a:buNone/>
            </a:pPr>
            <a:endParaRPr lang="en-IN" sz="1600" i="1" dirty="0"/>
          </a:p>
          <a:p>
            <a:pPr marL="0" indent="0">
              <a:buNone/>
            </a:pPr>
            <a:endParaRPr lang="en-IN" sz="1600" i="1" dirty="0" smtClean="0"/>
          </a:p>
          <a:p>
            <a:pPr marL="0" indent="0">
              <a:buNone/>
            </a:pPr>
            <a:endParaRPr lang="en-IN" sz="1600" i="1" dirty="0" smtClean="0"/>
          </a:p>
          <a:p>
            <a:pPr marL="0" indent="0">
              <a:buNone/>
            </a:pPr>
            <a:endParaRPr lang="en-IN" sz="1600" dirty="0"/>
          </a:p>
        </p:txBody>
      </p:sp>
    </p:spTree>
    <p:extLst>
      <p:ext uri="{BB962C8B-B14F-4D97-AF65-F5344CB8AC3E}">
        <p14:creationId xmlns:p14="http://schemas.microsoft.com/office/powerpoint/2010/main" val="22071279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Extracts from RBI Act relating to NBFC</a:t>
            </a:r>
            <a:endParaRPr lang="en-IN" sz="4400" i="1" dirty="0"/>
          </a:p>
        </p:txBody>
      </p:sp>
      <p:sp>
        <p:nvSpPr>
          <p:cNvPr id="3" name="Content Placeholder 2"/>
          <p:cNvSpPr>
            <a:spLocks noGrp="1"/>
          </p:cNvSpPr>
          <p:nvPr>
            <p:ph idx="1"/>
          </p:nvPr>
        </p:nvSpPr>
        <p:spPr>
          <a:solidFill>
            <a:srgbClr val="92D050"/>
          </a:solidFill>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en-GB" sz="1600" u="sng" dirty="0" smtClean="0"/>
              <a:t>RBI Press Release dated 8.4.1999</a:t>
            </a:r>
          </a:p>
          <a:p>
            <a:pPr marL="0" indent="0" algn="just">
              <a:buNone/>
            </a:pPr>
            <a:r>
              <a:rPr lang="en-GB" sz="1600" dirty="0" smtClean="0"/>
              <a:t>The </a:t>
            </a:r>
            <a:r>
              <a:rPr lang="en-GB" sz="1600" dirty="0"/>
              <a:t>Reserve Bank of India on 8.4.1999 announced that in order to identify a particular company as a NBFC, it will consider both, the assets and the income pattern as evidenced by the last audited balance sheet of the company to decide its principal business. </a:t>
            </a:r>
            <a:r>
              <a:rPr lang="en-GB" sz="1600" b="1" dirty="0"/>
              <a:t>The company will be treated as NBFC if its financial assets are more than 50 percent of its total assets (netted off by intangible assets) and income from financial assets should be more than 50 percent of the gross income</a:t>
            </a:r>
            <a:r>
              <a:rPr lang="en-GB" sz="1600" dirty="0"/>
              <a:t>. </a:t>
            </a:r>
            <a:r>
              <a:rPr lang="en-GB" sz="1600" b="1" dirty="0"/>
              <a:t>Both these tests are required to be satisfied as the determinant factor for principal business of a company.</a:t>
            </a:r>
            <a:endParaRPr lang="en-US" sz="1600" b="1" dirty="0"/>
          </a:p>
          <a:p>
            <a:pPr marL="0" indent="0">
              <a:buNone/>
            </a:pPr>
            <a:r>
              <a:rPr lang="en-IN" sz="1600" u="sng" dirty="0" smtClean="0"/>
              <a:t>Section 45-IA:</a:t>
            </a:r>
          </a:p>
          <a:p>
            <a:pPr marL="0" indent="0" algn="just">
              <a:buNone/>
            </a:pPr>
            <a:r>
              <a:rPr lang="en-IN" sz="1600" dirty="0" smtClean="0"/>
              <a:t>(1) Notwithstanding anything contained in this Chapter or in any other law for the time being in force, no non-banking financial company shall commence or carry on any business of a non-banking financial institution without ---</a:t>
            </a:r>
          </a:p>
          <a:p>
            <a:pPr marL="342900" indent="-342900">
              <a:buAutoNum type="alphaLcParenR"/>
            </a:pPr>
            <a:r>
              <a:rPr lang="en-IN" sz="1600" dirty="0" smtClean="0"/>
              <a:t>Obtaining a certificate of registration issued under this Chapter; and</a:t>
            </a:r>
          </a:p>
          <a:p>
            <a:pPr marL="342900" indent="-342900" algn="just">
              <a:buAutoNum type="alphaLcParenR"/>
            </a:pPr>
            <a:r>
              <a:rPr lang="en-IN" sz="1600" dirty="0" smtClean="0"/>
              <a:t>Having the net owned fund of twenty-five lakh rupees or such other amount, not exceeding two hundred lakh rupees, as the Bank may, by notification in the official gazette, specify.</a:t>
            </a:r>
            <a:endParaRPr lang="en-IN" sz="1600" dirty="0"/>
          </a:p>
        </p:txBody>
      </p:sp>
    </p:spTree>
    <p:extLst>
      <p:ext uri="{BB962C8B-B14F-4D97-AF65-F5344CB8AC3E}">
        <p14:creationId xmlns:p14="http://schemas.microsoft.com/office/powerpoint/2010/main" val="2412455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Other points relating to loans/ guarantees</a:t>
            </a:r>
            <a:endParaRPr lang="en-IN" sz="4400" i="1" dirty="0"/>
          </a:p>
        </p:txBody>
      </p:sp>
      <p:sp>
        <p:nvSpPr>
          <p:cNvPr id="3" name="Content Placeholder 2"/>
          <p:cNvSpPr>
            <a:spLocks noGrp="1"/>
          </p:cNvSpPr>
          <p:nvPr>
            <p:ph idx="1"/>
          </p:nvPr>
        </p:nvSpPr>
        <p:spPr>
          <a:solidFill>
            <a:srgbClr val="92D050"/>
          </a:solidFill>
        </p:spPr>
        <p:style>
          <a:lnRef idx="2">
            <a:schemeClr val="dk1"/>
          </a:lnRef>
          <a:fillRef idx="1">
            <a:schemeClr val="lt1"/>
          </a:fillRef>
          <a:effectRef idx="0">
            <a:schemeClr val="dk1"/>
          </a:effectRef>
          <a:fontRef idx="minor">
            <a:schemeClr val="dk1"/>
          </a:fontRef>
        </p:style>
        <p:txBody>
          <a:bodyPr>
            <a:normAutofit fontScale="92500"/>
          </a:bodyPr>
          <a:lstStyle/>
          <a:p>
            <a:endParaRPr lang="en-US" dirty="0" smtClean="0"/>
          </a:p>
          <a:p>
            <a:r>
              <a:rPr lang="en-IN" dirty="0" smtClean="0"/>
              <a:t>Loans may or may not carry interest</a:t>
            </a:r>
          </a:p>
          <a:p>
            <a:r>
              <a:rPr lang="en-IN" dirty="0" smtClean="0"/>
              <a:t>Excess remuneration paid could be treated as a loan</a:t>
            </a:r>
          </a:p>
          <a:p>
            <a:pPr algn="just"/>
            <a:r>
              <a:rPr lang="en-IN" dirty="0" smtClean="0"/>
              <a:t>Sale on credit is not loan </a:t>
            </a:r>
            <a:r>
              <a:rPr lang="en-IN" sz="1700" dirty="0" smtClean="0"/>
              <a:t>[Bombay High Court in </a:t>
            </a:r>
            <a:r>
              <a:rPr lang="en-IN" sz="1700" dirty="0" err="1" smtClean="0"/>
              <a:t>Fredie</a:t>
            </a:r>
            <a:r>
              <a:rPr lang="en-IN" sz="1700" dirty="0" smtClean="0"/>
              <a:t> </a:t>
            </a:r>
            <a:r>
              <a:rPr lang="en-IN" sz="1700" dirty="0" err="1" smtClean="0"/>
              <a:t>Ardeshir</a:t>
            </a:r>
            <a:r>
              <a:rPr lang="en-IN" sz="1700" dirty="0" smtClean="0"/>
              <a:t> Mehta v. Union of India (1991)]</a:t>
            </a:r>
          </a:p>
          <a:p>
            <a:r>
              <a:rPr lang="en-IN" dirty="0" smtClean="0"/>
              <a:t>Whether letter of comfort is a guarantee?</a:t>
            </a:r>
          </a:p>
          <a:p>
            <a:pPr marL="0" indent="0">
              <a:buNone/>
            </a:pPr>
            <a:r>
              <a:rPr lang="en-IN" sz="2000" dirty="0" smtClean="0"/>
              <a:t>Letter of comfort may involve moral obligation but not contractual obligation and is not a guarantee and hence not covered under restrictive provisions of the Act.</a:t>
            </a:r>
          </a:p>
          <a:p>
            <a:pPr algn="just"/>
            <a:r>
              <a:rPr lang="en-IN" dirty="0" smtClean="0"/>
              <a:t>Government had issued guidelines on 12.11.1976 for loans to directors for house building without approval of CG.</a:t>
            </a:r>
            <a:endParaRPr lang="en-IN" dirty="0"/>
          </a:p>
        </p:txBody>
      </p:sp>
    </p:spTree>
    <p:extLst>
      <p:ext uri="{BB962C8B-B14F-4D97-AF65-F5344CB8AC3E}">
        <p14:creationId xmlns:p14="http://schemas.microsoft.com/office/powerpoint/2010/main" val="9627036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style>
          <a:lnRef idx="3">
            <a:schemeClr val="lt1"/>
          </a:lnRef>
          <a:fillRef idx="1">
            <a:schemeClr val="accent3"/>
          </a:fillRef>
          <a:effectRef idx="1">
            <a:schemeClr val="accent3"/>
          </a:effectRef>
          <a:fontRef idx="minor">
            <a:schemeClr val="lt1"/>
          </a:fontRef>
        </p:style>
        <p:txBody>
          <a:bodyPr>
            <a:normAutofit/>
          </a:bodyPr>
          <a:lstStyle/>
          <a:p>
            <a:pPr marL="0" indent="0" algn="ctr">
              <a:buNone/>
            </a:pPr>
            <a:r>
              <a:rPr lang="en-IN" sz="48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Inter-corporate loans &amp; investments</a:t>
            </a:r>
          </a:p>
          <a:p>
            <a:pPr marL="0" indent="0" algn="ctr">
              <a:buNone/>
            </a:pPr>
            <a:r>
              <a:rPr lang="en-IN" sz="4800" b="1" i="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a:t>
            </a:r>
            <a:r>
              <a:rPr lang="en-IN" sz="4800" b="1" i="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Sec.372A of CA 1956)</a:t>
            </a:r>
            <a:endParaRPr lang="en-IN" sz="4800" b="1" i="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Inter-corporate loans &amp; investments </a:t>
            </a:r>
            <a:r>
              <a:rPr lang="en-IN" sz="2800" i="1" dirty="0" smtClean="0"/>
              <a:t>(Sec.372A)</a:t>
            </a:r>
            <a:endParaRPr lang="en-IN" sz="2800"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0107854"/>
              </p:ext>
            </p:extLst>
          </p:nvPr>
        </p:nvGraphicFramePr>
        <p:xfrm>
          <a:off x="457200" y="1828800"/>
          <a:ext cx="8229600" cy="4216400"/>
        </p:xfrm>
        <a:graphic>
          <a:graphicData uri="http://schemas.openxmlformats.org/drawingml/2006/table">
            <a:tbl>
              <a:tblPr firstRow="1" bandRow="1">
                <a:tableStyleId>{5C22544A-7EE6-4342-B048-85BDC9FD1C3A}</a:tableStyleId>
              </a:tblPr>
              <a:tblGrid>
                <a:gridCol w="1905000"/>
                <a:gridCol w="6324600"/>
              </a:tblGrid>
              <a:tr h="370840">
                <a:tc>
                  <a:txBody>
                    <a:bodyPr/>
                    <a:lstStyle/>
                    <a:p>
                      <a:r>
                        <a:rPr lang="en-US" dirty="0" smtClean="0"/>
                        <a:t>Applicability</a:t>
                      </a:r>
                      <a:endParaRPr lang="en-US" dirty="0"/>
                    </a:p>
                  </a:txBody>
                  <a:tcPr>
                    <a:solidFill>
                      <a:srgbClr val="00B0F0"/>
                    </a:solidFill>
                  </a:tcPr>
                </a:tc>
                <a:tc>
                  <a:txBody>
                    <a:bodyPr/>
                    <a:lstStyle/>
                    <a:p>
                      <a:pPr marL="342900" indent="-342900">
                        <a:buAutoNum type="arabicPeriod"/>
                      </a:pPr>
                      <a:r>
                        <a:rPr lang="en-US" dirty="0" smtClean="0"/>
                        <a:t>Loan to any other body corporate</a:t>
                      </a:r>
                    </a:p>
                    <a:p>
                      <a:pPr marL="342900" indent="-342900">
                        <a:buAutoNum type="arabicPeriod"/>
                      </a:pPr>
                      <a:r>
                        <a:rPr lang="en-US" dirty="0" smtClean="0"/>
                        <a:t>Guarantee/security in connection with loan made by any other person to any body corporate</a:t>
                      </a:r>
                    </a:p>
                    <a:p>
                      <a:pPr marL="342900" indent="-342900">
                        <a:buAutoNum type="arabicPeriod"/>
                      </a:pPr>
                      <a:r>
                        <a:rPr lang="en-US" dirty="0" smtClean="0"/>
                        <a:t>Guarantee/security in connection with loan made to any other person by any body corporate</a:t>
                      </a:r>
                    </a:p>
                    <a:p>
                      <a:pPr marL="342900" indent="-342900">
                        <a:buAutoNum type="arabicPeriod"/>
                      </a:pPr>
                      <a:r>
                        <a:rPr lang="en-US" dirty="0" smtClean="0"/>
                        <a:t>Acquisition by way of subscription, purchase or otherwise the securities</a:t>
                      </a:r>
                      <a:r>
                        <a:rPr lang="en-US" baseline="0" dirty="0" smtClean="0"/>
                        <a:t> of any other </a:t>
                      </a:r>
                      <a:r>
                        <a:rPr lang="en-US" sz="1800" baseline="0" dirty="0" smtClean="0">
                          <a:solidFill>
                            <a:schemeClr val="bg1"/>
                          </a:solidFill>
                        </a:rPr>
                        <a:t>body corporate</a:t>
                      </a:r>
                      <a:endParaRPr lang="en-US" dirty="0">
                        <a:solidFill>
                          <a:schemeClr val="bg1"/>
                        </a:solidFill>
                      </a:endParaRPr>
                    </a:p>
                  </a:txBody>
                  <a:tcPr>
                    <a:solidFill>
                      <a:schemeClr val="accent2">
                        <a:lumMod val="60000"/>
                        <a:lumOff val="40000"/>
                      </a:schemeClr>
                    </a:solidFill>
                  </a:tcPr>
                </a:tc>
              </a:tr>
              <a:tr h="370840">
                <a:tc>
                  <a:txBody>
                    <a:bodyPr/>
                    <a:lstStyle/>
                    <a:p>
                      <a:r>
                        <a:rPr lang="en-US" dirty="0" smtClean="0"/>
                        <a:t>Pre-condition</a:t>
                      </a:r>
                      <a:endParaRPr lang="en-US" dirty="0"/>
                    </a:p>
                  </a:txBody>
                  <a:tcPr/>
                </a:tc>
                <a:tc>
                  <a:txBody>
                    <a:bodyPr/>
                    <a:lstStyle/>
                    <a:p>
                      <a:pPr marL="0" indent="0">
                        <a:buNone/>
                      </a:pPr>
                      <a:r>
                        <a:rPr lang="en-US" dirty="0" smtClean="0"/>
                        <a:t>No default u/s 58A</a:t>
                      </a:r>
                      <a:endParaRPr lang="en-US" dirty="0"/>
                    </a:p>
                  </a:txBody>
                  <a:tcPr/>
                </a:tc>
              </a:tr>
              <a:tr h="370840">
                <a:tc>
                  <a:txBody>
                    <a:bodyPr/>
                    <a:lstStyle/>
                    <a:p>
                      <a:r>
                        <a:rPr lang="en-US" dirty="0" smtClean="0"/>
                        <a:t>Ceiling applicable </a:t>
                      </a:r>
                      <a:endParaRPr lang="en-US" dirty="0"/>
                    </a:p>
                  </a:txBody>
                  <a:tcPr/>
                </a:tc>
                <a:tc>
                  <a:txBody>
                    <a:bodyPr/>
                    <a:lstStyle/>
                    <a:p>
                      <a:r>
                        <a:rPr lang="en-US" i="1" dirty="0" smtClean="0"/>
                        <a:t>Without approval of members:</a:t>
                      </a:r>
                    </a:p>
                    <a:p>
                      <a:r>
                        <a:rPr lang="en-US" dirty="0" err="1" smtClean="0"/>
                        <a:t>Upto</a:t>
                      </a:r>
                      <a:r>
                        <a:rPr lang="en-US" dirty="0" smtClean="0"/>
                        <a:t> 60% of paid-up</a:t>
                      </a:r>
                      <a:r>
                        <a:rPr lang="en-US" baseline="0" dirty="0" smtClean="0"/>
                        <a:t> share capital and free reserves of lending company, or 100% of free reserves, whichever is more.</a:t>
                      </a:r>
                    </a:p>
                    <a:p>
                      <a:r>
                        <a:rPr lang="en-US" i="1" baseline="0" dirty="0" smtClean="0"/>
                        <a:t>With approval  of members: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Such</a:t>
                      </a:r>
                      <a:r>
                        <a:rPr lang="en-US" baseline="0" dirty="0" smtClean="0"/>
                        <a:t> limit as may be specified in the special resolution.</a:t>
                      </a:r>
                      <a:endParaRPr lang="en-US" dirty="0"/>
                    </a:p>
                  </a:txBody>
                  <a:tcPr/>
                </a:tc>
              </a:tr>
              <a:tr h="370840">
                <a:tc>
                  <a:txBody>
                    <a:bodyPr/>
                    <a:lstStyle/>
                    <a:p>
                      <a:r>
                        <a:rPr lang="en-US" dirty="0" smtClean="0"/>
                        <a:t>Restriction</a:t>
                      </a:r>
                      <a:endParaRPr lang="en-US" dirty="0"/>
                    </a:p>
                  </a:txBody>
                  <a:tcPr/>
                </a:tc>
                <a:tc>
                  <a:txBody>
                    <a:bodyPr/>
                    <a:lstStyle/>
                    <a:p>
                      <a:pPr marL="0" indent="0">
                        <a:buNone/>
                      </a:pPr>
                      <a:r>
                        <a:rPr lang="en-US" dirty="0" smtClean="0"/>
                        <a:t>Co.</a:t>
                      </a:r>
                      <a:r>
                        <a:rPr lang="en-US" baseline="0" dirty="0" smtClean="0"/>
                        <a:t> cannot give loan for purchase of its own shares [Sec.77(2)]</a:t>
                      </a:r>
                      <a:endParaRPr lang="en-US"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972312"/>
          </a:xfrm>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Inter-corporate loans &amp; investments </a:t>
            </a:r>
            <a:r>
              <a:rPr lang="en-IN" sz="2800" i="1" dirty="0" smtClean="0"/>
              <a:t>(Sec.372A)  </a:t>
            </a:r>
            <a:r>
              <a:rPr lang="en-IN" sz="2800" i="1" dirty="0" err="1" smtClean="0"/>
              <a:t>Contd</a:t>
            </a:r>
            <a:r>
              <a:rPr lang="en-IN" sz="2800" i="1" dirty="0" smtClean="0"/>
              <a:t>…</a:t>
            </a:r>
            <a:endParaRPr lang="en-IN" sz="2800"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68042055"/>
              </p:ext>
            </p:extLst>
          </p:nvPr>
        </p:nvGraphicFramePr>
        <p:xfrm>
          <a:off x="457200" y="1828800"/>
          <a:ext cx="8229600" cy="4668520"/>
        </p:xfrm>
        <a:graphic>
          <a:graphicData uri="http://schemas.openxmlformats.org/drawingml/2006/table">
            <a:tbl>
              <a:tblPr firstRow="1" bandRow="1">
                <a:tableStyleId>{5C22544A-7EE6-4342-B048-85BDC9FD1C3A}</a:tableStyleId>
              </a:tblPr>
              <a:tblGrid>
                <a:gridCol w="1905000"/>
                <a:gridCol w="6324600"/>
              </a:tblGrid>
              <a:tr h="360997">
                <a:tc>
                  <a:txBody>
                    <a:bodyPr/>
                    <a:lstStyle/>
                    <a:p>
                      <a:r>
                        <a:rPr lang="en-US" dirty="0" smtClean="0"/>
                        <a:t>Procedure</a:t>
                      </a:r>
                      <a:endParaRPr lang="en-US" dirty="0"/>
                    </a:p>
                  </a:txBody>
                  <a:tcPr>
                    <a:solidFill>
                      <a:schemeClr val="tx2">
                        <a:lumMod val="60000"/>
                        <a:lumOff val="40000"/>
                      </a:schemeClr>
                    </a:solidFill>
                  </a:tcPr>
                </a:tc>
                <a:tc>
                  <a:txBody>
                    <a:bodyPr/>
                    <a:lstStyle/>
                    <a:p>
                      <a:pPr marL="342900" indent="-342900">
                        <a:buAutoNum type="alphaLcParenR"/>
                      </a:pPr>
                      <a:r>
                        <a:rPr lang="en-US" dirty="0" smtClean="0"/>
                        <a:t>Unanimous</a:t>
                      </a:r>
                      <a:r>
                        <a:rPr lang="en-US" baseline="0" dirty="0" smtClean="0"/>
                        <a:t> r</a:t>
                      </a:r>
                      <a:r>
                        <a:rPr lang="en-US" dirty="0" smtClean="0"/>
                        <a:t>esolution of Board members present</a:t>
                      </a:r>
                    </a:p>
                    <a:p>
                      <a:pPr marL="342900" indent="-342900">
                        <a:buAutoNum type="alphaLcParenR"/>
                      </a:pPr>
                      <a:r>
                        <a:rPr lang="en-US" dirty="0" smtClean="0"/>
                        <a:t>Special resolution of shareholders (if applicable)</a:t>
                      </a:r>
                    </a:p>
                    <a:p>
                      <a:pPr marL="342900" indent="-342900">
                        <a:buAutoNum type="alphaLcParenR"/>
                      </a:pPr>
                      <a:r>
                        <a:rPr lang="en-US" dirty="0" smtClean="0"/>
                        <a:t>Prior approval  of public financial institution u/s 4A (if term loan is subsisting and there is default in repayment</a:t>
                      </a:r>
                      <a:r>
                        <a:rPr lang="en-US" baseline="0" dirty="0" smtClean="0"/>
                        <a:t> of loan or payment of interest</a:t>
                      </a:r>
                      <a:r>
                        <a:rPr lang="en-US" dirty="0" smtClean="0"/>
                        <a:t>)</a:t>
                      </a:r>
                    </a:p>
                    <a:p>
                      <a:pPr marL="342900" indent="-342900">
                        <a:buAutoNum type="alphaLcParenR"/>
                      </a:pPr>
                      <a:r>
                        <a:rPr lang="en-US" dirty="0" smtClean="0"/>
                        <a:t>Entry in register of loans &amp; investments within 7 days</a:t>
                      </a:r>
                      <a:endParaRPr lang="en-US" dirty="0"/>
                    </a:p>
                  </a:txBody>
                  <a:tcPr>
                    <a:solidFill>
                      <a:schemeClr val="accent2">
                        <a:lumMod val="60000"/>
                        <a:lumOff val="40000"/>
                      </a:schemeClr>
                    </a:solidFill>
                  </a:tcPr>
                </a:tc>
              </a:tr>
              <a:tr h="370840">
                <a:tc>
                  <a:txBody>
                    <a:bodyPr/>
                    <a:lstStyle/>
                    <a:p>
                      <a:r>
                        <a:rPr lang="en-US" dirty="0" smtClean="0"/>
                        <a:t>Rate of interest</a:t>
                      </a:r>
                      <a:endParaRPr lang="en-US" dirty="0"/>
                    </a:p>
                  </a:txBody>
                  <a:tcPr/>
                </a:tc>
                <a:tc>
                  <a:txBody>
                    <a:bodyPr/>
                    <a:lstStyle/>
                    <a:p>
                      <a:r>
                        <a:rPr lang="en-US" dirty="0" smtClean="0"/>
                        <a:t>Not lower than prevailing Bank rate prescribed by RBI</a:t>
                      </a:r>
                      <a:endParaRPr lang="en-US" dirty="0"/>
                    </a:p>
                  </a:txBody>
                  <a:tcPr/>
                </a:tc>
              </a:tr>
              <a:tr h="370840">
                <a:tc>
                  <a:txBody>
                    <a:bodyPr/>
                    <a:lstStyle/>
                    <a:p>
                      <a:r>
                        <a:rPr lang="en-US" dirty="0" smtClean="0"/>
                        <a:t>Exemption</a:t>
                      </a:r>
                      <a:endParaRPr lang="en-US" dirty="0"/>
                    </a:p>
                  </a:txBody>
                  <a:tcPr/>
                </a:tc>
                <a:tc>
                  <a:txBody>
                    <a:bodyPr/>
                    <a:lstStyle/>
                    <a:p>
                      <a:pPr marL="342900" indent="-342900">
                        <a:buAutoNum type="arabicPeriod"/>
                      </a:pPr>
                      <a:r>
                        <a:rPr lang="en-US" dirty="0" smtClean="0"/>
                        <a:t>Banking/insurance/housing finance co. in ordinary course of business or a co. established with the object of financing industrial enterprises, or of providing infrastructural  facilities</a:t>
                      </a:r>
                    </a:p>
                    <a:p>
                      <a:pPr marL="342900" indent="-342900">
                        <a:buAutoNum type="arabicPeriod"/>
                      </a:pPr>
                      <a:r>
                        <a:rPr lang="en-US" dirty="0" smtClean="0"/>
                        <a:t>Co., whose principal</a:t>
                      </a:r>
                      <a:r>
                        <a:rPr lang="en-US" baseline="0" dirty="0" smtClean="0"/>
                        <a:t> business is acquisition of shares, stock, debentures or other securities</a:t>
                      </a:r>
                    </a:p>
                    <a:p>
                      <a:pPr marL="342900" indent="-342900">
                        <a:buAutoNum type="arabicPeriod"/>
                      </a:pPr>
                      <a:r>
                        <a:rPr lang="en-US" baseline="0" dirty="0" smtClean="0"/>
                        <a:t>Private co., unless it is subsidiary of a public co.</a:t>
                      </a:r>
                    </a:p>
                    <a:p>
                      <a:pPr marL="342900" indent="-342900">
                        <a:buAutoNum type="arabicPeriod"/>
                      </a:pPr>
                      <a:r>
                        <a:rPr lang="en-US" baseline="0" dirty="0" smtClean="0"/>
                        <a:t>Investment made in pursuance of shares allotted u/s 81(1)(a)                                                                       </a:t>
                      </a:r>
                      <a:r>
                        <a:rPr lang="en-US" baseline="0" dirty="0" err="1" smtClean="0"/>
                        <a:t>Contd</a:t>
                      </a:r>
                      <a:r>
                        <a:rPr lang="en-US" baseline="0" dirty="0" smtClean="0"/>
                        <a:t>…</a:t>
                      </a:r>
                      <a:endParaRPr lang="en-US" dirty="0"/>
                    </a:p>
                  </a:txBody>
                  <a:tcPr/>
                </a:tc>
              </a:tr>
            </a:tbl>
          </a:graphicData>
        </a:graphic>
      </p:graphicFrame>
    </p:spTree>
    <p:extLst>
      <p:ext uri="{BB962C8B-B14F-4D97-AF65-F5344CB8AC3E}">
        <p14:creationId xmlns:p14="http://schemas.microsoft.com/office/powerpoint/2010/main" val="21797849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972312"/>
          </a:xfrm>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400" i="1" dirty="0" smtClean="0"/>
              <a:t>Inter-corporate loans &amp; investments </a:t>
            </a:r>
            <a:r>
              <a:rPr lang="en-IN" sz="2800" i="1" dirty="0" smtClean="0"/>
              <a:t>(Sec.372A)  </a:t>
            </a:r>
            <a:r>
              <a:rPr lang="en-IN" sz="2800" i="1" dirty="0" err="1" smtClean="0"/>
              <a:t>Contd</a:t>
            </a:r>
            <a:r>
              <a:rPr lang="en-IN" sz="2800" i="1" dirty="0" smtClean="0"/>
              <a:t>…</a:t>
            </a:r>
            <a:endParaRPr lang="en-IN" sz="2800"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8542695"/>
              </p:ext>
            </p:extLst>
          </p:nvPr>
        </p:nvGraphicFramePr>
        <p:xfrm>
          <a:off x="457200" y="2362200"/>
          <a:ext cx="8229600" cy="3581400"/>
        </p:xfrm>
        <a:graphic>
          <a:graphicData uri="http://schemas.openxmlformats.org/drawingml/2006/table">
            <a:tbl>
              <a:tblPr firstRow="1" bandRow="1">
                <a:tableStyleId>{5C22544A-7EE6-4342-B048-85BDC9FD1C3A}</a:tableStyleId>
              </a:tblPr>
              <a:tblGrid>
                <a:gridCol w="1905000"/>
                <a:gridCol w="6324600"/>
              </a:tblGrid>
              <a:tr h="2268220">
                <a:tc>
                  <a:txBody>
                    <a:bodyPr/>
                    <a:lstStyle/>
                    <a:p>
                      <a:r>
                        <a:rPr lang="en-US" dirty="0" smtClean="0"/>
                        <a:t>Exemption</a:t>
                      </a:r>
                      <a:endParaRPr lang="en-US" dirty="0"/>
                    </a:p>
                  </a:txBody>
                  <a:tcPr/>
                </a:tc>
                <a:tc>
                  <a:txBody>
                    <a:bodyPr/>
                    <a:lstStyle/>
                    <a:p>
                      <a:pPr marL="342900" indent="-342900">
                        <a:buAutoNum type="arabicPeriod" startAt="5"/>
                      </a:pPr>
                      <a:r>
                        <a:rPr lang="en-US" baseline="0" dirty="0" smtClean="0"/>
                        <a:t>Loan by a holding co. to its wholly owned subsidiary co.</a:t>
                      </a:r>
                    </a:p>
                    <a:p>
                      <a:pPr marL="342900" indent="-342900">
                        <a:buAutoNum type="arabicPeriod" startAt="5"/>
                      </a:pPr>
                      <a:r>
                        <a:rPr lang="en-US" baseline="0" dirty="0" smtClean="0"/>
                        <a:t>Guarantee/security by holding co. in respect of loan to its wholly owned subsidiary</a:t>
                      </a:r>
                    </a:p>
                    <a:p>
                      <a:pPr marL="342900" indent="-342900">
                        <a:buAutoNum type="arabicPeriod" startAt="5"/>
                      </a:pPr>
                      <a:r>
                        <a:rPr lang="en-US" baseline="0" dirty="0" smtClean="0"/>
                        <a:t>Acquisition by holding co. the securities of its wholly owned subsidiary</a:t>
                      </a:r>
                      <a:endParaRPr lang="en-US" dirty="0"/>
                    </a:p>
                  </a:txBody>
                  <a:tcPr/>
                </a:tc>
              </a:tr>
              <a:tr h="1313180">
                <a:tc>
                  <a:txBody>
                    <a:bodyPr/>
                    <a:lstStyle/>
                    <a:p>
                      <a:r>
                        <a:rPr lang="en-US" dirty="0" smtClean="0"/>
                        <a:t>Penal provisions</a:t>
                      </a:r>
                      <a:endParaRPr lang="en-US" dirty="0"/>
                    </a:p>
                  </a:txBody>
                  <a:tcPr/>
                </a:tc>
                <a:tc>
                  <a:txBody>
                    <a:bodyPr/>
                    <a:lstStyle/>
                    <a:p>
                      <a:r>
                        <a:rPr lang="en-US" dirty="0" smtClean="0"/>
                        <a:t>Imprisonment </a:t>
                      </a:r>
                      <a:r>
                        <a:rPr lang="en-US" dirty="0" err="1" smtClean="0"/>
                        <a:t>upto</a:t>
                      </a:r>
                      <a:r>
                        <a:rPr lang="en-US" dirty="0" smtClean="0"/>
                        <a:t> 2 years or fine </a:t>
                      </a:r>
                      <a:r>
                        <a:rPr lang="en-US" dirty="0" err="1" smtClean="0"/>
                        <a:t>upto</a:t>
                      </a:r>
                      <a:r>
                        <a:rPr lang="en-US" dirty="0" smtClean="0"/>
                        <a:t> Rs.50,000/-</a:t>
                      </a:r>
                    </a:p>
                    <a:p>
                      <a:endParaRPr lang="en-US" sz="1400" dirty="0" smtClean="0"/>
                    </a:p>
                    <a:p>
                      <a:r>
                        <a:rPr lang="en-US" sz="1400" dirty="0" smtClean="0"/>
                        <a:t>(Rs.5,000 in case of default in connection with register of loans &amp; investments + Rs.5,000 per day in case of continuing default).</a:t>
                      </a:r>
                      <a:endParaRPr lang="en-US" dirty="0"/>
                    </a:p>
                  </a:txBody>
                  <a:tcPr/>
                </a:tc>
              </a:tr>
            </a:tbl>
          </a:graphicData>
        </a:graphic>
      </p:graphicFrame>
    </p:spTree>
    <p:extLst>
      <p:ext uri="{BB962C8B-B14F-4D97-AF65-F5344CB8AC3E}">
        <p14:creationId xmlns:p14="http://schemas.microsoft.com/office/powerpoint/2010/main" val="3981196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838200"/>
          </a:xfrm>
          <a:solidFill>
            <a:srgbClr val="FFC000"/>
          </a:solidFill>
        </p:spPr>
        <p:txBody>
          <a:bodyPr>
            <a:normAutofit/>
          </a:bodyPr>
          <a:lstStyle/>
          <a:p>
            <a:pPr algn="ctr"/>
            <a:r>
              <a:rPr lang="en-IN" sz="4400" i="1" dirty="0" smtClean="0"/>
              <a:t>MCA Notification dated 12.9.2013</a:t>
            </a:r>
            <a:endParaRPr lang="en-IN" sz="4400" i="1" dirty="0"/>
          </a:p>
        </p:txBody>
      </p:sp>
      <p:sp>
        <p:nvSpPr>
          <p:cNvPr id="3" name="Content Placeholder 2"/>
          <p:cNvSpPr>
            <a:spLocks noGrp="1"/>
          </p:cNvSpPr>
          <p:nvPr>
            <p:ph idx="1"/>
          </p:nvPr>
        </p:nvSpPr>
        <p:spPr>
          <a:xfrm>
            <a:off x="457200" y="1981200"/>
            <a:ext cx="8229600" cy="4343400"/>
          </a:xfrm>
          <a:solidFill>
            <a:schemeClr val="accent4"/>
          </a:solidFill>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
              <a:buNone/>
            </a:pPr>
            <a:r>
              <a:rPr lang="en-US" dirty="0" smtClean="0"/>
              <a:t>   </a:t>
            </a:r>
            <a:r>
              <a:rPr lang="en-US" i="1" dirty="0" smtClean="0"/>
              <a:t>In exercise of the powers conferred by sub-section (3) of section 1 of the Companies Act 2013 (18 of 2013), the Central Government hereby appoints the </a:t>
            </a:r>
            <a:r>
              <a:rPr lang="en-US" b="1" i="1" dirty="0" smtClean="0"/>
              <a:t>12</a:t>
            </a:r>
            <a:r>
              <a:rPr lang="en-US" b="1" i="1" baseline="30000" dirty="0" smtClean="0"/>
              <a:t>th</a:t>
            </a:r>
            <a:r>
              <a:rPr lang="en-US" b="1" i="1" dirty="0" smtClean="0"/>
              <a:t> day of September 2013</a:t>
            </a:r>
            <a:r>
              <a:rPr lang="en-US" i="1" dirty="0" smtClean="0"/>
              <a:t> as the date on which the following provisions of the said Act shall come into force, namely:</a:t>
            </a:r>
          </a:p>
          <a:p>
            <a:pPr>
              <a:buNone/>
            </a:pPr>
            <a:r>
              <a:rPr lang="en-US" i="1" dirty="0" smtClean="0"/>
              <a:t>…..</a:t>
            </a:r>
          </a:p>
          <a:p>
            <a:pPr>
              <a:buNone/>
            </a:pPr>
            <a:r>
              <a:rPr lang="en-US" i="1" dirty="0" smtClean="0"/>
              <a:t>….</a:t>
            </a:r>
          </a:p>
          <a:p>
            <a:pPr>
              <a:buNone/>
            </a:pPr>
            <a:endParaRPr lang="en-US" i="1" dirty="0" smtClean="0"/>
          </a:p>
          <a:p>
            <a:pPr algn="ctr">
              <a:buNone/>
            </a:pPr>
            <a:r>
              <a:rPr lang="en-US" i="1" dirty="0" err="1" smtClean="0"/>
              <a:t>Sd</a:t>
            </a:r>
            <a:r>
              <a:rPr lang="en-US" i="1" dirty="0" smtClean="0"/>
              <a:t>/-</a:t>
            </a:r>
          </a:p>
          <a:p>
            <a:pPr algn="ctr">
              <a:buNone/>
            </a:pPr>
            <a:r>
              <a:rPr lang="en-US" i="1" dirty="0" smtClean="0"/>
              <a:t>RENUKA KUMAR</a:t>
            </a:r>
          </a:p>
          <a:p>
            <a:pPr algn="ctr">
              <a:buNone/>
            </a:pPr>
            <a:r>
              <a:rPr lang="en-US" i="1" dirty="0" smtClean="0"/>
              <a:t>Joint Secretary to the Government of India</a:t>
            </a:r>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IN" dirty="0"/>
          </a:p>
        </p:txBody>
      </p:sp>
    </p:spTree>
    <p:extLst>
      <p:ext uri="{BB962C8B-B14F-4D97-AF65-F5344CB8AC3E}">
        <p14:creationId xmlns:p14="http://schemas.microsoft.com/office/powerpoint/2010/main" val="2153780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a:solidFill>
            <a:srgbClr val="FFC000"/>
          </a:solidFill>
        </p:spPr>
        <p:style>
          <a:lnRef idx="2">
            <a:schemeClr val="accent5"/>
          </a:lnRef>
          <a:fillRef idx="1">
            <a:schemeClr val="lt1"/>
          </a:fillRef>
          <a:effectRef idx="0">
            <a:schemeClr val="accent5"/>
          </a:effectRef>
          <a:fontRef idx="minor">
            <a:schemeClr val="dk1"/>
          </a:fontRef>
        </p:style>
        <p:txBody>
          <a:bodyPr>
            <a:noAutofit/>
          </a:bodyPr>
          <a:lstStyle/>
          <a:p>
            <a:pPr algn="ctr"/>
            <a:r>
              <a:rPr lang="en-IN" sz="3600" b="1" i="1" dirty="0" smtClean="0"/>
              <a:t>MCA circular dated 19.11.2013 on Sec.372A</a:t>
            </a:r>
            <a:endParaRPr lang="en-IN" sz="3600" b="1" i="1" dirty="0"/>
          </a:p>
        </p:txBody>
      </p:sp>
      <p:sp>
        <p:nvSpPr>
          <p:cNvPr id="3" name="Content Placeholder 2"/>
          <p:cNvSpPr>
            <a:spLocks noGrp="1"/>
          </p:cNvSpPr>
          <p:nvPr>
            <p:ph idx="1"/>
          </p:nvPr>
        </p:nvSpPr>
        <p:spPr>
          <a:xfrm>
            <a:off x="457200" y="2438400"/>
            <a:ext cx="8229600" cy="4068763"/>
          </a:xfrm>
          <a:solidFill>
            <a:srgbClr val="92D050"/>
          </a:solidFill>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514350" indent="-514350" algn="just">
              <a:buNone/>
            </a:pPr>
            <a:r>
              <a:rPr lang="en-IN" dirty="0" smtClean="0"/>
              <a:t>      </a:t>
            </a:r>
            <a:r>
              <a:rPr lang="en-IN" i="1" dirty="0" smtClean="0"/>
              <a:t>This Ministry has received number of representations consequent upon notifying Section 185 of the Companies Act 2013 dealing with loans to directors which is corresponding to Section 295 of the Companies Act 1956.  Section 186 of the Companies Act 2013 is yet to be notified.</a:t>
            </a:r>
          </a:p>
          <a:p>
            <a:pPr marL="514350" indent="-514350" algn="just">
              <a:buNone/>
            </a:pPr>
            <a:endParaRPr lang="en-IN" i="1" dirty="0" smtClean="0">
              <a:blipFill>
                <a:blip r:embed="rId2"/>
                <a:tile tx="0" ty="0" sx="100000" sy="100000" flip="none" algn="tl"/>
              </a:blipFill>
            </a:endParaRPr>
          </a:p>
          <a:p>
            <a:pPr marL="514350" indent="-514350" algn="just">
              <a:buNone/>
            </a:pPr>
            <a:r>
              <a:rPr lang="en-IN" i="1" dirty="0" smtClean="0"/>
              <a:t>       It is clarified that Section 372A of the Companies Act 1956 dealing with inter-corporate loans continue to remain in force till section 186 of the Companies Act 2013 is notified.</a:t>
            </a:r>
          </a:p>
          <a:p>
            <a:pPr marL="514350" indent="-514350" algn="just">
              <a:buNone/>
            </a:pPr>
            <a:endParaRPr lang="en-IN" i="1" dirty="0" smtClean="0"/>
          </a:p>
          <a:p>
            <a:pPr marL="514350" indent="-514350" algn="just">
              <a:buNone/>
            </a:pPr>
            <a:r>
              <a:rPr lang="en-IN" i="1" dirty="0" smtClean="0"/>
              <a:t>      This issues with the approval of competent authority.</a:t>
            </a:r>
            <a:endParaRPr lang="en-IN"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924800" cy="1143000"/>
          </a:xfrm>
          <a:solidFill>
            <a:srgbClr val="FFC000"/>
          </a:solidFill>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IN" sz="4900" b="1" i="1" dirty="0" smtClean="0">
                <a:solidFill>
                  <a:srgbClr val="FF0000"/>
                </a:solidFill>
              </a:rPr>
              <a:t>MCA Valentine Day circular </a:t>
            </a:r>
            <a:br>
              <a:rPr lang="en-IN" sz="4900" b="1" i="1" dirty="0" smtClean="0">
                <a:solidFill>
                  <a:srgbClr val="FF0000"/>
                </a:solidFill>
              </a:rPr>
            </a:br>
            <a:r>
              <a:rPr lang="en-IN" sz="3600" b="1" i="1" dirty="0" smtClean="0">
                <a:solidFill>
                  <a:srgbClr val="FF0000"/>
                </a:solidFill>
              </a:rPr>
              <a:t>dated 14.2.2014 on Sec.185 of CA 2013</a:t>
            </a:r>
            <a:endParaRPr lang="en-IN" sz="3600" b="1" i="1" dirty="0">
              <a:solidFill>
                <a:srgbClr val="FF0000"/>
              </a:solidFill>
            </a:endParaRPr>
          </a:p>
        </p:txBody>
      </p:sp>
      <p:sp>
        <p:nvSpPr>
          <p:cNvPr id="3" name="Content Placeholder 2"/>
          <p:cNvSpPr>
            <a:spLocks noGrp="1"/>
          </p:cNvSpPr>
          <p:nvPr>
            <p:ph idx="1"/>
          </p:nvPr>
        </p:nvSpPr>
        <p:spPr>
          <a:xfrm>
            <a:off x="762000" y="2286000"/>
            <a:ext cx="7924800" cy="4221163"/>
          </a:xfrm>
          <a:solidFill>
            <a:schemeClr val="accent3">
              <a:lumMod val="60000"/>
              <a:lumOff val="40000"/>
            </a:schemeClr>
          </a:solidFill>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marL="514350" indent="-514350" algn="just">
              <a:buNone/>
            </a:pPr>
            <a:r>
              <a:rPr lang="en-IN" dirty="0" smtClean="0"/>
              <a:t>	</a:t>
            </a:r>
            <a:r>
              <a:rPr lang="en-IN" sz="2900" i="1" dirty="0" smtClean="0"/>
              <a:t>This Ministry has received number of representations on the applicability of Section 185 of the Companies Act 2013 with reference to loans made, guarantee given or security provided under Section 372A of the Companies Act 1956.  The issue has been examined with reference to applicability of Section 372A of the Companies Act 1956 vis-à-vis Section 185 of the Companies Act 2013.  Section 372A of the Companies Act 1956 specifically exempts any loans made, any guarantee given or security provided or any investment made by a holding company to its wholly owned subsidiary.  Whereas, Section 185 of the Companies Act 2013 prohibits guarantee given or any security provided by a holding company in respect of any loan taken by its subsidiary company except in the ordinary course of business.</a:t>
            </a:r>
          </a:p>
          <a:p>
            <a:pPr marL="514350" indent="-514350">
              <a:buNone/>
            </a:pPr>
            <a:endParaRPr lang="en-IN" sz="2900" i="1" dirty="0"/>
          </a:p>
          <a:p>
            <a:pPr marL="514350" indent="-514350" algn="just">
              <a:buNone/>
            </a:pPr>
            <a:r>
              <a:rPr lang="en-IN" sz="2900" i="1" dirty="0" smtClean="0"/>
              <a:t>	2.  In order to maintain harmony with regard to applicability of Section 372A of the Companies Act 1956 till the same is repealed and Section </a:t>
            </a:r>
            <a:r>
              <a:rPr lang="en-IN" sz="2900" i="1" dirty="0" smtClean="0">
                <a:solidFill>
                  <a:srgbClr val="FF0000"/>
                </a:solidFill>
              </a:rPr>
              <a:t>185</a:t>
            </a:r>
            <a:r>
              <a:rPr lang="en-IN" sz="2900" i="1" dirty="0" smtClean="0"/>
              <a:t> of the  Companies Act 2013 is notified, it is hereby clarified that any guarantee given or security provided by a holding company in respect of loans made by a bank or financial institution to its subsidiary company, exemption as provided in clause (d) of sub-section (8) of Section 372A of the Companies Act 1956 shall be applicable till Section 186 of the Companies Act 2013 is notified.  This clarification will, however, be applicable to cases where loans so obtained are exclusively utilised by the subsidiary for its principal business activities.</a:t>
            </a:r>
          </a:p>
          <a:p>
            <a:pPr marL="514350" indent="-514350">
              <a:buNone/>
            </a:pPr>
            <a:endParaRPr lang="en-IN" sz="2900" dirty="0"/>
          </a:p>
          <a:p>
            <a:pPr marL="514350" indent="-514350">
              <a:buNone/>
            </a:pPr>
            <a:endParaRPr lang="en-IN" dirty="0"/>
          </a:p>
        </p:txBody>
      </p:sp>
    </p:spTree>
    <p:extLst>
      <p:ext uri="{BB962C8B-B14F-4D97-AF65-F5344CB8AC3E}">
        <p14:creationId xmlns:p14="http://schemas.microsoft.com/office/powerpoint/2010/main" val="38706917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3"/>
          </a:lnRef>
          <a:fillRef idx="1">
            <a:schemeClr val="lt1"/>
          </a:fillRef>
          <a:effectRef idx="0">
            <a:schemeClr val="accent3"/>
          </a:effectRef>
          <a:fontRef idx="minor">
            <a:schemeClr val="dk1"/>
          </a:fontRef>
        </p:style>
        <p:txBody>
          <a:bodyPr>
            <a:noAutofit/>
          </a:bodyPr>
          <a:lstStyle/>
          <a:p>
            <a:pPr algn="ctr"/>
            <a:r>
              <a:rPr lang="en-US" sz="4000" i="1" dirty="0" smtClean="0"/>
              <a:t>MCA circular dated 4.6.1999 on section 372A</a:t>
            </a:r>
            <a:endParaRPr lang="en-US" sz="4000" i="1" dirty="0"/>
          </a:p>
        </p:txBody>
      </p:sp>
      <p:sp>
        <p:nvSpPr>
          <p:cNvPr id="3" name="Content Placeholder 2"/>
          <p:cNvSpPr>
            <a:spLocks noGrp="1"/>
          </p:cNvSpPr>
          <p:nvPr>
            <p:ph idx="1"/>
          </p:nvPr>
        </p:nvSpPr>
        <p:spPr>
          <a:xfrm>
            <a:off x="457200" y="2133600"/>
            <a:ext cx="8229600" cy="4191000"/>
          </a:xfrm>
          <a:solidFill>
            <a:schemeClr val="accent5">
              <a:lumMod val="60000"/>
              <a:lumOff val="40000"/>
            </a:schemeClr>
          </a:solidFill>
        </p:spPr>
        <p:style>
          <a:lnRef idx="2">
            <a:schemeClr val="accent6"/>
          </a:lnRef>
          <a:fillRef idx="1">
            <a:schemeClr val="lt1"/>
          </a:fillRef>
          <a:effectRef idx="0">
            <a:schemeClr val="accent6"/>
          </a:effectRef>
          <a:fontRef idx="minor">
            <a:schemeClr val="dk1"/>
          </a:fontRef>
        </p:style>
        <p:txBody>
          <a:bodyPr>
            <a:normAutofit fontScale="62500" lnSpcReduction="20000"/>
          </a:bodyPr>
          <a:lstStyle/>
          <a:p>
            <a:pPr marL="0" indent="0" algn="just">
              <a:buNone/>
            </a:pPr>
            <a:r>
              <a:rPr lang="en-US" i="1" dirty="0"/>
              <a:t>The provisions in the Companies Act, 1956, relating to inter-corporate investments, loans and guarantees have been recently </a:t>
            </a:r>
            <a:r>
              <a:rPr lang="en-US" i="1" dirty="0" err="1"/>
              <a:t>liberalised</a:t>
            </a:r>
            <a:r>
              <a:rPr lang="en-US" i="1" dirty="0"/>
              <a:t> by the Government through Companies (Amendment) Act, 1999. However, apprehensions have been expressed in some quarters with regard to possible misuse of these provisions by companies. I shall, therefore, be grateful if the chambers could draw the attention of their constituents to the following:</a:t>
            </a:r>
          </a:p>
          <a:p>
            <a:pPr marL="0" indent="0" algn="just">
              <a:buNone/>
            </a:pPr>
            <a:r>
              <a:rPr lang="en-US" i="1" dirty="0"/>
              <a:t>	(</a:t>
            </a:r>
            <a:r>
              <a:rPr lang="en-US" i="1" dirty="0" err="1"/>
              <a:t>i</a:t>
            </a:r>
            <a:r>
              <a:rPr lang="en-US" i="1" dirty="0"/>
              <a:t>)	The companies are expected to obtain the approval for making investments into securities or grant of loan to other companies of amounts which are linked with company’s available financial resources and the resolution, for investment much beyond the </a:t>
            </a:r>
            <a:r>
              <a:rPr lang="en-US" i="1" dirty="0" err="1"/>
              <a:t>networth</a:t>
            </a:r>
            <a:r>
              <a:rPr lang="en-US" i="1" dirty="0"/>
              <a:t> should not be passed by the companies.</a:t>
            </a:r>
          </a:p>
          <a:p>
            <a:pPr marL="0" indent="0" algn="just">
              <a:buNone/>
            </a:pPr>
            <a:r>
              <a:rPr lang="en-US" i="1" dirty="0"/>
              <a:t>	(ii)	The companies should specifically indicate in the explanatory statement to the resolution, the specific securities in which it is proposed to invest the amount. En bloc approval should normally be avoided (except in the case of guarantee where the resolution can indicate an amount on annual basis).</a:t>
            </a:r>
          </a:p>
          <a:p>
            <a:pPr marL="0" indent="0" algn="just">
              <a:buNone/>
            </a:pPr>
            <a:r>
              <a:rPr lang="en-US" b="1" i="1" dirty="0"/>
              <a:t>2.</a:t>
            </a:r>
            <a:r>
              <a:rPr lang="en-US" i="1" dirty="0"/>
              <a:t> If the above broad parameters are not complied with, the Government will be constrained to take suitable action against those who contravene these.</a:t>
            </a:r>
          </a:p>
          <a:p>
            <a:pPr marL="0" indent="0">
              <a:buNone/>
            </a:pPr>
            <a:endParaRPr lang="en-US" b="1" i="1" dirty="0" smtClean="0"/>
          </a:p>
          <a:p>
            <a:pPr marL="0" indent="0">
              <a:buNone/>
            </a:pPr>
            <a:r>
              <a:rPr lang="en-US" b="1" i="1" dirty="0" smtClean="0"/>
              <a:t>Circular </a:t>
            </a:r>
            <a:r>
              <a:rPr lang="en-US" b="1" i="1" dirty="0"/>
              <a:t>: </a:t>
            </a:r>
            <a:r>
              <a:rPr lang="en-US" i="1" dirty="0"/>
              <a:t>No. 8 of 1999, dated 4-6-1999.</a:t>
            </a:r>
          </a:p>
          <a:p>
            <a:endParaRPr lang="en-US" dirty="0"/>
          </a:p>
        </p:txBody>
      </p:sp>
    </p:spTree>
    <p:extLst>
      <p:ext uri="{BB962C8B-B14F-4D97-AF65-F5344CB8AC3E}">
        <p14:creationId xmlns:p14="http://schemas.microsoft.com/office/powerpoint/2010/main" val="16364806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a:off x="457200" y="2667000"/>
            <a:ext cx="8305800" cy="1905000"/>
          </a:xfrm>
          <a:effectLst>
            <a:glow rad="63500">
              <a:schemeClr val="accent1">
                <a:satMod val="175000"/>
                <a:alpha val="40000"/>
              </a:schemeClr>
            </a:glow>
            <a:innerShdw blurRad="63500" dist="50800" dir="13500000">
              <a:prstClr val="black">
                <a:alpha val="50000"/>
              </a:prstClr>
            </a:innerShdw>
          </a:effectLst>
        </p:spPr>
        <p:txBody>
          <a:bodyPr>
            <a:normAutofit/>
            <a:scene3d>
              <a:camera prst="obliqueTopLeft"/>
              <a:lightRig rig="freezing" dir="t">
                <a:rot lat="0" lon="0" rev="5640000"/>
              </a:lightRig>
            </a:scene3d>
            <a:sp3d prstMaterial="flat">
              <a:contourClr>
                <a:schemeClr val="tx2"/>
              </a:contourClr>
            </a:sp3d>
          </a:bodyPr>
          <a:lstStyle/>
          <a:p>
            <a:pPr algn="ctr"/>
            <a:r>
              <a:rPr lang="en-US" sz="8000" dirty="0" smtClean="0">
                <a:solidFill>
                  <a:srgbClr val="FF0000"/>
                </a:solidFill>
              </a:rPr>
              <a:t>Borrowing</a:t>
            </a:r>
            <a:r>
              <a:rPr lang="en-US" dirty="0" smtClean="0"/>
              <a:t/>
            </a:r>
            <a:br>
              <a:rPr lang="en-US" dirty="0" smtClean="0"/>
            </a:br>
            <a:endParaRPr lang="en-US" sz="3600" dirty="0"/>
          </a:p>
        </p:txBody>
      </p:sp>
    </p:spTree>
    <p:extLst>
      <p:ext uri="{BB962C8B-B14F-4D97-AF65-F5344CB8AC3E}">
        <p14:creationId xmlns:p14="http://schemas.microsoft.com/office/powerpoint/2010/main" val="7568062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077200" cy="457200"/>
          </a:xfrm>
          <a:solidFill>
            <a:srgbClr val="FFC000"/>
          </a:solidFill>
        </p:spPr>
        <p:style>
          <a:lnRef idx="2">
            <a:schemeClr val="accent1"/>
          </a:lnRef>
          <a:fillRef idx="1">
            <a:schemeClr val="lt1"/>
          </a:fillRef>
          <a:effectRef idx="0">
            <a:schemeClr val="accent1"/>
          </a:effectRef>
          <a:fontRef idx="minor">
            <a:schemeClr val="dk1"/>
          </a:fontRef>
        </p:style>
        <p:txBody>
          <a:bodyPr>
            <a:noAutofit/>
          </a:bodyPr>
          <a:lstStyle/>
          <a:p>
            <a:pPr algn="ctr"/>
            <a:r>
              <a:rPr lang="en-IN" sz="3600" i="1" dirty="0" smtClean="0"/>
              <a:t>Borrowing</a:t>
            </a:r>
            <a:endParaRPr lang="en-IN" sz="3600"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4874196"/>
              </p:ext>
            </p:extLst>
          </p:nvPr>
        </p:nvGraphicFramePr>
        <p:xfrm>
          <a:off x="228600" y="1295400"/>
          <a:ext cx="8229600" cy="5608320"/>
        </p:xfrm>
        <a:graphic>
          <a:graphicData uri="http://schemas.openxmlformats.org/drawingml/2006/table">
            <a:tbl>
              <a:tblPr firstRow="1" bandRow="1">
                <a:tableStyleId>{5C22544A-7EE6-4342-B048-85BDC9FD1C3A}</a:tableStyleId>
              </a:tblPr>
              <a:tblGrid>
                <a:gridCol w="1752600"/>
                <a:gridCol w="6477000"/>
              </a:tblGrid>
              <a:tr h="2067773">
                <a:tc>
                  <a:txBody>
                    <a:bodyPr/>
                    <a:lstStyle/>
                    <a:p>
                      <a:r>
                        <a:rPr lang="en-US" dirty="0" smtClean="0"/>
                        <a:t>Ceiling on borrowing </a:t>
                      </a:r>
                      <a:endParaRPr lang="en-US" sz="1400" dirty="0"/>
                    </a:p>
                  </a:txBody>
                  <a:tcPr marL="45720" marR="45720">
                    <a:solidFill>
                      <a:schemeClr val="accent3">
                        <a:lumMod val="40000"/>
                        <a:lumOff val="60000"/>
                      </a:schemeClr>
                    </a:solidFill>
                  </a:tcPr>
                </a:tc>
                <a:tc>
                  <a:txBody>
                    <a:bodyPr/>
                    <a:lstStyle/>
                    <a:p>
                      <a:r>
                        <a:rPr lang="en-US" i="1" dirty="0" smtClean="0"/>
                        <a:t>Without members approval:</a:t>
                      </a:r>
                    </a:p>
                    <a:p>
                      <a:r>
                        <a:rPr lang="en-US" dirty="0" smtClean="0"/>
                        <a:t>Aggregate of paid-up capital and free</a:t>
                      </a:r>
                      <a:r>
                        <a:rPr lang="en-US" baseline="0" dirty="0" smtClean="0"/>
                        <a:t> reserves </a:t>
                      </a:r>
                      <a:r>
                        <a:rPr lang="en-US" sz="1400" baseline="0" dirty="0" smtClean="0"/>
                        <a:t>(apart from temporary loans from bankers in ordinary course of business)</a:t>
                      </a:r>
                    </a:p>
                    <a:p>
                      <a:endParaRPr lang="en-US" sz="1400" baseline="0" dirty="0" smtClean="0"/>
                    </a:p>
                    <a:p>
                      <a:r>
                        <a:rPr lang="en-US" sz="2000" i="1" baseline="0" dirty="0" smtClean="0"/>
                        <a:t>With members approval:</a:t>
                      </a:r>
                      <a:endParaRPr lang="en-US" sz="2000" i="1" dirty="0" smtClean="0"/>
                    </a:p>
                    <a:p>
                      <a:r>
                        <a:rPr lang="en-US" sz="1400" dirty="0" smtClean="0"/>
                        <a:t>As specified</a:t>
                      </a:r>
                      <a:r>
                        <a:rPr lang="en-US" sz="1400" baseline="0" dirty="0" smtClean="0"/>
                        <a:t> in members resolution</a:t>
                      </a:r>
                    </a:p>
                    <a:p>
                      <a:r>
                        <a:rPr lang="en-US" sz="1400" baseline="0" dirty="0" smtClean="0"/>
                        <a:t>[Ordinary resolution u/s 292(1)(c) of CA 1956 </a:t>
                      </a:r>
                      <a:r>
                        <a:rPr lang="en-US" sz="1400" baseline="0" dirty="0" err="1" smtClean="0"/>
                        <a:t>upto</a:t>
                      </a:r>
                      <a:r>
                        <a:rPr lang="en-US" sz="1400" baseline="0" dirty="0" smtClean="0"/>
                        <a:t> 11.9.2013 and </a:t>
                      </a:r>
                      <a:r>
                        <a:rPr lang="en-US" sz="1400" b="1" baseline="0" dirty="0" smtClean="0"/>
                        <a:t>special resolution </a:t>
                      </a:r>
                      <a:r>
                        <a:rPr lang="en-US" sz="1400" baseline="0" dirty="0" smtClean="0"/>
                        <a:t>u/s 180(1)(c) of CA 2013 </a:t>
                      </a:r>
                      <a:r>
                        <a:rPr lang="en-US" sz="1400" baseline="0" dirty="0" err="1" smtClean="0"/>
                        <a:t>w.e.f</a:t>
                      </a:r>
                      <a:r>
                        <a:rPr lang="en-US" sz="1400" baseline="0" dirty="0" smtClean="0"/>
                        <a:t>. 12.9.2013 – applicable to private co. also]</a:t>
                      </a:r>
                      <a:endParaRPr lang="en-US" sz="1400" dirty="0"/>
                    </a:p>
                  </a:txBody>
                  <a:tcPr marL="45720" marR="45720">
                    <a:solidFill>
                      <a:schemeClr val="accent2">
                        <a:lumMod val="60000"/>
                        <a:lumOff val="40000"/>
                      </a:schemeClr>
                    </a:solidFill>
                  </a:tcPr>
                </a:tc>
              </a:tr>
              <a:tr h="3342427">
                <a:tc>
                  <a:txBody>
                    <a:bodyPr/>
                    <a:lstStyle/>
                    <a:p>
                      <a:r>
                        <a:rPr lang="en-US" dirty="0" smtClean="0"/>
                        <a:t>Care to be taken</a:t>
                      </a:r>
                      <a:endParaRPr lang="en-US" dirty="0"/>
                    </a:p>
                  </a:txBody>
                  <a:tcPr marL="45720" marR="45720"/>
                </a:tc>
                <a:tc>
                  <a:txBody>
                    <a:bodyPr/>
                    <a:lstStyle/>
                    <a:p>
                      <a:pPr marL="342900" marR="0" indent="-342900" algn="l" defTabSz="914400" rtl="0" eaLnBrk="1" fontAlgn="auto" latinLnBrk="0" hangingPunct="1">
                        <a:lnSpc>
                          <a:spcPct val="100000"/>
                        </a:lnSpc>
                        <a:spcBef>
                          <a:spcPts val="0"/>
                        </a:spcBef>
                        <a:spcAft>
                          <a:spcPts val="0"/>
                        </a:spcAft>
                        <a:buClrTx/>
                        <a:buSzTx/>
                        <a:buFontTx/>
                        <a:buAutoNum type="arabicPeriod"/>
                        <a:tabLst/>
                        <a:defRPr/>
                      </a:pPr>
                      <a:r>
                        <a:rPr lang="en-US" dirty="0" smtClean="0"/>
                        <a:t>Board resolution at Board</a:t>
                      </a:r>
                      <a:r>
                        <a:rPr lang="en-US" baseline="0" dirty="0" smtClean="0"/>
                        <a:t> meeting only (&amp; not by circulation)</a:t>
                      </a:r>
                      <a:r>
                        <a:rPr lang="en-US" sz="1800" dirty="0" smtClean="0"/>
                        <a:t> [Sec.292(1)(c) of CA 1956</a:t>
                      </a:r>
                      <a:r>
                        <a:rPr lang="en-US" dirty="0" smtClean="0"/>
                        <a:t>]</a:t>
                      </a:r>
                    </a:p>
                    <a:p>
                      <a:pPr marL="342900" indent="-342900">
                        <a:buAutoNum type="arabicPeriod"/>
                      </a:pPr>
                      <a:r>
                        <a:rPr lang="en-US" dirty="0" smtClean="0"/>
                        <a:t>Check applicability of Section</a:t>
                      </a:r>
                      <a:r>
                        <a:rPr lang="en-US" baseline="0" dirty="0" smtClean="0"/>
                        <a:t> 58A read with Companies (Acceptance of Deposits) Rules 1975  -- </a:t>
                      </a:r>
                    </a:p>
                    <a:p>
                      <a:pPr marL="342900" indent="-342900">
                        <a:buAutoNum type="arabicPeriod"/>
                      </a:pPr>
                      <a:r>
                        <a:rPr lang="en-US" sz="1400" baseline="0" dirty="0" smtClean="0"/>
                        <a:t>Co. </a:t>
                      </a:r>
                      <a:r>
                        <a:rPr lang="en-US" baseline="0" dirty="0" smtClean="0"/>
                        <a:t>cannot give loan for purchase of its own shares</a:t>
                      </a:r>
                    </a:p>
                    <a:p>
                      <a:pPr marL="342900" indent="-342900">
                        <a:buAutoNum type="arabicPeriod"/>
                      </a:pPr>
                      <a:r>
                        <a:rPr lang="en-US" baseline="0" dirty="0" smtClean="0"/>
                        <a:t>Check applicability of Sec.14A of IT Act – disallowance of interest on loan</a:t>
                      </a:r>
                    </a:p>
                    <a:p>
                      <a:pPr marL="342900" indent="-342900">
                        <a:buAutoNum type="arabicPeriod"/>
                      </a:pPr>
                      <a:r>
                        <a:rPr lang="en-US" baseline="0" dirty="0" smtClean="0"/>
                        <a:t>Check Object clause of Memorandum</a:t>
                      </a:r>
                    </a:p>
                    <a:p>
                      <a:pPr marL="342900" indent="-342900">
                        <a:buAutoNum type="arabicPeriod"/>
                      </a:pPr>
                      <a:r>
                        <a:rPr lang="en-US" baseline="0" dirty="0" smtClean="0"/>
                        <a:t>Check applicability of provisions of RBI Act for NBFC</a:t>
                      </a:r>
                    </a:p>
                    <a:p>
                      <a:pPr marL="342900" indent="-342900">
                        <a:buAutoNum type="arabicPeriod"/>
                      </a:pPr>
                      <a:r>
                        <a:rPr lang="en-US" baseline="0" dirty="0" smtClean="0"/>
                        <a:t>Check RBI regulations in case of borrowing from foreign company </a:t>
                      </a:r>
                    </a:p>
                    <a:p>
                      <a:pPr marL="342900" indent="-342900">
                        <a:buAutoNum type="arabicPeriod"/>
                      </a:pPr>
                      <a:r>
                        <a:rPr lang="en-US" baseline="0" dirty="0" smtClean="0"/>
                        <a:t>Check position of current ratio &amp; net worth</a:t>
                      </a:r>
                      <a:endParaRPr lang="en-US" dirty="0"/>
                    </a:p>
                  </a:txBody>
                  <a:tcPr marL="45720" marR="45720"/>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1"/>
          </a:lnRef>
          <a:fillRef idx="1">
            <a:schemeClr val="lt1"/>
          </a:fillRef>
          <a:effectRef idx="0">
            <a:schemeClr val="accent1"/>
          </a:effectRef>
          <a:fontRef idx="minor">
            <a:schemeClr val="dk1"/>
          </a:fontRef>
        </p:style>
        <p:txBody>
          <a:bodyPr>
            <a:noAutofit/>
          </a:bodyPr>
          <a:lstStyle/>
          <a:p>
            <a:pPr algn="ctr"/>
            <a:r>
              <a:rPr lang="en-US" sz="4000" i="1" dirty="0" smtClean="0"/>
              <a:t>CBDT circular dated 11.2.2014</a:t>
            </a:r>
            <a:br>
              <a:rPr lang="en-US" sz="4000" i="1" dirty="0" smtClean="0"/>
            </a:br>
            <a:r>
              <a:rPr lang="en-US" sz="4000" i="1" dirty="0" smtClean="0"/>
              <a:t>on disallowance u/s 14A of IT Act</a:t>
            </a:r>
            <a:endParaRPr lang="en-US" sz="4000" i="1" dirty="0"/>
          </a:p>
        </p:txBody>
      </p:sp>
      <p:sp>
        <p:nvSpPr>
          <p:cNvPr id="3" name="Content Placeholder 2"/>
          <p:cNvSpPr>
            <a:spLocks noGrp="1"/>
          </p:cNvSpPr>
          <p:nvPr>
            <p:ph idx="1"/>
          </p:nvPr>
        </p:nvSpPr>
        <p:spPr>
          <a:solidFill>
            <a:srgbClr val="FFFF00"/>
          </a:solidFill>
        </p:spPr>
        <p:style>
          <a:lnRef idx="2">
            <a:schemeClr val="accent4"/>
          </a:lnRef>
          <a:fillRef idx="1">
            <a:schemeClr val="lt1"/>
          </a:fillRef>
          <a:effectRef idx="0">
            <a:schemeClr val="accent4"/>
          </a:effectRef>
          <a:fontRef idx="minor">
            <a:schemeClr val="dk1"/>
          </a:fontRef>
        </p:style>
        <p:txBody>
          <a:bodyPr>
            <a:normAutofit fontScale="47500" lnSpcReduction="20000"/>
          </a:bodyPr>
          <a:lstStyle/>
          <a:p>
            <a:pPr marL="0" indent="0" algn="just">
              <a:buNone/>
            </a:pPr>
            <a:r>
              <a:rPr lang="en-US" sz="3300" i="1" dirty="0" smtClean="0"/>
              <a:t>Section 14A of the  Income-tax Act 1961 (‘Act’) provides for disallowance of expenditure in relation to income not ‘includible’ in total  income.</a:t>
            </a:r>
          </a:p>
          <a:p>
            <a:pPr marL="0" indent="0">
              <a:buNone/>
            </a:pPr>
            <a:endParaRPr lang="en-US" sz="3300" i="1" dirty="0"/>
          </a:p>
          <a:p>
            <a:pPr marL="514350" indent="-514350" algn="just">
              <a:buAutoNum type="arabicPeriod" startAt="2"/>
            </a:pPr>
            <a:r>
              <a:rPr lang="en-US" sz="3300" i="1" dirty="0" smtClean="0"/>
              <a:t>A controversy has arisen in certain cases as to whether disallowance can be made by invoking section 14A of the Act even in those cases where no income has been earned by an </a:t>
            </a:r>
            <a:r>
              <a:rPr lang="en-US" sz="3300" i="1" dirty="0" err="1" smtClean="0"/>
              <a:t>assessee</a:t>
            </a:r>
            <a:r>
              <a:rPr lang="en-US" sz="3300" i="1" dirty="0" smtClean="0"/>
              <a:t> which has been claimed as exempt during the financial year.</a:t>
            </a:r>
          </a:p>
          <a:p>
            <a:pPr marL="514350" indent="-514350" algn="just">
              <a:buAutoNum type="arabicPeriod" startAt="2"/>
            </a:pPr>
            <a:endParaRPr lang="en-US" sz="3300" i="1" dirty="0"/>
          </a:p>
          <a:p>
            <a:pPr marL="514350" indent="-514350" algn="just">
              <a:buAutoNum type="arabicPeriod" startAt="2"/>
            </a:pPr>
            <a:r>
              <a:rPr lang="en-US" sz="3300" i="1" dirty="0" smtClean="0"/>
              <a:t>The matter has been examined in the Board.  It is pertinent to mention that section 14A of the Act was introduced by the Finance Act 2001 with retrospective effect from 01.04.1962.  The purpose for introduction of section 14A with retrospective effect since inception of the Act was clarified vide Circular No.14 of 2001 as under:</a:t>
            </a:r>
          </a:p>
          <a:p>
            <a:pPr marL="514350" indent="-514350" algn="just">
              <a:buAutoNum type="arabicPeriod" startAt="2"/>
            </a:pPr>
            <a:endParaRPr lang="en-US" i="1" dirty="0"/>
          </a:p>
          <a:p>
            <a:pPr marL="0" indent="0" algn="just">
              <a:buNone/>
            </a:pPr>
            <a:endParaRPr lang="en-US" i="1" dirty="0" smtClean="0"/>
          </a:p>
          <a:p>
            <a:pPr marL="0" indent="0" algn="just">
              <a:buNone/>
            </a:pPr>
            <a:r>
              <a:rPr lang="en-US" i="1" dirty="0" smtClean="0"/>
              <a:t>“Certain incomes are not includible while computing the total income, as these are exempt under various provisions of the Act.  There have been cases where deductions have been claimed in respect of such exempt income.  This in effect means that the </a:t>
            </a:r>
            <a:r>
              <a:rPr lang="en-US" i="1" dirty="0" err="1" smtClean="0"/>
              <a:t>tas</a:t>
            </a:r>
            <a:r>
              <a:rPr lang="en-US" i="1" dirty="0" smtClean="0"/>
              <a:t> incentive given by way of exemptions to certain categories of income is being used to reduce </a:t>
            </a:r>
            <a:r>
              <a:rPr lang="en-US" i="1" dirty="0" err="1" smtClean="0"/>
              <a:t>aslo</a:t>
            </a:r>
            <a:r>
              <a:rPr lang="en-US" i="1" dirty="0" smtClean="0"/>
              <a:t> the tax payable on  the non-exempt income by debiting the </a:t>
            </a:r>
            <a:r>
              <a:rPr lang="en-US" i="1" dirty="0" err="1" smtClean="0"/>
              <a:t>exepenses</a:t>
            </a:r>
            <a:r>
              <a:rPr lang="en-US" i="1" dirty="0" smtClean="0"/>
              <a:t> incurred to earn the exempt income against taxable income.  This is against the basic principles of taxation whereby only the net income, i.e. gross income minus the expenditure, is taxed.  On the same analogy, the exemption is also in respect of the net income.  Expenses incurred can be allowed only to the extent they are relatable to the earning of such taxable income”.</a:t>
            </a:r>
          </a:p>
          <a:p>
            <a:pPr marL="514350" indent="-514350">
              <a:buAutoNum type="arabicPeriod" startAt="2"/>
            </a:pPr>
            <a:endParaRPr lang="en-US" dirty="0"/>
          </a:p>
        </p:txBody>
      </p:sp>
    </p:spTree>
    <p:extLst>
      <p:ext uri="{BB962C8B-B14F-4D97-AF65-F5344CB8AC3E}">
        <p14:creationId xmlns:p14="http://schemas.microsoft.com/office/powerpoint/2010/main" val="3717364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914400"/>
            <a:ext cx="8229600" cy="5410200"/>
          </a:xfrm>
          <a:solidFill>
            <a:srgbClr val="FFFF00"/>
          </a:solidFill>
        </p:spPr>
        <p:style>
          <a:lnRef idx="2">
            <a:schemeClr val="accent3"/>
          </a:lnRef>
          <a:fillRef idx="1">
            <a:schemeClr val="lt1"/>
          </a:fillRef>
          <a:effectRef idx="0">
            <a:schemeClr val="accent3"/>
          </a:effectRef>
          <a:fontRef idx="minor">
            <a:schemeClr val="dk1"/>
          </a:fontRef>
        </p:style>
        <p:txBody>
          <a:bodyPr>
            <a:noAutofit/>
          </a:bodyPr>
          <a:lstStyle/>
          <a:p>
            <a:pPr marL="0" indent="0" algn="just">
              <a:buNone/>
            </a:pPr>
            <a:r>
              <a:rPr lang="en-US" sz="1600" i="1" dirty="0" smtClean="0"/>
              <a:t>Thus, legislative intent is to allow only that expenditure which is relatable to earning of income and it therefore follows that the expenses which are relatable to earning of exempt income have to be considered for disallowance, irrespective of the fact whether any such income has been earned during the financial year or not.</a:t>
            </a:r>
          </a:p>
          <a:p>
            <a:pPr marL="0" indent="0">
              <a:buNone/>
            </a:pPr>
            <a:endParaRPr lang="en-US" sz="1600" i="1" dirty="0"/>
          </a:p>
          <a:p>
            <a:pPr marL="514350" indent="-514350" algn="just">
              <a:buAutoNum type="arabicPeriod" startAt="4"/>
            </a:pPr>
            <a:r>
              <a:rPr lang="en-US" sz="1600" i="1" dirty="0" smtClean="0"/>
              <a:t>The above position is further clarified by the usage of term ‘includible’ in the Heading </a:t>
            </a:r>
            <a:r>
              <a:rPr lang="en-US" sz="1600" i="1" u="sng" dirty="0" smtClean="0"/>
              <a:t>to section 14A of the Act and also the Heading  to Rule 8D</a:t>
            </a:r>
            <a:r>
              <a:rPr lang="en-US" sz="1600" i="1" dirty="0" smtClean="0"/>
              <a:t> of I.T. Rules, 1962 which indicates that it is not necessary that exempt income should necessarily be included in a particular year’s income, for disallowance to be triggered.  Also, section 14A of the Act does not use the word ‘income of the year’ but ‘income under the Act’.  This also indicates that for invoking disallowance under section 14A, it is not material that </a:t>
            </a:r>
            <a:r>
              <a:rPr lang="en-US" sz="1600" i="1" dirty="0" err="1" smtClean="0"/>
              <a:t>assessee</a:t>
            </a:r>
            <a:r>
              <a:rPr lang="en-US" sz="1600" i="1" dirty="0" smtClean="0"/>
              <a:t> should have earned such exempt income during the financial year under consideration.</a:t>
            </a:r>
          </a:p>
          <a:p>
            <a:pPr marL="514350" indent="-514350" algn="just">
              <a:buAutoNum type="arabicPeriod" startAt="4"/>
            </a:pPr>
            <a:r>
              <a:rPr lang="en-US" sz="1600" i="1" dirty="0" smtClean="0"/>
              <a:t>The above position is further substantiated by the language used in Rule 8D(2)(ii) &amp; 8D(2)(iii) of I.T. Rules which are extracted below:</a:t>
            </a:r>
          </a:p>
          <a:p>
            <a:pPr marL="0" indent="0" algn="just">
              <a:buNone/>
            </a:pPr>
            <a:r>
              <a:rPr lang="en-US" sz="1200" i="1" dirty="0" smtClean="0"/>
              <a:t>	</a:t>
            </a:r>
          </a:p>
          <a:p>
            <a:pPr marL="0" indent="0" algn="just">
              <a:buNone/>
            </a:pPr>
            <a:r>
              <a:rPr lang="en-US" sz="1200" i="1" dirty="0" smtClean="0"/>
              <a:t>“(ii) in a case where the </a:t>
            </a:r>
            <a:r>
              <a:rPr lang="en-US" sz="1200" i="1" dirty="0" err="1" smtClean="0"/>
              <a:t>assessee</a:t>
            </a:r>
            <a:r>
              <a:rPr lang="en-US" sz="1200" i="1" dirty="0" smtClean="0"/>
              <a:t> has incurred expenditure by way of interest during the previous year which is not directly attributable to any particular income or receipt an amount computed in accordance with the following formula, namely:</a:t>
            </a:r>
          </a:p>
          <a:p>
            <a:pPr marL="0" indent="0" algn="just">
              <a:buNone/>
            </a:pPr>
            <a:endParaRPr lang="en-US" sz="1200" i="1" dirty="0"/>
          </a:p>
          <a:p>
            <a:pPr marL="0" indent="0" algn="just">
              <a:buNone/>
            </a:pPr>
            <a:r>
              <a:rPr lang="en-US" sz="1200" i="1" dirty="0" smtClean="0"/>
              <a:t>A*B/C</a:t>
            </a:r>
          </a:p>
        </p:txBody>
      </p:sp>
    </p:spTree>
    <p:extLst>
      <p:ext uri="{BB962C8B-B14F-4D97-AF65-F5344CB8AC3E}">
        <p14:creationId xmlns:p14="http://schemas.microsoft.com/office/powerpoint/2010/main" val="326011678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838200"/>
            <a:ext cx="8229600" cy="5486400"/>
          </a:xfrm>
          <a:solidFill>
            <a:srgbClr val="FFFF00"/>
          </a:solidFill>
        </p:spPr>
        <p:style>
          <a:lnRef idx="2">
            <a:schemeClr val="accent3"/>
          </a:lnRef>
          <a:fillRef idx="1">
            <a:schemeClr val="lt1"/>
          </a:fillRef>
          <a:effectRef idx="0">
            <a:schemeClr val="accent3"/>
          </a:effectRef>
          <a:fontRef idx="minor">
            <a:schemeClr val="dk1"/>
          </a:fontRef>
        </p:style>
        <p:txBody>
          <a:bodyPr>
            <a:normAutofit fontScale="70000" lnSpcReduction="20000"/>
          </a:bodyPr>
          <a:lstStyle/>
          <a:p>
            <a:pPr marL="0" indent="0" algn="just">
              <a:buNone/>
            </a:pPr>
            <a:r>
              <a:rPr lang="en-US" sz="2300" i="1" dirty="0"/>
              <a:t>Where….</a:t>
            </a:r>
          </a:p>
          <a:p>
            <a:pPr marL="0" indent="0" algn="just">
              <a:buNone/>
            </a:pPr>
            <a:r>
              <a:rPr lang="en-US" sz="2300" i="1" dirty="0"/>
              <a:t>B= the average of value of investment, ;income from which does not or </a:t>
            </a:r>
            <a:r>
              <a:rPr lang="en-US" sz="2300" i="1" dirty="0" err="1"/>
              <a:t>shallnot</a:t>
            </a:r>
            <a:r>
              <a:rPr lang="en-US" sz="2300" i="1" dirty="0"/>
              <a:t> form part of the total income as appearing the in the balance sheet of the </a:t>
            </a:r>
            <a:r>
              <a:rPr lang="en-US" sz="2300" i="1" dirty="0" err="1"/>
              <a:t>assessee</a:t>
            </a:r>
            <a:r>
              <a:rPr lang="en-US" sz="2300" i="1" dirty="0"/>
              <a:t>, on the first day and the last day of the previous year</a:t>
            </a:r>
            <a:r>
              <a:rPr lang="en-US" sz="2300" i="1" dirty="0" smtClean="0"/>
              <a:t>;</a:t>
            </a:r>
          </a:p>
          <a:p>
            <a:pPr marL="0" indent="0" algn="just">
              <a:buNone/>
            </a:pPr>
            <a:r>
              <a:rPr lang="en-US" sz="2300" i="1" dirty="0" smtClean="0"/>
              <a:t>……</a:t>
            </a:r>
          </a:p>
          <a:p>
            <a:pPr marL="0" indent="0" algn="just">
              <a:buNone/>
            </a:pPr>
            <a:r>
              <a:rPr lang="en-US" sz="2300" i="1" dirty="0" smtClean="0"/>
              <a:t>(iii) An amount equal to one-half percent of the average of the value of investment, ;income from which does not or </a:t>
            </a:r>
            <a:r>
              <a:rPr lang="en-US" sz="2300" i="1" dirty="0" err="1" smtClean="0"/>
              <a:t>shalll</a:t>
            </a:r>
            <a:r>
              <a:rPr lang="en-US" sz="2300" i="1" dirty="0" smtClean="0"/>
              <a:t> not form part of the total  income, as appearing in the balance-sheet of the </a:t>
            </a:r>
            <a:r>
              <a:rPr lang="en-US" sz="2300" i="1" dirty="0" err="1" smtClean="0"/>
              <a:t>assessee</a:t>
            </a:r>
            <a:r>
              <a:rPr lang="en-US" sz="2300" i="1" dirty="0" smtClean="0"/>
              <a:t>, on the first day and the last day of the previous year.”</a:t>
            </a:r>
          </a:p>
          <a:p>
            <a:pPr marL="0" indent="0" algn="just">
              <a:buNone/>
            </a:pPr>
            <a:r>
              <a:rPr lang="en-US" sz="2300" b="1" i="1" dirty="0" smtClean="0"/>
              <a:t>(Emphasis added)</a:t>
            </a:r>
          </a:p>
          <a:p>
            <a:pPr marL="0" indent="0" algn="just">
              <a:buNone/>
            </a:pPr>
            <a:endParaRPr lang="en-US" sz="2800" i="1" dirty="0"/>
          </a:p>
          <a:p>
            <a:pPr marL="514350" indent="-514350" algn="just">
              <a:buAutoNum type="arabicPeriod" startAt="6"/>
            </a:pPr>
            <a:r>
              <a:rPr lang="en-US" sz="2800" b="1" i="1" dirty="0" smtClean="0"/>
              <a:t>Thus in light of above, Central Board of Direct Taxes, in exercise of its powers under section 119 of the Act hereby clarifies that Rule 8D read with section 14A of the Act provides for disallowance of the expenditure even where taxpayer in a particular year has not earned any exempt income.</a:t>
            </a:r>
          </a:p>
          <a:p>
            <a:pPr marL="0" indent="0" algn="just">
              <a:buNone/>
            </a:pPr>
            <a:endParaRPr lang="en-US" sz="2800" b="1" i="1" dirty="0" smtClean="0"/>
          </a:p>
          <a:p>
            <a:pPr marL="514350" indent="-514350" algn="just">
              <a:buAutoNum type="arabicPeriod" startAt="6"/>
            </a:pPr>
            <a:r>
              <a:rPr lang="en-US" sz="2800" i="1" dirty="0" smtClean="0"/>
              <a:t>This may be brought to the notice of all concerned.</a:t>
            </a:r>
          </a:p>
          <a:p>
            <a:pPr marL="0" indent="0" algn="just">
              <a:buNone/>
            </a:pPr>
            <a:endParaRPr lang="en-US" sz="2800" i="1" dirty="0" smtClean="0"/>
          </a:p>
          <a:p>
            <a:pPr marL="514350" indent="-514350" algn="just">
              <a:buAutoNum type="arabicPeriod" startAt="6"/>
            </a:pPr>
            <a:r>
              <a:rPr lang="en-US" sz="2800" i="1" dirty="0" smtClean="0"/>
              <a:t>Hindi version to follow.</a:t>
            </a:r>
            <a:endParaRPr lang="en-US" sz="2800" i="1" dirty="0"/>
          </a:p>
          <a:p>
            <a:pPr marL="0" indent="0">
              <a:buNone/>
            </a:pPr>
            <a:endParaRPr lang="en-US" dirty="0"/>
          </a:p>
        </p:txBody>
      </p:sp>
    </p:spTree>
    <p:extLst>
      <p:ext uri="{BB962C8B-B14F-4D97-AF65-F5344CB8AC3E}">
        <p14:creationId xmlns:p14="http://schemas.microsoft.com/office/powerpoint/2010/main" val="41745055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rgbClr val="FFC000"/>
          </a:solidFill>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en-US" i="1" dirty="0" smtClean="0"/>
              <a:t>Rule 2(b)(ix) </a:t>
            </a:r>
            <a:br>
              <a:rPr lang="en-US" i="1" dirty="0" smtClean="0"/>
            </a:br>
            <a:r>
              <a:rPr lang="en-US" sz="2700" i="1" dirty="0" smtClean="0"/>
              <a:t>of Companies (Acceptance of Deposits) Rules 1975</a:t>
            </a:r>
            <a:endParaRPr lang="en-US" sz="2700" i="1" dirty="0"/>
          </a:p>
        </p:txBody>
      </p:sp>
      <p:sp>
        <p:nvSpPr>
          <p:cNvPr id="4" name="Content Placeholder 3"/>
          <p:cNvSpPr>
            <a:spLocks noGrp="1"/>
          </p:cNvSpPr>
          <p:nvPr>
            <p:ph idx="1"/>
          </p:nvPr>
        </p:nvSpPr>
        <p:spPr>
          <a:solidFill>
            <a:srgbClr val="66FF66"/>
          </a:solidFill>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pPr marL="514350" indent="-514350">
              <a:buAutoNum type="arabicPeriod" startAt="2"/>
            </a:pPr>
            <a:r>
              <a:rPr lang="en-US" i="1" dirty="0" smtClean="0"/>
              <a:t>“In these rules, unless the context otherwise requires, ----</a:t>
            </a:r>
          </a:p>
          <a:p>
            <a:pPr marL="0" indent="0">
              <a:buNone/>
            </a:pPr>
            <a:r>
              <a:rPr lang="en-US" i="1" dirty="0" smtClean="0"/>
              <a:t>(a)….</a:t>
            </a:r>
          </a:p>
          <a:p>
            <a:pPr marL="0" indent="0">
              <a:buNone/>
            </a:pPr>
            <a:r>
              <a:rPr lang="en-US" i="1" dirty="0" smtClean="0"/>
              <a:t>(b) “deposit” means any deposit of money with, and includes any amount borrowed by, a company, but does not include ----</a:t>
            </a:r>
          </a:p>
          <a:p>
            <a:pPr marL="0" indent="0">
              <a:buNone/>
            </a:pPr>
            <a:endParaRPr lang="en-US" i="1" dirty="0"/>
          </a:p>
          <a:p>
            <a:pPr marL="0" indent="0">
              <a:buNone/>
            </a:pPr>
            <a:r>
              <a:rPr lang="en-US" i="1" dirty="0" smtClean="0"/>
              <a:t>……</a:t>
            </a:r>
          </a:p>
          <a:p>
            <a:pPr marL="0" indent="0" algn="just">
              <a:buNone/>
            </a:pPr>
            <a:r>
              <a:rPr lang="en-US" i="1" dirty="0" smtClean="0"/>
              <a:t>(ix) Any amount received from a person who, at the time of receipt of the amount, was a director of </a:t>
            </a:r>
            <a:r>
              <a:rPr lang="en-US" i="1" u="sng" dirty="0" smtClean="0"/>
              <a:t>the company</a:t>
            </a:r>
            <a:r>
              <a:rPr lang="en-US" i="1" dirty="0" smtClean="0"/>
              <a:t> or any amount received from a relative of a director or its member by a </a:t>
            </a:r>
            <a:r>
              <a:rPr lang="en-US" i="1" u="sng" dirty="0" smtClean="0"/>
              <a:t>private company</a:t>
            </a:r>
            <a:r>
              <a:rPr lang="en-US" i="1" dirty="0" smtClean="0"/>
              <a:t> ----</a:t>
            </a:r>
          </a:p>
          <a:p>
            <a:pPr marL="0" indent="0">
              <a:buNone/>
            </a:pPr>
            <a:endParaRPr lang="en-US" i="1" dirty="0" smtClean="0"/>
          </a:p>
          <a:p>
            <a:pPr marL="0" indent="0" algn="just">
              <a:buNone/>
            </a:pPr>
            <a:r>
              <a:rPr lang="en-US" i="1" dirty="0" smtClean="0"/>
              <a:t>Provided that the director, relative of a director or a member, as the case may be, from whom money is received, furnishes to the company at the time of giving the money, a declaration in writing to the effect that the amount is not being given out of  funds acquired by him by borrowing or accepting from others;”</a:t>
            </a:r>
            <a:endParaRPr lang="en-US" i="1" dirty="0"/>
          </a:p>
        </p:txBody>
      </p:sp>
    </p:spTree>
    <p:extLst>
      <p:ext uri="{BB962C8B-B14F-4D97-AF65-F5344CB8AC3E}">
        <p14:creationId xmlns:p14="http://schemas.microsoft.com/office/powerpoint/2010/main" val="4782228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colorTemperature colorTemp="11200"/>
                    </a14:imgEffect>
                    <a14:imgEffect>
                      <a14:saturation sat="200000"/>
                    </a14:imgEffect>
                  </a14:imgLayer>
                </a14:imgProps>
              </a:ext>
            </a:extLst>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305800" cy="1905000"/>
          </a:xfrm>
        </p:spPr>
        <p:txBody>
          <a:bodyPr>
            <a:normAutofit/>
          </a:bodyPr>
          <a:lstStyle/>
          <a:p>
            <a:pPr algn="ctr"/>
            <a:r>
              <a:rPr lang="en-US" dirty="0" smtClean="0"/>
              <a:t>Practical Questions </a:t>
            </a:r>
            <a:br>
              <a:rPr lang="en-US" dirty="0" smtClean="0"/>
            </a:br>
            <a:endParaRPr lang="en-US" sz="3600" dirty="0"/>
          </a:p>
        </p:txBody>
      </p:sp>
    </p:spTree>
    <p:extLst>
      <p:ext uri="{BB962C8B-B14F-4D97-AF65-F5344CB8AC3E}">
        <p14:creationId xmlns:p14="http://schemas.microsoft.com/office/powerpoint/2010/main" val="62122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62000"/>
          </a:xfrm>
          <a:solidFill>
            <a:srgbClr val="FFC000"/>
          </a:solidFill>
        </p:spPr>
        <p:txBody>
          <a:bodyPr>
            <a:normAutofit fontScale="90000"/>
          </a:bodyPr>
          <a:lstStyle/>
          <a:p>
            <a:pPr algn="ctr"/>
            <a:r>
              <a:rPr lang="en-IN" sz="3600" i="1" dirty="0" smtClean="0"/>
              <a:t>MCA circular dated 18.9.2013 </a:t>
            </a:r>
            <a:r>
              <a:rPr lang="en-IN" i="1" dirty="0" smtClean="0"/>
              <a:t/>
            </a:r>
            <a:br>
              <a:rPr lang="en-IN" i="1" dirty="0" smtClean="0"/>
            </a:br>
            <a:r>
              <a:rPr lang="en-IN" sz="2200" dirty="0" smtClean="0"/>
              <a:t>on notification of 98 new sections</a:t>
            </a:r>
            <a:endParaRPr lang="en-IN" sz="2200" dirty="0"/>
          </a:p>
        </p:txBody>
      </p:sp>
      <p:sp>
        <p:nvSpPr>
          <p:cNvPr id="3" name="Content Placeholder 2"/>
          <p:cNvSpPr>
            <a:spLocks noGrp="1"/>
          </p:cNvSpPr>
          <p:nvPr>
            <p:ph idx="1"/>
          </p:nvPr>
        </p:nvSpPr>
        <p:spPr>
          <a:xfrm>
            <a:off x="457200" y="1752600"/>
            <a:ext cx="8229600" cy="4572000"/>
          </a:xfrm>
          <a:solidFill>
            <a:schemeClr val="accent4">
              <a:lumMod val="60000"/>
              <a:lumOff val="40000"/>
            </a:schemeClr>
          </a:solidFill>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just">
              <a:buNone/>
            </a:pPr>
            <a:r>
              <a:rPr lang="en-US" dirty="0" smtClean="0"/>
              <a:t>  </a:t>
            </a:r>
            <a:r>
              <a:rPr lang="en-US" i="1" dirty="0" smtClean="0"/>
              <a:t> This Ministry had issued a notification on 12.09.2013 bringing into force to 98 sections or part thereof of the Companies Act 2013.  The said notification is available on Ministry’s website.  This Ministry has been receiving requests for clarification as to whether the provisions of the Companies Act 1956 corresponding to such 98 sections would continue to apply or not.</a:t>
            </a:r>
          </a:p>
          <a:p>
            <a:pPr>
              <a:buNone/>
            </a:pPr>
            <a:endParaRPr lang="en-US" i="1" dirty="0"/>
          </a:p>
          <a:p>
            <a:pPr algn="just">
              <a:buNone/>
            </a:pPr>
            <a:r>
              <a:rPr lang="en-US" i="1" dirty="0" smtClean="0"/>
              <a:t>    It is hereby clarified that with effect from 12.09.2013, the relevant provisions of the Companies Act 1956, which correspond to provisions of 98 sections of the Companies Act 2013 brought into force on 12.09.2013 cease to have effect from that date.</a:t>
            </a:r>
          </a:p>
          <a:p>
            <a:pPr>
              <a:buNone/>
            </a:pPr>
            <a:endParaRPr lang="en-US" i="1" dirty="0"/>
          </a:p>
          <a:p>
            <a:pPr algn="just">
              <a:buNone/>
            </a:pPr>
            <a:r>
              <a:rPr lang="en-US" i="1" dirty="0" smtClean="0"/>
              <a:t>    This issues with the approval of the competent authority.</a:t>
            </a:r>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pPr algn="ct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IN" dirty="0"/>
          </a:p>
        </p:txBody>
      </p:sp>
    </p:spTree>
    <p:extLst>
      <p:ext uri="{BB962C8B-B14F-4D97-AF65-F5344CB8AC3E}">
        <p14:creationId xmlns:p14="http://schemas.microsoft.com/office/powerpoint/2010/main" val="8725748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rgbClr val="FFC000"/>
          </a:solidFill>
        </p:spPr>
        <p:style>
          <a:lnRef idx="2">
            <a:schemeClr val="accent1"/>
          </a:lnRef>
          <a:fillRef idx="1">
            <a:schemeClr val="lt1"/>
          </a:fillRef>
          <a:effectRef idx="0">
            <a:schemeClr val="accent1"/>
          </a:effectRef>
          <a:fontRef idx="minor">
            <a:schemeClr val="dk1"/>
          </a:fontRef>
        </p:style>
        <p:txBody>
          <a:bodyPr/>
          <a:lstStyle/>
          <a:p>
            <a:pPr algn="ctr"/>
            <a:r>
              <a:rPr lang="en-US" i="1" dirty="0" smtClean="0"/>
              <a:t>Q.1</a:t>
            </a:r>
            <a:endParaRPr lang="en-US" i="1" dirty="0"/>
          </a:p>
        </p:txBody>
      </p:sp>
      <p:sp>
        <p:nvSpPr>
          <p:cNvPr id="4" name="Content Placeholder 3"/>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endParaRPr lang="en-US" dirty="0" smtClean="0"/>
          </a:p>
          <a:p>
            <a:pPr marL="0" indent="0" algn="just">
              <a:buNone/>
            </a:pPr>
            <a:r>
              <a:rPr lang="en-US" dirty="0" smtClean="0"/>
              <a:t>Can ABC Ltd accept loan from:</a:t>
            </a:r>
          </a:p>
          <a:p>
            <a:pPr marL="0" indent="0" algn="just">
              <a:buNone/>
            </a:pPr>
            <a:endParaRPr lang="en-US" dirty="0"/>
          </a:p>
          <a:p>
            <a:pPr marL="0" indent="0" algn="just">
              <a:buNone/>
            </a:pPr>
            <a:r>
              <a:rPr lang="en-US" dirty="0" smtClean="0"/>
              <a:t>a) </a:t>
            </a:r>
            <a:r>
              <a:rPr lang="en-US" dirty="0" err="1" smtClean="0"/>
              <a:t>Mr</a:t>
            </a:r>
            <a:r>
              <a:rPr lang="en-US" dirty="0" smtClean="0"/>
              <a:t> A,  Director of the company</a:t>
            </a:r>
          </a:p>
          <a:p>
            <a:pPr marL="0" indent="0" algn="just">
              <a:buNone/>
            </a:pPr>
            <a:r>
              <a:rPr lang="en-US" dirty="0" smtClean="0"/>
              <a:t>b) </a:t>
            </a:r>
            <a:r>
              <a:rPr lang="en-US" dirty="0" err="1" smtClean="0"/>
              <a:t>Mr</a:t>
            </a:r>
            <a:r>
              <a:rPr lang="en-US" dirty="0" smtClean="0"/>
              <a:t> B, Shareholder of the company</a:t>
            </a:r>
          </a:p>
          <a:p>
            <a:pPr marL="0" indent="0" algn="just">
              <a:buNone/>
            </a:pPr>
            <a:r>
              <a:rPr lang="en-US" dirty="0" smtClean="0"/>
              <a:t>c) </a:t>
            </a:r>
            <a:r>
              <a:rPr lang="en-US" dirty="0" err="1" smtClean="0"/>
              <a:t>Mr</a:t>
            </a:r>
            <a:r>
              <a:rPr lang="en-US" dirty="0" smtClean="0"/>
              <a:t> C, Director &amp; shareholder of the company</a:t>
            </a:r>
          </a:p>
          <a:p>
            <a:pPr marL="0" indent="0" algn="just">
              <a:buNone/>
            </a:pPr>
            <a:r>
              <a:rPr lang="en-US" dirty="0" smtClean="0"/>
              <a:t>d) </a:t>
            </a:r>
            <a:r>
              <a:rPr lang="en-US" dirty="0" err="1" smtClean="0"/>
              <a:t>Mr</a:t>
            </a:r>
            <a:r>
              <a:rPr lang="en-US" dirty="0" smtClean="0"/>
              <a:t> E, son of MD of the company</a:t>
            </a:r>
          </a:p>
        </p:txBody>
      </p:sp>
    </p:spTree>
    <p:extLst>
      <p:ext uri="{BB962C8B-B14F-4D97-AF65-F5344CB8AC3E}">
        <p14:creationId xmlns:p14="http://schemas.microsoft.com/office/powerpoint/2010/main" val="33829215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a:solidFill>
            <a:srgbClr val="FFC000"/>
          </a:solidFill>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IN" i="1" dirty="0" smtClean="0"/>
              <a:t>Q.2</a:t>
            </a:r>
            <a:endParaRPr lang="en-IN" i="1" dirty="0"/>
          </a:p>
        </p:txBody>
      </p:sp>
      <p:sp>
        <p:nvSpPr>
          <p:cNvPr id="3" name="Content Placeholder 2"/>
          <p:cNvSpPr>
            <a:spLocks noGrp="1"/>
          </p:cNvSpPr>
          <p:nvPr>
            <p:ph idx="1"/>
          </p:nvPr>
        </p:nvSpPr>
        <p:spPr>
          <a:xfrm>
            <a:off x="457200" y="1295400"/>
            <a:ext cx="8229600" cy="4830763"/>
          </a:xfrm>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buNone/>
            </a:pPr>
            <a:endParaRPr lang="en-US" sz="2800" i="1" u="sng" dirty="0" smtClean="0"/>
          </a:p>
          <a:p>
            <a:pPr marL="0" indent="0">
              <a:buNone/>
            </a:pPr>
            <a:endParaRPr lang="en-US" sz="2400" dirty="0" smtClean="0"/>
          </a:p>
          <a:p>
            <a:pPr marL="0" indent="0">
              <a:buNone/>
            </a:pPr>
            <a:endParaRPr lang="en-US" sz="2400" dirty="0"/>
          </a:p>
          <a:p>
            <a:pPr marL="0" indent="0" algn="just">
              <a:buNone/>
            </a:pPr>
            <a:r>
              <a:rPr lang="en-US" sz="2400" dirty="0" smtClean="0"/>
              <a:t>ABC </a:t>
            </a:r>
            <a:r>
              <a:rPr lang="en-US" sz="2400" dirty="0" err="1" smtClean="0"/>
              <a:t>Pvt</a:t>
            </a:r>
            <a:r>
              <a:rPr lang="en-US" sz="2400" dirty="0" smtClean="0"/>
              <a:t> Ltd granted loan to its employee </a:t>
            </a:r>
            <a:r>
              <a:rPr lang="en-US" sz="2400" dirty="0" err="1" smtClean="0"/>
              <a:t>Mr</a:t>
            </a:r>
            <a:r>
              <a:rPr lang="en-US" sz="2400" dirty="0" smtClean="0"/>
              <a:t> A on 1.10.2013 .  Subsequently, </a:t>
            </a:r>
            <a:r>
              <a:rPr lang="en-US" sz="2400" dirty="0" err="1" smtClean="0"/>
              <a:t>Mr</a:t>
            </a:r>
            <a:r>
              <a:rPr lang="en-US" sz="2400" dirty="0" smtClean="0"/>
              <a:t> A was appointed as a director of the company.  Is there any contravention?</a:t>
            </a:r>
          </a:p>
          <a:p>
            <a:pPr marL="0" indent="0">
              <a:buNone/>
            </a:pPr>
            <a:endParaRPr lang="en-US" sz="2800" dirty="0" smtClean="0"/>
          </a:p>
          <a:p>
            <a:pPr marL="0" indent="0">
              <a:buNone/>
            </a:pPr>
            <a:endParaRPr lang="en-US" sz="2800" dirty="0" smtClean="0"/>
          </a:p>
          <a:p>
            <a:endParaRPr lang="en-IN" dirty="0"/>
          </a:p>
        </p:txBody>
      </p:sp>
    </p:spTree>
    <p:extLst>
      <p:ext uri="{BB962C8B-B14F-4D97-AF65-F5344CB8AC3E}">
        <p14:creationId xmlns:p14="http://schemas.microsoft.com/office/powerpoint/2010/main" val="38288028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466088"/>
          </a:xfrm>
          <a:solidFill>
            <a:srgbClr val="FFC000"/>
          </a:solidFill>
        </p:spPr>
        <p:style>
          <a:lnRef idx="2">
            <a:schemeClr val="accent6"/>
          </a:lnRef>
          <a:fillRef idx="1">
            <a:schemeClr val="lt1"/>
          </a:fillRef>
          <a:effectRef idx="0">
            <a:schemeClr val="accent6"/>
          </a:effectRef>
          <a:fontRef idx="minor">
            <a:schemeClr val="dk1"/>
          </a:fontRef>
        </p:style>
        <p:txBody>
          <a:bodyPr>
            <a:normAutofit fontScale="90000"/>
          </a:bodyPr>
          <a:lstStyle/>
          <a:p>
            <a:pPr algn="ct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a:t/>
            </a:r>
            <a:br>
              <a:rPr lang="en-US" sz="5400" i="1" u="sng" dirty="0"/>
            </a:br>
            <a:r>
              <a:rPr lang="en-US" sz="5400" i="1" u="sng" dirty="0" smtClean="0"/>
              <a:t/>
            </a:r>
            <a:br>
              <a:rPr lang="en-US" sz="5400" i="1" u="sng" dirty="0" smtClean="0"/>
            </a:br>
            <a:r>
              <a:rPr lang="en-US" sz="5400" i="1" u="sng" dirty="0" smtClean="0"/>
              <a:t>Q.3</a:t>
            </a:r>
            <a:r>
              <a:rPr lang="en-US" sz="5400" i="1" u="sng" dirty="0"/>
              <a:t/>
            </a:r>
            <a:br>
              <a:rPr lang="en-US" sz="5400" i="1" u="sng" dirty="0"/>
            </a:br>
            <a:endParaRPr lang="en-US" dirty="0"/>
          </a:p>
        </p:txBody>
      </p:sp>
      <p:sp>
        <p:nvSpPr>
          <p:cNvPr id="3" name="Content Placeholder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endParaRPr lang="en-US" sz="3200" i="1" u="sng" dirty="0"/>
          </a:p>
          <a:p>
            <a:pPr marL="0" indent="0" algn="just">
              <a:buNone/>
            </a:pPr>
            <a:r>
              <a:rPr lang="en-US" sz="2800" dirty="0"/>
              <a:t>ABC Ltd gives loan to XYX Ltd.  </a:t>
            </a:r>
            <a:r>
              <a:rPr lang="en-US" sz="2800" dirty="0" err="1"/>
              <a:t>Mr</a:t>
            </a:r>
            <a:r>
              <a:rPr lang="en-US" sz="2800" dirty="0"/>
              <a:t> A is a director in both companies.  Subsequently, XYZ Ltd is converted into private limited </a:t>
            </a:r>
            <a:r>
              <a:rPr lang="en-US" sz="2800" dirty="0" smtClean="0"/>
              <a:t>company.  </a:t>
            </a:r>
            <a:r>
              <a:rPr lang="en-US" sz="2800" dirty="0"/>
              <a:t>Is there any </a:t>
            </a:r>
            <a:r>
              <a:rPr lang="en-US" sz="2800" dirty="0" smtClean="0"/>
              <a:t>contravention of company law?</a:t>
            </a:r>
            <a:endParaRPr lang="en-US" sz="2800" dirty="0"/>
          </a:p>
          <a:p>
            <a:endParaRPr lang="en-US" dirty="0"/>
          </a:p>
        </p:txBody>
      </p:sp>
    </p:spTree>
    <p:extLst>
      <p:ext uri="{BB962C8B-B14F-4D97-AF65-F5344CB8AC3E}">
        <p14:creationId xmlns:p14="http://schemas.microsoft.com/office/powerpoint/2010/main" val="14166301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5"/>
          </a:lnRef>
          <a:fillRef idx="1">
            <a:schemeClr val="lt1"/>
          </a:fillRef>
          <a:effectRef idx="0">
            <a:schemeClr val="accent5"/>
          </a:effectRef>
          <a:fontRef idx="minor">
            <a:schemeClr val="dk1"/>
          </a:fontRef>
        </p:style>
        <p:txBody>
          <a:bodyPr/>
          <a:lstStyle/>
          <a:p>
            <a:pPr algn="ctr"/>
            <a:r>
              <a:rPr lang="en-US" i="1" dirty="0" smtClean="0"/>
              <a:t>Q.4</a:t>
            </a:r>
            <a:endParaRPr lang="en-US" i="1" dirty="0"/>
          </a:p>
        </p:txBody>
      </p:sp>
      <p:sp>
        <p:nvSpPr>
          <p:cNvPr id="3" name="Content Placeholder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endParaRPr lang="en-US" sz="2800" dirty="0" smtClean="0"/>
          </a:p>
          <a:p>
            <a:pPr marL="0" indent="0">
              <a:buNone/>
            </a:pPr>
            <a:endParaRPr lang="en-US" sz="2800" dirty="0"/>
          </a:p>
          <a:p>
            <a:pPr marL="0" indent="0">
              <a:buNone/>
            </a:pPr>
            <a:endParaRPr lang="en-US" sz="2800" dirty="0" smtClean="0"/>
          </a:p>
          <a:p>
            <a:pPr marL="0" indent="0">
              <a:buNone/>
            </a:pPr>
            <a:r>
              <a:rPr lang="en-US" sz="2800" dirty="0" smtClean="0"/>
              <a:t>Can </a:t>
            </a:r>
            <a:r>
              <a:rPr lang="en-US" sz="2800" dirty="0"/>
              <a:t>ABC Ltd give corporate guarantee to bank for giving loans to its wholly owned subsidiary abroad?</a:t>
            </a:r>
          </a:p>
          <a:p>
            <a:endParaRPr lang="en-US" dirty="0"/>
          </a:p>
        </p:txBody>
      </p:sp>
    </p:spTree>
    <p:extLst>
      <p:ext uri="{BB962C8B-B14F-4D97-AF65-F5344CB8AC3E}">
        <p14:creationId xmlns:p14="http://schemas.microsoft.com/office/powerpoint/2010/main" val="18832668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62000"/>
          </a:xfrm>
          <a:solidFill>
            <a:srgbClr val="FFC000"/>
          </a:solidFill>
        </p:spPr>
        <p:style>
          <a:lnRef idx="2">
            <a:schemeClr val="accent4"/>
          </a:lnRef>
          <a:fillRef idx="1">
            <a:schemeClr val="lt1"/>
          </a:fillRef>
          <a:effectRef idx="0">
            <a:schemeClr val="accent4"/>
          </a:effectRef>
          <a:fontRef idx="minor">
            <a:schemeClr val="dk1"/>
          </a:fontRef>
        </p:style>
        <p:txBody>
          <a:bodyPr>
            <a:normAutofit fontScale="90000"/>
          </a:bodyPr>
          <a:lstStyle/>
          <a:p>
            <a:pPr algn="ctr"/>
            <a:r>
              <a:rPr lang="en-IN" i="1" dirty="0" smtClean="0"/>
              <a:t>Q.5</a:t>
            </a:r>
            <a:endParaRPr lang="en-IN" i="1" dirty="0"/>
          </a:p>
        </p:txBody>
      </p:sp>
      <p:sp>
        <p:nvSpPr>
          <p:cNvPr id="3" name="Content Placeholder 2"/>
          <p:cNvSpPr>
            <a:spLocks noGrp="1"/>
          </p:cNvSpPr>
          <p:nvPr>
            <p:ph idx="1"/>
          </p:nvPr>
        </p:nvSpPr>
        <p:spPr>
          <a:xfrm>
            <a:off x="457200" y="1905000"/>
            <a:ext cx="8229600" cy="4221163"/>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buNone/>
            </a:pPr>
            <a:endParaRPr lang="en-US" sz="2800" i="1" u="sng" dirty="0"/>
          </a:p>
          <a:p>
            <a:pPr marL="0" indent="0">
              <a:buNone/>
            </a:pPr>
            <a:endParaRPr lang="en-US" sz="2800" i="1" u="sng" dirty="0" smtClean="0"/>
          </a:p>
          <a:p>
            <a:pPr marL="0" indent="0">
              <a:buNone/>
            </a:pPr>
            <a:endParaRPr lang="en-US" sz="2800" i="1" u="sng" dirty="0" smtClean="0"/>
          </a:p>
          <a:p>
            <a:pPr marL="0" indent="0" algn="just">
              <a:buNone/>
            </a:pPr>
            <a:r>
              <a:rPr lang="en-US" sz="2800" dirty="0" smtClean="0"/>
              <a:t>ABC Private Ltd proposes to give loan to </a:t>
            </a:r>
            <a:r>
              <a:rPr lang="en-US" sz="2800" dirty="0" err="1" smtClean="0"/>
              <a:t>Mr</a:t>
            </a:r>
            <a:r>
              <a:rPr lang="en-US" sz="2800" dirty="0" smtClean="0"/>
              <a:t> A who is sister’s husband of a director of the company.  Is it permitted u/s 185 of CA 2013?</a:t>
            </a:r>
          </a:p>
          <a:p>
            <a:pPr marL="0" indent="0">
              <a:buNone/>
            </a:pPr>
            <a:endParaRPr lang="en-US" sz="2800" dirty="0" smtClean="0"/>
          </a:p>
          <a:p>
            <a:pPr marL="0" indent="0">
              <a:buNone/>
            </a:pPr>
            <a:endParaRPr lang="en-US" sz="2800" dirty="0" smtClean="0"/>
          </a:p>
          <a:p>
            <a:endParaRPr lang="en-IN" dirty="0"/>
          </a:p>
        </p:txBody>
      </p:sp>
    </p:spTree>
    <p:extLst>
      <p:ext uri="{BB962C8B-B14F-4D97-AF65-F5344CB8AC3E}">
        <p14:creationId xmlns:p14="http://schemas.microsoft.com/office/powerpoint/2010/main" val="419748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4"/>
          </a:lnRef>
          <a:fillRef idx="1">
            <a:schemeClr val="lt1"/>
          </a:fillRef>
          <a:effectRef idx="0">
            <a:schemeClr val="accent4"/>
          </a:effectRef>
          <a:fontRef idx="minor">
            <a:schemeClr val="dk1"/>
          </a:fontRef>
        </p:style>
        <p:txBody>
          <a:bodyPr/>
          <a:lstStyle/>
          <a:p>
            <a:pPr algn="ctr"/>
            <a:r>
              <a:rPr lang="en-US" i="1" dirty="0" smtClean="0"/>
              <a:t>Q.6</a:t>
            </a:r>
            <a:endParaRPr lang="en-US" i="1" dirty="0"/>
          </a:p>
        </p:txBody>
      </p:sp>
      <p:sp>
        <p:nvSpPr>
          <p:cNvPr id="3" name="Content Placeholder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endParaRPr lang="en-US" sz="2400" u="sng" dirty="0"/>
          </a:p>
          <a:p>
            <a:pPr marL="0" indent="0">
              <a:buNone/>
            </a:pPr>
            <a:endParaRPr lang="en-US" sz="2400" dirty="0" smtClean="0"/>
          </a:p>
          <a:p>
            <a:pPr marL="0" indent="0" algn="just">
              <a:buNone/>
            </a:pPr>
            <a:r>
              <a:rPr lang="en-US" sz="2400" dirty="0" smtClean="0"/>
              <a:t>ABC </a:t>
            </a:r>
            <a:r>
              <a:rPr lang="en-US" sz="2400" dirty="0"/>
              <a:t>Ltd proposes to give loan to a private  limited company incorporated in Germany.  </a:t>
            </a:r>
            <a:r>
              <a:rPr lang="en-US" sz="2400" dirty="0" err="1"/>
              <a:t>Mr</a:t>
            </a:r>
            <a:r>
              <a:rPr lang="en-US" sz="2400" dirty="0"/>
              <a:t> A is a director in both companies, but </a:t>
            </a:r>
            <a:r>
              <a:rPr lang="en-US" sz="2400" dirty="0" smtClean="0"/>
              <a:t>no director of ABC Ltd is holding any shares of Germany company.  </a:t>
            </a:r>
            <a:r>
              <a:rPr lang="en-US" sz="2400" dirty="0"/>
              <a:t>Is it permitted u/s 185 of CA 2013?  </a:t>
            </a:r>
          </a:p>
          <a:p>
            <a:endParaRPr lang="en-US" dirty="0"/>
          </a:p>
        </p:txBody>
      </p:sp>
    </p:spTree>
    <p:extLst>
      <p:ext uri="{BB962C8B-B14F-4D97-AF65-F5344CB8AC3E}">
        <p14:creationId xmlns:p14="http://schemas.microsoft.com/office/powerpoint/2010/main" val="26861251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8382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IN" i="1" dirty="0" smtClean="0"/>
              <a:t>Q.7</a:t>
            </a:r>
            <a:endParaRPr lang="en-IN" i="1" dirty="0"/>
          </a:p>
        </p:txBody>
      </p:sp>
      <p:sp>
        <p:nvSpPr>
          <p:cNvPr id="3" name="Content Placeholder 2"/>
          <p:cNvSpPr>
            <a:spLocks noGrp="1"/>
          </p:cNvSpPr>
          <p:nvPr>
            <p:ph idx="1"/>
          </p:nvPr>
        </p:nvSpPr>
        <p:spPr>
          <a:xfrm>
            <a:off x="457200" y="1981200"/>
            <a:ext cx="8229600" cy="4144963"/>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buNone/>
            </a:pPr>
            <a:endParaRPr lang="en-US" sz="2800" i="1" u="sng" dirty="0"/>
          </a:p>
          <a:p>
            <a:pPr marL="0" indent="0">
              <a:buNone/>
            </a:pPr>
            <a:endParaRPr lang="en-US" sz="2800" i="1" u="sng" dirty="0" smtClean="0"/>
          </a:p>
          <a:p>
            <a:pPr marL="0" indent="0" algn="just">
              <a:buNone/>
            </a:pPr>
            <a:r>
              <a:rPr lang="en-US" sz="2800" dirty="0" err="1" smtClean="0"/>
              <a:t>Mr</a:t>
            </a:r>
            <a:r>
              <a:rPr lang="en-US" sz="2800" dirty="0" smtClean="0"/>
              <a:t> A is a member of ABC </a:t>
            </a:r>
            <a:r>
              <a:rPr lang="en-US" sz="2800" dirty="0" err="1" smtClean="0"/>
              <a:t>Pvt</a:t>
            </a:r>
            <a:r>
              <a:rPr lang="en-US" sz="2800" dirty="0" smtClean="0"/>
              <a:t> Ltd and XYZ </a:t>
            </a:r>
            <a:r>
              <a:rPr lang="en-US" sz="2800" dirty="0" err="1" smtClean="0"/>
              <a:t>Pvt</a:t>
            </a:r>
            <a:r>
              <a:rPr lang="en-US" sz="2800" dirty="0" smtClean="0"/>
              <a:t> Ltd.  XYZ </a:t>
            </a:r>
            <a:r>
              <a:rPr lang="en-US" sz="2800" dirty="0" err="1" smtClean="0"/>
              <a:t>Pvt</a:t>
            </a:r>
            <a:r>
              <a:rPr lang="en-US" sz="2800" dirty="0" smtClean="0"/>
              <a:t> Ltd gives loan to </a:t>
            </a:r>
            <a:r>
              <a:rPr lang="en-US" sz="2800" dirty="0" err="1" smtClean="0"/>
              <a:t>Mr</a:t>
            </a:r>
            <a:r>
              <a:rPr lang="en-US" sz="2800" dirty="0" smtClean="0"/>
              <a:t> X.  Can ABC </a:t>
            </a:r>
            <a:r>
              <a:rPr lang="en-US" sz="2800" dirty="0" err="1" smtClean="0"/>
              <a:t>Pvt</a:t>
            </a:r>
            <a:r>
              <a:rPr lang="en-US" sz="2800" dirty="0" smtClean="0"/>
              <a:t> Ltd give guarantee for the loan?</a:t>
            </a:r>
          </a:p>
          <a:p>
            <a:pPr marL="0" indent="0">
              <a:buNone/>
            </a:pPr>
            <a:endParaRPr lang="en-US" sz="2800" dirty="0" smtClean="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smtClean="0"/>
          </a:p>
          <a:p>
            <a:endParaRPr lang="en-IN" dirty="0"/>
          </a:p>
        </p:txBody>
      </p:sp>
    </p:spTree>
    <p:extLst>
      <p:ext uri="{BB962C8B-B14F-4D97-AF65-F5344CB8AC3E}">
        <p14:creationId xmlns:p14="http://schemas.microsoft.com/office/powerpoint/2010/main" val="281400649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3"/>
          </a:lnRef>
          <a:fillRef idx="1">
            <a:schemeClr val="lt1"/>
          </a:fillRef>
          <a:effectRef idx="0">
            <a:schemeClr val="accent3"/>
          </a:effectRef>
          <a:fontRef idx="minor">
            <a:schemeClr val="dk1"/>
          </a:fontRef>
        </p:style>
        <p:txBody>
          <a:bodyPr/>
          <a:lstStyle/>
          <a:p>
            <a:pPr algn="ctr"/>
            <a:r>
              <a:rPr lang="en-US" i="1" dirty="0" smtClean="0"/>
              <a:t>Q.8</a:t>
            </a:r>
            <a:endParaRPr lang="en-US" i="1" dirty="0"/>
          </a:p>
        </p:txBody>
      </p:sp>
      <p:sp>
        <p:nvSpPr>
          <p:cNvPr id="3" name="Content Placeholder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endParaRPr lang="en-US" sz="2400" i="1" u="sng" dirty="0"/>
          </a:p>
          <a:p>
            <a:pPr marL="0" indent="0">
              <a:buNone/>
            </a:pPr>
            <a:endParaRPr lang="en-US" sz="2400" dirty="0" smtClean="0"/>
          </a:p>
          <a:p>
            <a:pPr marL="0" indent="0">
              <a:buNone/>
            </a:pPr>
            <a:endParaRPr lang="en-US" sz="2400" dirty="0"/>
          </a:p>
          <a:p>
            <a:pPr marL="0" indent="0" algn="just">
              <a:buNone/>
            </a:pPr>
            <a:r>
              <a:rPr lang="en-US" sz="2400" dirty="0" err="1" smtClean="0"/>
              <a:t>Mr</a:t>
            </a:r>
            <a:r>
              <a:rPr lang="en-US" sz="2400" dirty="0" smtClean="0"/>
              <a:t> </a:t>
            </a:r>
            <a:r>
              <a:rPr lang="en-US" sz="2400" dirty="0"/>
              <a:t>A, who is director of ABC Ltd, is also a trustee of a public charitable  trust.  The Trust requests the company to give some loan.  Can the company give loan to the Trust?</a:t>
            </a:r>
          </a:p>
          <a:p>
            <a:endParaRPr lang="en-US" dirty="0"/>
          </a:p>
        </p:txBody>
      </p:sp>
    </p:spTree>
    <p:extLst>
      <p:ext uri="{BB962C8B-B14F-4D97-AF65-F5344CB8AC3E}">
        <p14:creationId xmlns:p14="http://schemas.microsoft.com/office/powerpoint/2010/main" val="31476383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7924800" cy="838200"/>
          </a:xfrm>
          <a:solidFill>
            <a:srgbClr val="FFC000"/>
          </a:solidFill>
        </p:spPr>
        <p:style>
          <a:lnRef idx="2">
            <a:schemeClr val="accent2"/>
          </a:lnRef>
          <a:fillRef idx="1">
            <a:schemeClr val="lt1"/>
          </a:fillRef>
          <a:effectRef idx="0">
            <a:schemeClr val="accent2"/>
          </a:effectRef>
          <a:fontRef idx="minor">
            <a:schemeClr val="dk1"/>
          </a:fontRef>
        </p:style>
        <p:txBody>
          <a:bodyPr>
            <a:noAutofit/>
          </a:bodyPr>
          <a:lstStyle/>
          <a:p>
            <a:pPr algn="ctr"/>
            <a:r>
              <a:rPr lang="en-IN" sz="3200" i="1" dirty="0" smtClean="0"/>
              <a:t>Q.9</a:t>
            </a:r>
            <a:endParaRPr lang="en-IN" sz="3200" i="1" dirty="0"/>
          </a:p>
        </p:txBody>
      </p:sp>
      <p:sp>
        <p:nvSpPr>
          <p:cNvPr id="8" name="TextBox 7"/>
          <p:cNvSpPr txBox="1"/>
          <p:nvPr/>
        </p:nvSpPr>
        <p:spPr>
          <a:xfrm>
            <a:off x="685800" y="2209800"/>
            <a:ext cx="7924800" cy="36933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endParaRPr lang="en-US" dirty="0" smtClean="0"/>
          </a:p>
          <a:p>
            <a:endParaRPr lang="en-US" dirty="0" smtClean="0"/>
          </a:p>
          <a:p>
            <a:pPr algn="just"/>
            <a:r>
              <a:rPr lang="en-US" sz="2400" dirty="0" smtClean="0"/>
              <a:t>Paid-up capital &amp; free reserves of ABC Ltd are to the extent of Rs.10 crores.  However, ordinary resolution u/s 293(1)(d) of CA 1956 has been passed permitting borrowing </a:t>
            </a:r>
            <a:r>
              <a:rPr lang="en-US" sz="2400" dirty="0" err="1" smtClean="0"/>
              <a:t>upto</a:t>
            </a:r>
            <a:r>
              <a:rPr lang="en-US" sz="2400" dirty="0" smtClean="0"/>
              <a:t> Rs.15 crores.  Accordingly, company borrowed by way of term loan of Rs.12 crores on 1.9.2013.  Repayment of term loan will start from 1.4.2014.  Is there any contravention? </a:t>
            </a:r>
          </a:p>
          <a:p>
            <a:endParaRPr lang="en-US" dirty="0"/>
          </a:p>
          <a:p>
            <a:endParaRPr lang="en-US" dirty="0" smtClean="0"/>
          </a:p>
          <a:p>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32688"/>
          </a:xfrm>
          <a:solidFill>
            <a:srgbClr val="FFC000"/>
          </a:solidFill>
        </p:spPr>
        <p:style>
          <a:lnRef idx="2">
            <a:schemeClr val="accent1"/>
          </a:lnRef>
          <a:fillRef idx="1">
            <a:schemeClr val="lt1"/>
          </a:fillRef>
          <a:effectRef idx="0">
            <a:schemeClr val="accent1"/>
          </a:effectRef>
          <a:fontRef idx="minor">
            <a:schemeClr val="dk1"/>
          </a:fontRef>
        </p:style>
        <p:txBody>
          <a:bodyPr/>
          <a:lstStyle/>
          <a:p>
            <a:pPr algn="ctr"/>
            <a:r>
              <a:rPr lang="en-US" i="1" dirty="0" smtClean="0"/>
              <a:t>Q.10:</a:t>
            </a:r>
            <a:endParaRPr lang="en-US" i="1" dirty="0"/>
          </a:p>
        </p:txBody>
      </p:sp>
      <p:sp>
        <p:nvSpPr>
          <p:cNvPr id="3" name="Content Placeholder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a:p>
            <a:pPr marL="0" indent="0" algn="just">
              <a:buNone/>
            </a:pPr>
            <a:endParaRPr lang="en-US" dirty="0" smtClean="0"/>
          </a:p>
          <a:p>
            <a:pPr marL="0" indent="0" algn="just">
              <a:buNone/>
            </a:pPr>
            <a:endParaRPr lang="en-US" dirty="0"/>
          </a:p>
          <a:p>
            <a:pPr marL="0" indent="0" algn="just">
              <a:buNone/>
            </a:pPr>
            <a:r>
              <a:rPr lang="en-US" dirty="0" smtClean="0"/>
              <a:t>In </a:t>
            </a:r>
            <a:r>
              <a:rPr lang="en-US" dirty="0"/>
              <a:t>the above case, the company took a second term loan of </a:t>
            </a:r>
            <a:r>
              <a:rPr lang="en-US" dirty="0" smtClean="0"/>
              <a:t>Rs.3 </a:t>
            </a:r>
            <a:r>
              <a:rPr lang="en-US" dirty="0"/>
              <a:t>crores on 1.10.2013 by just passing Board resolution.  Is there any contravention?</a:t>
            </a:r>
          </a:p>
          <a:p>
            <a:endParaRPr lang="en-US" dirty="0"/>
          </a:p>
        </p:txBody>
      </p:sp>
    </p:spTree>
    <p:extLst>
      <p:ext uri="{BB962C8B-B14F-4D97-AF65-F5344CB8AC3E}">
        <p14:creationId xmlns:p14="http://schemas.microsoft.com/office/powerpoint/2010/main" val="40140390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7315200" cy="762000"/>
          </a:xfrm>
          <a:solidFill>
            <a:srgbClr val="FFC000"/>
          </a:solidFill>
        </p:spPr>
        <p:txBody>
          <a:bodyPr>
            <a:normAutofit fontScale="90000"/>
          </a:bodyPr>
          <a:lstStyle/>
          <a:p>
            <a:pPr algn="ctr"/>
            <a:r>
              <a:rPr lang="en-US" i="1" dirty="0" smtClean="0"/>
              <a:t>Sections relating to loans</a:t>
            </a:r>
            <a:endParaRPr lang="en-US"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9699843"/>
              </p:ext>
            </p:extLst>
          </p:nvPr>
        </p:nvGraphicFramePr>
        <p:xfrm>
          <a:off x="457200" y="1905000"/>
          <a:ext cx="7315200" cy="4490823"/>
        </p:xfrm>
        <a:graphic>
          <a:graphicData uri="http://schemas.openxmlformats.org/drawingml/2006/table">
            <a:tbl>
              <a:tblPr firstRow="1" bandRow="1">
                <a:tableStyleId>{5C22544A-7EE6-4342-B048-85BDC9FD1C3A}</a:tableStyleId>
              </a:tblPr>
              <a:tblGrid>
                <a:gridCol w="2590800"/>
                <a:gridCol w="1219200"/>
                <a:gridCol w="1295400"/>
                <a:gridCol w="2209800"/>
              </a:tblGrid>
              <a:tr h="642257">
                <a:tc>
                  <a:txBody>
                    <a:bodyPr/>
                    <a:lstStyle/>
                    <a:p>
                      <a:pPr algn="l"/>
                      <a:endParaRPr lang="en-US" dirty="0"/>
                    </a:p>
                  </a:txBody>
                  <a:tcPr/>
                </a:tc>
                <a:tc>
                  <a:txBody>
                    <a:bodyPr/>
                    <a:lstStyle/>
                    <a:p>
                      <a:pPr algn="l"/>
                      <a:r>
                        <a:rPr lang="en-US" dirty="0" smtClean="0"/>
                        <a:t>CA 1956</a:t>
                      </a:r>
                      <a:endParaRPr lang="en-US" dirty="0"/>
                    </a:p>
                  </a:txBody>
                  <a:tcPr/>
                </a:tc>
                <a:tc>
                  <a:txBody>
                    <a:bodyPr/>
                    <a:lstStyle/>
                    <a:p>
                      <a:pPr algn="l"/>
                      <a:r>
                        <a:rPr lang="en-US" dirty="0" smtClean="0"/>
                        <a:t>CA 2013</a:t>
                      </a:r>
                      <a:endParaRPr lang="en-US" dirty="0"/>
                    </a:p>
                  </a:txBody>
                  <a:tcPr/>
                </a:tc>
                <a:tc>
                  <a:txBody>
                    <a:bodyPr/>
                    <a:lstStyle/>
                    <a:p>
                      <a:pPr algn="l"/>
                      <a:r>
                        <a:rPr lang="en-US" dirty="0" smtClean="0"/>
                        <a:t>Date of notification</a:t>
                      </a:r>
                      <a:endParaRPr lang="en-US" dirty="0"/>
                    </a:p>
                  </a:txBody>
                  <a:tcPr/>
                </a:tc>
              </a:tr>
              <a:tr h="367004">
                <a:tc>
                  <a:txBody>
                    <a:bodyPr/>
                    <a:lstStyle/>
                    <a:p>
                      <a:pPr algn="l"/>
                      <a:r>
                        <a:rPr lang="en-US" dirty="0" smtClean="0"/>
                        <a:t>Loans to directors etc.</a:t>
                      </a:r>
                      <a:endParaRPr lang="en-US" dirty="0"/>
                    </a:p>
                  </a:txBody>
                  <a:tcPr/>
                </a:tc>
                <a:tc>
                  <a:txBody>
                    <a:bodyPr/>
                    <a:lstStyle/>
                    <a:p>
                      <a:pPr algn="l"/>
                      <a:r>
                        <a:rPr lang="en-US" dirty="0" smtClean="0"/>
                        <a:t>295, 296</a:t>
                      </a:r>
                      <a:endParaRPr lang="en-US" dirty="0"/>
                    </a:p>
                  </a:txBody>
                  <a:tcPr/>
                </a:tc>
                <a:tc>
                  <a:txBody>
                    <a:bodyPr/>
                    <a:lstStyle/>
                    <a:p>
                      <a:pPr algn="l"/>
                      <a:r>
                        <a:rPr lang="en-US" b="1" dirty="0" smtClean="0">
                          <a:ln>
                            <a:solidFill>
                              <a:srgbClr val="FF0000"/>
                            </a:solidFill>
                          </a:ln>
                        </a:rPr>
                        <a:t>185</a:t>
                      </a:r>
                      <a:endParaRPr lang="en-US" b="1" dirty="0">
                        <a:ln>
                          <a:solidFill>
                            <a:srgbClr val="FF0000"/>
                          </a:solidFill>
                        </a:ln>
                      </a:endParaRPr>
                    </a:p>
                  </a:txBody>
                  <a:tcPr/>
                </a:tc>
                <a:tc>
                  <a:txBody>
                    <a:bodyPr/>
                    <a:lstStyle/>
                    <a:p>
                      <a:pPr algn="l"/>
                      <a:r>
                        <a:rPr lang="en-US" dirty="0" smtClean="0"/>
                        <a:t>12/9/2013</a:t>
                      </a:r>
                      <a:endParaRPr lang="en-US" dirty="0"/>
                    </a:p>
                  </a:txBody>
                  <a:tcPr>
                    <a:lnB w="12700" cmpd="sng">
                      <a:noFill/>
                    </a:lnB>
                  </a:tcPr>
                </a:tc>
              </a:tr>
              <a:tr h="1048139">
                <a:tc>
                  <a:txBody>
                    <a:bodyPr/>
                    <a:lstStyle/>
                    <a:p>
                      <a:pPr algn="l"/>
                      <a:r>
                        <a:rPr lang="en-US" dirty="0" smtClean="0"/>
                        <a:t>Definitions</a:t>
                      </a:r>
                    </a:p>
                    <a:p>
                      <a:pPr marL="342900" indent="-342900" algn="l">
                        <a:buAutoNum type="alphaLcParenR"/>
                      </a:pPr>
                      <a:r>
                        <a:rPr lang="en-US" dirty="0" smtClean="0"/>
                        <a:t>Body corporate</a:t>
                      </a:r>
                    </a:p>
                    <a:p>
                      <a:pPr marL="342900" indent="-342900" algn="l">
                        <a:buAutoNum type="alphaLcParenR"/>
                      </a:pPr>
                      <a:r>
                        <a:rPr lang="en-US" baseline="0" dirty="0" smtClean="0"/>
                        <a:t> Relatives</a:t>
                      </a:r>
                      <a:endParaRPr lang="en-US" dirty="0" smtClean="0"/>
                    </a:p>
                    <a:p>
                      <a:pPr marL="342900" indent="-342900" algn="l">
                        <a:buAutoNum type="alphaLcParenR"/>
                      </a:pPr>
                      <a:endParaRPr lang="en-US" dirty="0" smtClean="0"/>
                    </a:p>
                    <a:p>
                      <a:pPr marL="342900" indent="-342900" algn="l">
                        <a:buAutoNum type="alphaLcParenR"/>
                      </a:pPr>
                      <a:endParaRPr lang="en-US" dirty="0"/>
                    </a:p>
                  </a:txBody>
                  <a:tcPr/>
                </a:tc>
                <a:tc>
                  <a:txBody>
                    <a:bodyPr/>
                    <a:lstStyle/>
                    <a:p>
                      <a:pPr algn="l"/>
                      <a:endParaRPr lang="en-US" dirty="0" smtClean="0"/>
                    </a:p>
                    <a:p>
                      <a:pPr algn="l"/>
                      <a:r>
                        <a:rPr lang="en-US" dirty="0" smtClean="0"/>
                        <a:t>2(7), </a:t>
                      </a:r>
                    </a:p>
                    <a:p>
                      <a:pPr algn="l"/>
                      <a:r>
                        <a:rPr lang="en-US" dirty="0" smtClean="0"/>
                        <a:t>2(41)</a:t>
                      </a:r>
                      <a:endParaRPr lang="en-US" dirty="0"/>
                    </a:p>
                  </a:txBody>
                  <a:tcPr/>
                </a:tc>
                <a:tc>
                  <a:txBody>
                    <a:bodyPr/>
                    <a:lstStyle/>
                    <a:p>
                      <a:pPr algn="l"/>
                      <a:endParaRPr lang="en-US" b="1" dirty="0" smtClean="0">
                        <a:ln>
                          <a:solidFill>
                            <a:srgbClr val="FF0000"/>
                          </a:solidFill>
                        </a:ln>
                      </a:endParaRPr>
                    </a:p>
                    <a:p>
                      <a:pPr algn="l"/>
                      <a:r>
                        <a:rPr lang="en-US" b="1" dirty="0" smtClean="0">
                          <a:ln>
                            <a:solidFill>
                              <a:srgbClr val="FF0000"/>
                            </a:solidFill>
                          </a:ln>
                        </a:rPr>
                        <a:t>2(11)</a:t>
                      </a:r>
                    </a:p>
                    <a:p>
                      <a:pPr algn="l"/>
                      <a:r>
                        <a:rPr lang="en-US" b="1" dirty="0" smtClean="0">
                          <a:ln>
                            <a:solidFill>
                              <a:srgbClr val="FF0000"/>
                            </a:solidFill>
                          </a:ln>
                        </a:rPr>
                        <a:t>2(77)</a:t>
                      </a:r>
                      <a:endParaRPr lang="en-US" b="1" dirty="0">
                        <a:ln>
                          <a:solidFill>
                            <a:srgbClr val="FF0000"/>
                          </a:solidFill>
                        </a:ln>
                      </a:endParaRPr>
                    </a:p>
                  </a:txBody>
                  <a:tcPr>
                    <a:lnR w="12700" cmpd="sng">
                      <a:noFill/>
                    </a:lnR>
                  </a:tcPr>
                </a:tc>
                <a:tc>
                  <a:txBody>
                    <a:bodyPr/>
                    <a:lstStyle/>
                    <a:p>
                      <a:pPr algn="l"/>
                      <a:endParaRPr lang="en-US" dirty="0" smtClean="0"/>
                    </a:p>
                    <a:p>
                      <a:pPr algn="l"/>
                      <a:r>
                        <a:rPr lang="en-US" dirty="0" smtClean="0"/>
                        <a:t>--do—</a:t>
                      </a:r>
                    </a:p>
                    <a:p>
                      <a:pPr algn="l"/>
                      <a:r>
                        <a:rPr lang="en-US" dirty="0" smtClean="0"/>
                        <a:t>--do--</a:t>
                      </a:r>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642257">
                <a:tc>
                  <a:txBody>
                    <a:bodyPr/>
                    <a:lstStyle/>
                    <a:p>
                      <a:pPr marL="0" indent="0" algn="l">
                        <a:buNone/>
                      </a:pPr>
                      <a:r>
                        <a:rPr lang="en-US" dirty="0" smtClean="0"/>
                        <a:t>Restrictions</a:t>
                      </a:r>
                      <a:r>
                        <a:rPr lang="en-US" baseline="0" dirty="0" smtClean="0"/>
                        <a:t> on powers of Board</a:t>
                      </a:r>
                      <a:endParaRPr lang="en-US" dirty="0"/>
                    </a:p>
                  </a:txBody>
                  <a:tcPr/>
                </a:tc>
                <a:tc>
                  <a:txBody>
                    <a:bodyPr/>
                    <a:lstStyle/>
                    <a:p>
                      <a:pPr algn="l"/>
                      <a:r>
                        <a:rPr lang="en-US" dirty="0" smtClean="0"/>
                        <a:t>293</a:t>
                      </a:r>
                      <a:endParaRPr lang="en-US" dirty="0"/>
                    </a:p>
                  </a:txBody>
                  <a:tcPr/>
                </a:tc>
                <a:tc>
                  <a:txBody>
                    <a:bodyPr/>
                    <a:lstStyle/>
                    <a:p>
                      <a:pPr algn="l"/>
                      <a:r>
                        <a:rPr lang="en-US" b="1" dirty="0" smtClean="0">
                          <a:ln>
                            <a:solidFill>
                              <a:srgbClr val="FF0000"/>
                            </a:solidFill>
                          </a:ln>
                        </a:rPr>
                        <a:t>180</a:t>
                      </a:r>
                      <a:endParaRPr lang="en-US" b="1" dirty="0">
                        <a:ln>
                          <a:solidFill>
                            <a:srgbClr val="FF0000"/>
                          </a:solidFill>
                        </a:ln>
                      </a:endParaRPr>
                    </a:p>
                  </a:txBody>
                  <a:tcPr/>
                </a:tc>
                <a:tc>
                  <a:txBody>
                    <a:bodyPr/>
                    <a:lstStyle/>
                    <a:p>
                      <a:pPr algn="l"/>
                      <a:r>
                        <a:rPr lang="en-US" dirty="0" smtClean="0"/>
                        <a:t>--do--</a:t>
                      </a:r>
                      <a:endParaRPr lang="en-US" dirty="0"/>
                    </a:p>
                  </a:txBody>
                  <a:tcPr>
                    <a:lnT w="12700" cmpd="sng">
                      <a:noFill/>
                    </a:lnT>
                  </a:tcPr>
                </a:tc>
              </a:tr>
              <a:tr h="367004">
                <a:tc>
                  <a:txBody>
                    <a:bodyPr/>
                    <a:lstStyle/>
                    <a:p>
                      <a:pPr marL="0" indent="0" algn="l">
                        <a:buNone/>
                      </a:pPr>
                      <a:r>
                        <a:rPr lang="en-US" dirty="0" smtClean="0"/>
                        <a:t>Powers of Board</a:t>
                      </a:r>
                      <a:endParaRPr lang="en-US" dirty="0"/>
                    </a:p>
                  </a:txBody>
                  <a:tcPr/>
                </a:tc>
                <a:tc>
                  <a:txBody>
                    <a:bodyPr/>
                    <a:lstStyle/>
                    <a:p>
                      <a:pPr algn="l"/>
                      <a:r>
                        <a:rPr lang="en-US" b="1" dirty="0" smtClean="0">
                          <a:ln>
                            <a:solidFill>
                              <a:srgbClr val="FF0000"/>
                            </a:solidFill>
                          </a:ln>
                        </a:rPr>
                        <a:t>292</a:t>
                      </a:r>
                      <a:endParaRPr lang="en-US" b="1" dirty="0">
                        <a:ln>
                          <a:solidFill>
                            <a:srgbClr val="FF0000"/>
                          </a:solidFill>
                        </a:ln>
                      </a:endParaRPr>
                    </a:p>
                  </a:txBody>
                  <a:tcPr/>
                </a:tc>
                <a:tc>
                  <a:txBody>
                    <a:bodyPr/>
                    <a:lstStyle/>
                    <a:p>
                      <a:pPr algn="l"/>
                      <a:r>
                        <a:rPr lang="en-US" dirty="0" smtClean="0"/>
                        <a:t>179</a:t>
                      </a:r>
                      <a:endParaRPr lang="en-US" dirty="0"/>
                    </a:p>
                  </a:txBody>
                  <a:tcPr/>
                </a:tc>
                <a:tc>
                  <a:txBody>
                    <a:bodyPr/>
                    <a:lstStyle/>
                    <a:p>
                      <a:pPr algn="l"/>
                      <a:r>
                        <a:rPr lang="en-US" dirty="0" smtClean="0"/>
                        <a:t>Yet to be notified</a:t>
                      </a:r>
                      <a:endParaRPr lang="en-US" dirty="0"/>
                    </a:p>
                  </a:txBody>
                  <a:tcPr/>
                </a:tc>
              </a:tr>
              <a:tr h="642257">
                <a:tc>
                  <a:txBody>
                    <a:bodyPr/>
                    <a:lstStyle/>
                    <a:p>
                      <a:pPr algn="l"/>
                      <a:r>
                        <a:rPr lang="en-US" dirty="0" smtClean="0"/>
                        <a:t>Inter-corporate loans &amp; investments</a:t>
                      </a:r>
                      <a:endParaRPr lang="en-US" dirty="0"/>
                    </a:p>
                  </a:txBody>
                  <a:tcPr/>
                </a:tc>
                <a:tc>
                  <a:txBody>
                    <a:bodyPr/>
                    <a:lstStyle/>
                    <a:p>
                      <a:pPr algn="l"/>
                      <a:r>
                        <a:rPr lang="en-US" b="1" dirty="0" smtClean="0">
                          <a:ln>
                            <a:solidFill>
                              <a:srgbClr val="FF0000"/>
                            </a:solidFill>
                          </a:ln>
                        </a:rPr>
                        <a:t>372A</a:t>
                      </a:r>
                      <a:endParaRPr lang="en-US" b="1" dirty="0">
                        <a:ln>
                          <a:solidFill>
                            <a:srgbClr val="FF0000"/>
                          </a:solidFill>
                        </a:ln>
                      </a:endParaRPr>
                    </a:p>
                  </a:txBody>
                  <a:tcPr/>
                </a:tc>
                <a:tc>
                  <a:txBody>
                    <a:bodyPr/>
                    <a:lstStyle/>
                    <a:p>
                      <a:pPr algn="l"/>
                      <a:r>
                        <a:rPr lang="en-US" dirty="0" smtClean="0"/>
                        <a:t>186</a:t>
                      </a:r>
                      <a:endParaRPr lang="en-US" dirty="0"/>
                    </a:p>
                  </a:txBody>
                  <a:tcPr/>
                </a:tc>
                <a:tc>
                  <a:txBody>
                    <a:bodyPr/>
                    <a:lstStyle/>
                    <a:p>
                      <a:pPr algn="l"/>
                      <a:r>
                        <a:rPr lang="en-US" dirty="0" smtClean="0"/>
                        <a:t>--do--</a:t>
                      </a:r>
                      <a:endParaRPr lang="en-US" dirty="0"/>
                    </a:p>
                  </a:txBody>
                  <a:tcPr/>
                </a:tc>
              </a:tr>
              <a:tr h="367004">
                <a:tc>
                  <a:txBody>
                    <a:bodyPr/>
                    <a:lstStyle/>
                    <a:p>
                      <a:pPr algn="l"/>
                      <a:r>
                        <a:rPr lang="en-US" dirty="0" smtClean="0"/>
                        <a:t>Acceptance of deposits</a:t>
                      </a:r>
                      <a:endParaRPr lang="en-US" dirty="0"/>
                    </a:p>
                  </a:txBody>
                  <a:tcPr/>
                </a:tc>
                <a:tc>
                  <a:txBody>
                    <a:bodyPr/>
                    <a:lstStyle/>
                    <a:p>
                      <a:pPr algn="l"/>
                      <a:r>
                        <a:rPr lang="en-US" b="1" dirty="0" smtClean="0">
                          <a:ln>
                            <a:solidFill>
                              <a:srgbClr val="FF0000"/>
                            </a:solidFill>
                          </a:ln>
                        </a:rPr>
                        <a:t>58A</a:t>
                      </a:r>
                      <a:endParaRPr lang="en-US" b="1" dirty="0">
                        <a:ln>
                          <a:solidFill>
                            <a:srgbClr val="FF0000"/>
                          </a:solidFill>
                        </a:ln>
                      </a:endParaRPr>
                    </a:p>
                  </a:txBody>
                  <a:tcPr/>
                </a:tc>
                <a:tc>
                  <a:txBody>
                    <a:bodyPr/>
                    <a:lstStyle/>
                    <a:p>
                      <a:pPr algn="l"/>
                      <a:r>
                        <a:rPr lang="en-US" sz="1600" dirty="0" smtClean="0"/>
                        <a:t>2(31), 73, 74</a:t>
                      </a:r>
                      <a:endParaRPr lang="en-US" sz="1600" dirty="0"/>
                    </a:p>
                  </a:txBody>
                  <a:tcPr/>
                </a:tc>
                <a:tc>
                  <a:txBody>
                    <a:bodyPr/>
                    <a:lstStyle/>
                    <a:p>
                      <a:pPr algn="l"/>
                      <a:r>
                        <a:rPr lang="en-US" dirty="0" smtClean="0"/>
                        <a:t>--do--</a:t>
                      </a:r>
                      <a:endParaRPr lang="en-US" dirty="0"/>
                    </a:p>
                  </a:txBody>
                  <a:tcPr/>
                </a:tc>
              </a:tr>
            </a:tbl>
          </a:graphicData>
        </a:graphic>
      </p:graphicFrame>
    </p:spTree>
    <p:extLst>
      <p:ext uri="{BB962C8B-B14F-4D97-AF65-F5344CB8AC3E}">
        <p14:creationId xmlns:p14="http://schemas.microsoft.com/office/powerpoint/2010/main" val="19419667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7924800" cy="780288"/>
          </a:xfrm>
          <a:solidFill>
            <a:srgbClr val="FFC000"/>
          </a:solidFill>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en-US" i="1" dirty="0" smtClean="0"/>
              <a:t>Q.11</a:t>
            </a:r>
            <a:endParaRPr lang="en-US" i="1"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algn="ctr">
              <a:buNone/>
            </a:pPr>
            <a:endParaRPr lang="en-IN" sz="2800" dirty="0"/>
          </a:p>
        </p:txBody>
      </p:sp>
      <p:sp>
        <p:nvSpPr>
          <p:cNvPr id="4" name="TextBox 3"/>
          <p:cNvSpPr txBox="1"/>
          <p:nvPr/>
        </p:nvSpPr>
        <p:spPr>
          <a:xfrm>
            <a:off x="685800" y="2209800"/>
            <a:ext cx="7924800" cy="4247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endParaRPr lang="en-US" dirty="0"/>
          </a:p>
          <a:p>
            <a:pPr algn="just"/>
            <a:endParaRPr lang="en-US" sz="2400" dirty="0" smtClean="0"/>
          </a:p>
          <a:p>
            <a:pPr algn="just"/>
            <a:r>
              <a:rPr lang="en-US" sz="2400" dirty="0" smtClean="0"/>
              <a:t>Paid-up capital and free reserves of ABC Ltd as on 31.3.2013 were to the tune of Rs.10 crores.   Profit after tax of the company for 9 months period ended 31.12.2013 was Rs.2 crores.  Company wants to take term loan of Rs.12 crores in February 2014.  Can it do so by passing Board resolution?</a:t>
            </a:r>
          </a:p>
          <a:p>
            <a:endParaRPr lang="en-US" dirty="0"/>
          </a:p>
          <a:p>
            <a:endParaRPr lang="en-US" dirty="0" smtClean="0"/>
          </a:p>
          <a:p>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21047760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32688"/>
          </a:xfrm>
          <a:solidFill>
            <a:srgbClr val="FFC000"/>
          </a:solidFill>
        </p:spPr>
        <p:style>
          <a:lnRef idx="2">
            <a:schemeClr val="accent3"/>
          </a:lnRef>
          <a:fillRef idx="1">
            <a:schemeClr val="lt1"/>
          </a:fillRef>
          <a:effectRef idx="0">
            <a:schemeClr val="accent3"/>
          </a:effectRef>
          <a:fontRef idx="minor">
            <a:schemeClr val="dk1"/>
          </a:fontRef>
        </p:style>
        <p:txBody>
          <a:bodyPr>
            <a:normAutofit/>
          </a:bodyPr>
          <a:lstStyle/>
          <a:p>
            <a:pPr algn="ctr"/>
            <a:r>
              <a:rPr lang="en-US" i="1" dirty="0" smtClean="0"/>
              <a:t>Q.12</a:t>
            </a:r>
            <a:endParaRPr lang="en-US" i="1" dirty="0"/>
          </a:p>
        </p:txBody>
      </p:sp>
      <p:sp>
        <p:nvSpPr>
          <p:cNvPr id="3" name="Content Placeholder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endParaRPr lang="en-US" dirty="0" smtClean="0"/>
          </a:p>
          <a:p>
            <a:pPr marL="0" indent="0">
              <a:buNone/>
            </a:pPr>
            <a:endParaRPr lang="en-US" dirty="0"/>
          </a:p>
          <a:p>
            <a:pPr marL="0" indent="0">
              <a:buNone/>
            </a:pPr>
            <a:endParaRPr lang="en-US" dirty="0" smtClean="0"/>
          </a:p>
          <a:p>
            <a:pPr marL="0" indent="0" algn="just">
              <a:buNone/>
            </a:pPr>
            <a:r>
              <a:rPr lang="en-US" dirty="0" smtClean="0"/>
              <a:t>In </a:t>
            </a:r>
            <a:r>
              <a:rPr lang="en-US" dirty="0"/>
              <a:t>the above example, can the company take Cash Credit limit of Rs.12 crores from SBI instead of  term  loan of Rs.12 crores by passing Board resolution?</a:t>
            </a:r>
          </a:p>
          <a:p>
            <a:endParaRPr lang="en-US" dirty="0"/>
          </a:p>
        </p:txBody>
      </p:sp>
    </p:spTree>
    <p:extLst>
      <p:ext uri="{BB962C8B-B14F-4D97-AF65-F5344CB8AC3E}">
        <p14:creationId xmlns:p14="http://schemas.microsoft.com/office/powerpoint/2010/main" val="27888585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style>
          <a:lnRef idx="2">
            <a:schemeClr val="accent2"/>
          </a:lnRef>
          <a:fillRef idx="1">
            <a:schemeClr val="lt1"/>
          </a:fillRef>
          <a:effectRef idx="0">
            <a:schemeClr val="accent2"/>
          </a:effectRef>
          <a:fontRef idx="minor">
            <a:schemeClr val="dk1"/>
          </a:fontRef>
        </p:style>
        <p:txBody>
          <a:bodyPr anchor="ctr">
            <a:normAutofit fontScale="90000"/>
          </a:bodyPr>
          <a:lstStyle/>
          <a:p>
            <a:pPr algn="ctr"/>
            <a:r>
              <a:rPr lang="en-US" dirty="0" smtClean="0"/>
              <a:t/>
            </a:r>
            <a:br>
              <a:rPr lang="en-US" dirty="0" smtClean="0"/>
            </a:br>
            <a:r>
              <a:rPr lang="en-US" i="1" dirty="0" smtClean="0"/>
              <a:t>Q.13</a:t>
            </a:r>
            <a:r>
              <a:rPr lang="en-US" i="1" dirty="0"/>
              <a:t/>
            </a:r>
            <a:br>
              <a:rPr lang="en-US" i="1" dirty="0"/>
            </a:br>
            <a:endParaRPr lang="en-US" i="1" dirty="0"/>
          </a:p>
        </p:txBody>
      </p:sp>
      <p:sp>
        <p:nvSpPr>
          <p:cNvPr id="3" name="Content Placeholder 2"/>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a:p>
            <a:pPr marL="0" indent="0" algn="just">
              <a:buNone/>
            </a:pPr>
            <a:r>
              <a:rPr lang="en-US" dirty="0"/>
              <a:t>Paid-up capital and free reserves of ABC Ltd as on 31.3.2013 were to the tune of Rs.10 crores.   Company had taken  term loan of Rs.10 crores in the year 2010 and outstanding as on 31.3.2013 was Rs.2 crores.  Now the company wants to take new term loan of Rs.8 crores and cash credit limit of Rs.5 crores in February 2014.  Can it do so by passing Board resolution?</a:t>
            </a:r>
          </a:p>
          <a:p>
            <a:pPr marL="0" indent="0">
              <a:buNone/>
            </a:pPr>
            <a:endParaRPr lang="en-US" dirty="0"/>
          </a:p>
        </p:txBody>
      </p:sp>
    </p:spTree>
    <p:extLst>
      <p:ext uri="{BB962C8B-B14F-4D97-AF65-F5344CB8AC3E}">
        <p14:creationId xmlns:p14="http://schemas.microsoft.com/office/powerpoint/2010/main" val="36550093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404025989"/>
              </p:ext>
            </p:extLst>
          </p:nvPr>
        </p:nvGraphicFramePr>
        <p:xfrm>
          <a:off x="457200" y="2209800"/>
          <a:ext cx="8305800" cy="289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762000" y="1219200"/>
            <a:ext cx="7772400" cy="707886"/>
          </a:xfrm>
          <a:prstGeom prst="rect">
            <a:avLst/>
          </a:prstGeom>
          <a:solidFill>
            <a:srgbClr val="FFC000"/>
          </a:solidFill>
        </p:spPr>
        <p:txBody>
          <a:bodyPr wrap="square" rtlCol="0">
            <a:spAutoFit/>
          </a:bodyPr>
          <a:lstStyle/>
          <a:p>
            <a:pPr algn="ctr"/>
            <a:r>
              <a:rPr lang="en-US" sz="4000" i="1" dirty="0" smtClean="0"/>
              <a:t>Q.14:</a:t>
            </a:r>
            <a:endParaRPr lang="en-US" sz="4000" i="1" dirty="0"/>
          </a:p>
        </p:txBody>
      </p:sp>
    </p:spTree>
    <p:extLst>
      <p:ext uri="{BB962C8B-B14F-4D97-AF65-F5344CB8AC3E}">
        <p14:creationId xmlns:p14="http://schemas.microsoft.com/office/powerpoint/2010/main" val="407890895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8000"/>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pPr>
              <a:defRPr/>
            </a:pPr>
            <a:fld id="{535F51D8-CE57-496A-BA3A-E4202717A9F6}" type="slidenum">
              <a:rPr lang="en-US"/>
              <a:pPr>
                <a:defRPr/>
              </a:pPr>
              <a:t>54</a:t>
            </a:fld>
            <a:endParaRPr lang="en-US"/>
          </a:p>
        </p:txBody>
      </p:sp>
    </p:spTree>
    <p:extLst>
      <p:ext uri="{BB962C8B-B14F-4D97-AF65-F5344CB8AC3E}">
        <p14:creationId xmlns:p14="http://schemas.microsoft.com/office/powerpoint/2010/main" val="934558286"/>
      </p:ext>
    </p:extLst>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4627" name="TextBox 2"/>
          <p:cNvSpPr txBox="1">
            <a:spLocks noChangeArrowheads="1"/>
          </p:cNvSpPr>
          <p:nvPr/>
        </p:nvSpPr>
        <p:spPr bwMode="auto">
          <a:xfrm>
            <a:off x="5651500" y="5157788"/>
            <a:ext cx="3097213" cy="677108"/>
          </a:xfrm>
          <a:prstGeom prst="rect">
            <a:avLst/>
          </a:prstGeom>
          <a:ln/>
          <a:extLst/>
        </p:spPr>
        <p:style>
          <a:lnRef idx="1">
            <a:schemeClr val="accent2"/>
          </a:lnRef>
          <a:fillRef idx="2">
            <a:schemeClr val="accent2"/>
          </a:fillRef>
          <a:effectRef idx="1">
            <a:schemeClr val="accent2"/>
          </a:effectRef>
          <a:fontRef idx="minor">
            <a:schemeClr val="dk1"/>
          </a:fontRef>
        </p:style>
        <p:txBody>
          <a:bodyPr>
            <a:spAutoFit/>
          </a:bodyPr>
          <a:lstStyle>
            <a:lvl1pPr eaLnBrk="0" hangingPunct="0">
              <a:defRPr>
                <a:solidFill>
                  <a:schemeClr val="tx1"/>
                </a:solidFill>
                <a:latin typeface="Constantia" pitchFamily="18" charset="0"/>
                <a:cs typeface="Arial" charset="0"/>
              </a:defRPr>
            </a:lvl1pPr>
            <a:lvl2pPr marL="742950" indent="-285750" eaLnBrk="0" hangingPunct="0">
              <a:defRPr>
                <a:solidFill>
                  <a:schemeClr val="tx1"/>
                </a:solidFill>
                <a:latin typeface="Constantia" pitchFamily="18" charset="0"/>
                <a:cs typeface="Arial" charset="0"/>
              </a:defRPr>
            </a:lvl2pPr>
            <a:lvl3pPr marL="1143000" indent="-228600" eaLnBrk="0" hangingPunct="0">
              <a:defRPr>
                <a:solidFill>
                  <a:schemeClr val="tx1"/>
                </a:solidFill>
                <a:latin typeface="Constantia" pitchFamily="18" charset="0"/>
                <a:cs typeface="Arial" charset="0"/>
              </a:defRPr>
            </a:lvl3pPr>
            <a:lvl4pPr marL="1600200" indent="-228600" eaLnBrk="0" hangingPunct="0">
              <a:defRPr>
                <a:solidFill>
                  <a:schemeClr val="tx1"/>
                </a:solidFill>
                <a:latin typeface="Constantia" pitchFamily="18" charset="0"/>
                <a:cs typeface="Arial" charset="0"/>
              </a:defRPr>
            </a:lvl4pPr>
            <a:lvl5pPr marL="2057400" indent="-228600" eaLnBrk="0" hangingPunct="0">
              <a:defRPr>
                <a:solidFill>
                  <a:schemeClr val="tx1"/>
                </a:solidFill>
                <a:latin typeface="Constantia" pitchFamily="18" charset="0"/>
                <a:cs typeface="Arial" charset="0"/>
              </a:defRPr>
            </a:lvl5pPr>
            <a:lvl6pPr marL="2514600" indent="-228600" eaLnBrk="0" fontAlgn="base" hangingPunct="0">
              <a:spcBef>
                <a:spcPct val="0"/>
              </a:spcBef>
              <a:spcAft>
                <a:spcPct val="0"/>
              </a:spcAft>
              <a:defRPr>
                <a:solidFill>
                  <a:schemeClr val="tx1"/>
                </a:solidFill>
                <a:latin typeface="Constantia" pitchFamily="18" charset="0"/>
                <a:cs typeface="Arial" charset="0"/>
              </a:defRPr>
            </a:lvl6pPr>
            <a:lvl7pPr marL="2971800" indent="-228600" eaLnBrk="0" fontAlgn="base" hangingPunct="0">
              <a:spcBef>
                <a:spcPct val="0"/>
              </a:spcBef>
              <a:spcAft>
                <a:spcPct val="0"/>
              </a:spcAft>
              <a:defRPr>
                <a:solidFill>
                  <a:schemeClr val="tx1"/>
                </a:solidFill>
                <a:latin typeface="Constantia" pitchFamily="18" charset="0"/>
                <a:cs typeface="Arial" charset="0"/>
              </a:defRPr>
            </a:lvl7pPr>
            <a:lvl8pPr marL="3429000" indent="-228600" eaLnBrk="0" fontAlgn="base" hangingPunct="0">
              <a:spcBef>
                <a:spcPct val="0"/>
              </a:spcBef>
              <a:spcAft>
                <a:spcPct val="0"/>
              </a:spcAft>
              <a:defRPr>
                <a:solidFill>
                  <a:schemeClr val="tx1"/>
                </a:solidFill>
                <a:latin typeface="Constantia" pitchFamily="18" charset="0"/>
                <a:cs typeface="Arial" charset="0"/>
              </a:defRPr>
            </a:lvl8pPr>
            <a:lvl9pPr marL="3886200" indent="-228600" eaLnBrk="0" fontAlgn="base" hangingPunct="0">
              <a:spcBef>
                <a:spcPct val="0"/>
              </a:spcBef>
              <a:spcAft>
                <a:spcPct val="0"/>
              </a:spcAft>
              <a:defRPr>
                <a:solidFill>
                  <a:schemeClr val="tx1"/>
                </a:solidFill>
                <a:latin typeface="Constantia" pitchFamily="18" charset="0"/>
                <a:cs typeface="Arial" charset="0"/>
              </a:defRPr>
            </a:lvl9pPr>
          </a:lstStyle>
          <a:p>
            <a:pPr eaLnBrk="1" hangingPunct="1"/>
            <a:r>
              <a:rPr lang="en-US" altLang="en-US" sz="2000" b="1" dirty="0">
                <a:latin typeface="Vijaya" pitchFamily="34" charset="0"/>
                <a:cs typeface="Vijaya" pitchFamily="34" charset="0"/>
              </a:rPr>
              <a:t>P C Agrawal</a:t>
            </a:r>
          </a:p>
          <a:p>
            <a:pPr eaLnBrk="1" hangingPunct="1"/>
            <a:r>
              <a:rPr lang="en-US" altLang="en-US" i="1" dirty="0" smtClean="0">
                <a:latin typeface="Vijaya" pitchFamily="34" charset="0"/>
                <a:cs typeface="Vijaya" pitchFamily="34" charset="0"/>
              </a:rPr>
              <a:t>cs.pcagrawal@gmail.com</a:t>
            </a:r>
            <a:endParaRPr lang="en-US" altLang="en-US" i="1" dirty="0">
              <a:latin typeface="Vijaya" pitchFamily="34" charset="0"/>
              <a:cs typeface="Vijaya" pitchFamily="34" charset="0"/>
            </a:endParaRPr>
          </a:p>
        </p:txBody>
      </p:sp>
    </p:spTree>
    <p:extLst>
      <p:ext uri="{BB962C8B-B14F-4D97-AF65-F5344CB8AC3E}">
        <p14:creationId xmlns:p14="http://schemas.microsoft.com/office/powerpoint/2010/main" val="3745025072"/>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4114800"/>
          </a:xfrm>
        </p:spPr>
        <p:txBody>
          <a:bodyPr/>
          <a:lstStyle/>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100684764"/>
              </p:ext>
            </p:extLst>
          </p:nvPr>
        </p:nvGraphicFramePr>
        <p:xfrm>
          <a:off x="533400" y="1752600"/>
          <a:ext cx="8153400" cy="4846320"/>
        </p:xfrm>
        <a:graphic>
          <a:graphicData uri="http://schemas.openxmlformats.org/drawingml/2006/table">
            <a:tbl>
              <a:tblPr firstRow="1" bandRow="1">
                <a:tableStyleId>{5C22544A-7EE6-4342-B048-85BDC9FD1C3A}</a:tableStyleId>
              </a:tblPr>
              <a:tblGrid>
                <a:gridCol w="1295400"/>
                <a:gridCol w="5257800"/>
                <a:gridCol w="1600200"/>
              </a:tblGrid>
              <a:tr h="533400">
                <a:tc>
                  <a:txBody>
                    <a:bodyPr/>
                    <a:lstStyle/>
                    <a:p>
                      <a:endParaRPr lang="en-US" dirty="0"/>
                    </a:p>
                  </a:txBody>
                  <a:tcPr/>
                </a:tc>
                <a:tc>
                  <a:txBody>
                    <a:bodyPr/>
                    <a:lstStyle/>
                    <a:p>
                      <a:r>
                        <a:rPr lang="en-US" dirty="0" smtClean="0"/>
                        <a:t>Sections 295/296 of CA 1956 </a:t>
                      </a:r>
                    </a:p>
                    <a:p>
                      <a:r>
                        <a:rPr lang="en-US" sz="1200" dirty="0" smtClean="0"/>
                        <a:t>(</a:t>
                      </a:r>
                      <a:r>
                        <a:rPr lang="en-US" sz="1200" dirty="0" err="1" smtClean="0"/>
                        <a:t>upto</a:t>
                      </a:r>
                      <a:r>
                        <a:rPr lang="en-US" sz="1200" dirty="0" smtClean="0"/>
                        <a:t> 11.9.2013)</a:t>
                      </a:r>
                      <a:endParaRPr lang="en-US" sz="1200" dirty="0"/>
                    </a:p>
                  </a:txBody>
                  <a:tcPr/>
                </a:tc>
                <a:tc>
                  <a:txBody>
                    <a:bodyPr/>
                    <a:lstStyle/>
                    <a:p>
                      <a:r>
                        <a:rPr lang="en-US" dirty="0" smtClean="0"/>
                        <a:t>Sec. 185 of CA 2013</a:t>
                      </a:r>
                      <a:endParaRPr lang="en-US" sz="1200" dirty="0"/>
                    </a:p>
                  </a:txBody>
                  <a:tcPr/>
                </a:tc>
              </a:tr>
              <a:tr h="1119652">
                <a:tc>
                  <a:txBody>
                    <a:bodyPr/>
                    <a:lstStyle/>
                    <a:p>
                      <a:r>
                        <a:rPr lang="en-US" dirty="0" smtClean="0"/>
                        <a:t>Specified related parties (SRPs)</a:t>
                      </a:r>
                      <a:endParaRPr lang="en-US" dirty="0"/>
                    </a:p>
                  </a:txBody>
                  <a:tcPr/>
                </a:tc>
                <a:tc>
                  <a:txBody>
                    <a:bodyPr/>
                    <a:lstStyle/>
                    <a:p>
                      <a:pPr marL="342900" indent="-342900">
                        <a:buAutoNum type="arabicPeriod"/>
                      </a:pPr>
                      <a:r>
                        <a:rPr lang="en-US" dirty="0" smtClean="0"/>
                        <a:t>Any director of the lending co. or of a co. which is its holding co.</a:t>
                      </a:r>
                    </a:p>
                    <a:p>
                      <a:pPr marL="342900" indent="-342900">
                        <a:buAutoNum type="arabicPeriod"/>
                      </a:pPr>
                      <a:r>
                        <a:rPr lang="en-US" dirty="0" smtClean="0"/>
                        <a:t>Any partner or </a:t>
                      </a:r>
                      <a:r>
                        <a:rPr lang="en-US" b="1" dirty="0" smtClean="0">
                          <a:solidFill>
                            <a:srgbClr val="FF0000"/>
                          </a:solidFill>
                        </a:rPr>
                        <a:t>relative </a:t>
                      </a:r>
                      <a:r>
                        <a:rPr lang="en-US" dirty="0" smtClean="0"/>
                        <a:t>of any such director</a:t>
                      </a:r>
                    </a:p>
                    <a:p>
                      <a:pPr marL="342900" indent="-342900">
                        <a:buAutoNum type="arabicPeriod"/>
                      </a:pPr>
                      <a:r>
                        <a:rPr lang="en-US" dirty="0" smtClean="0"/>
                        <a:t>Any firm in which any such director or relative is a partner</a:t>
                      </a:r>
                    </a:p>
                    <a:p>
                      <a:pPr marL="342900" indent="-342900">
                        <a:buAutoNum type="arabicPeriod"/>
                      </a:pPr>
                      <a:r>
                        <a:rPr lang="en-US" dirty="0" smtClean="0"/>
                        <a:t>Any private company of which any such director is a director or member</a:t>
                      </a:r>
                    </a:p>
                    <a:p>
                      <a:pPr marL="342900" indent="-342900">
                        <a:buAutoNum type="arabicPeriod"/>
                      </a:pPr>
                      <a:r>
                        <a:rPr lang="en-US" dirty="0" smtClean="0"/>
                        <a:t>Any </a:t>
                      </a:r>
                      <a:r>
                        <a:rPr lang="en-US" b="1" dirty="0" smtClean="0">
                          <a:solidFill>
                            <a:srgbClr val="FF0000"/>
                          </a:solidFill>
                        </a:rPr>
                        <a:t>body corporate </a:t>
                      </a:r>
                      <a:r>
                        <a:rPr lang="en-US" dirty="0" smtClean="0"/>
                        <a:t>at a general meeting of which not less than 25%</a:t>
                      </a:r>
                      <a:r>
                        <a:rPr lang="en-US" baseline="0" dirty="0" smtClean="0"/>
                        <a:t> of total voting power may be exercised or </a:t>
                      </a:r>
                      <a:r>
                        <a:rPr lang="en-US" b="1" baseline="0" dirty="0" smtClean="0">
                          <a:solidFill>
                            <a:srgbClr val="FF0000"/>
                          </a:solidFill>
                        </a:rPr>
                        <a:t>controlled</a:t>
                      </a:r>
                      <a:r>
                        <a:rPr lang="en-US" baseline="0" dirty="0" smtClean="0">
                          <a:solidFill>
                            <a:srgbClr val="FF0000"/>
                          </a:solidFill>
                        </a:rPr>
                        <a:t> </a:t>
                      </a:r>
                      <a:r>
                        <a:rPr lang="en-US" baseline="0" dirty="0" smtClean="0"/>
                        <a:t>by any such director or by 2 or more such directors together</a:t>
                      </a:r>
                    </a:p>
                    <a:p>
                      <a:pPr marL="342900" indent="-342900">
                        <a:buAutoNum type="arabicPeriod"/>
                      </a:pPr>
                      <a:r>
                        <a:rPr lang="en-US" baseline="0" dirty="0" smtClean="0"/>
                        <a:t>Any body corporate, the Board, MD or Manager whereof is accustomed to act in accordance with the directors or instructions of the Board or of any director(s) of lending company</a:t>
                      </a:r>
                      <a:endParaRPr lang="en-US" i="1" dirty="0"/>
                    </a:p>
                  </a:txBody>
                  <a:tcPr/>
                </a:tc>
                <a:tc>
                  <a:txBody>
                    <a:bodyPr/>
                    <a:lstStyle/>
                    <a:p>
                      <a:r>
                        <a:rPr lang="en-US" dirty="0" smtClean="0"/>
                        <a:t>No change.</a:t>
                      </a:r>
                      <a:endParaRPr lang="en-US" dirty="0"/>
                    </a:p>
                  </a:txBody>
                  <a:tcPr/>
                </a:tc>
              </a:tr>
            </a:tbl>
          </a:graphicData>
        </a:graphic>
      </p:graphicFrame>
      <p:sp>
        <p:nvSpPr>
          <p:cNvPr id="5" name="Title 4"/>
          <p:cNvSpPr>
            <a:spLocks noGrp="1"/>
          </p:cNvSpPr>
          <p:nvPr>
            <p:ph type="title"/>
          </p:nvPr>
        </p:nvSpPr>
        <p:spPr>
          <a:xfrm>
            <a:off x="457200" y="8382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Loans to directors &amp; related parties</a:t>
            </a:r>
            <a:endParaRPr lang="en-US" sz="4000" i="1" dirty="0"/>
          </a:p>
        </p:txBody>
      </p:sp>
    </p:spTree>
    <p:extLst>
      <p:ext uri="{BB962C8B-B14F-4D97-AF65-F5344CB8AC3E}">
        <p14:creationId xmlns:p14="http://schemas.microsoft.com/office/powerpoint/2010/main" val="1698286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4114800"/>
          </a:xfrm>
        </p:spPr>
        <p:txBody>
          <a:bodyPr/>
          <a:lstStyle/>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605806992"/>
              </p:ext>
            </p:extLst>
          </p:nvPr>
        </p:nvGraphicFramePr>
        <p:xfrm>
          <a:off x="533400" y="1234440"/>
          <a:ext cx="8153400" cy="5166360"/>
        </p:xfrm>
        <a:graphic>
          <a:graphicData uri="http://schemas.openxmlformats.org/drawingml/2006/table">
            <a:tbl>
              <a:tblPr firstRow="1" bandRow="1">
                <a:tableStyleId>{5C22544A-7EE6-4342-B048-85BDC9FD1C3A}</a:tableStyleId>
              </a:tblPr>
              <a:tblGrid>
                <a:gridCol w="1447800"/>
                <a:gridCol w="4419600"/>
                <a:gridCol w="2286000"/>
              </a:tblGrid>
              <a:tr h="533400">
                <a:tc>
                  <a:txBody>
                    <a:bodyPr/>
                    <a:lstStyle/>
                    <a:p>
                      <a:endParaRPr lang="en-US" dirty="0"/>
                    </a:p>
                  </a:txBody>
                  <a:tcPr/>
                </a:tc>
                <a:tc>
                  <a:txBody>
                    <a:bodyPr/>
                    <a:lstStyle/>
                    <a:p>
                      <a:r>
                        <a:rPr lang="en-US" dirty="0" smtClean="0"/>
                        <a:t>Sections 295/296 of CA 1956 </a:t>
                      </a:r>
                    </a:p>
                    <a:p>
                      <a:r>
                        <a:rPr lang="en-US" sz="1200" dirty="0" smtClean="0"/>
                        <a:t>(</a:t>
                      </a:r>
                      <a:r>
                        <a:rPr lang="en-US" sz="1200" dirty="0" err="1" smtClean="0"/>
                        <a:t>upto</a:t>
                      </a:r>
                      <a:r>
                        <a:rPr lang="en-US" sz="1200" dirty="0" smtClean="0"/>
                        <a:t> 11.9.2013)</a:t>
                      </a:r>
                      <a:endParaRPr lang="en-US" sz="1200" dirty="0"/>
                    </a:p>
                  </a:txBody>
                  <a:tcPr/>
                </a:tc>
                <a:tc>
                  <a:txBody>
                    <a:bodyPr/>
                    <a:lstStyle/>
                    <a:p>
                      <a:r>
                        <a:rPr lang="en-US" dirty="0" smtClean="0"/>
                        <a:t>Sec. 185 of CA 2013</a:t>
                      </a:r>
                      <a:endParaRPr lang="en-US" sz="1200" dirty="0"/>
                    </a:p>
                  </a:txBody>
                  <a:tcPr/>
                </a:tc>
              </a:tr>
              <a:tr h="475468">
                <a:tc>
                  <a:txBody>
                    <a:bodyPr/>
                    <a:lstStyle/>
                    <a:p>
                      <a:r>
                        <a:rPr lang="en-US" dirty="0" smtClean="0"/>
                        <a:t>Applicability</a:t>
                      </a:r>
                      <a:endParaRPr lang="en-US" dirty="0"/>
                    </a:p>
                  </a:txBody>
                  <a:tcPr/>
                </a:tc>
                <a:tc>
                  <a:txBody>
                    <a:bodyPr/>
                    <a:lstStyle/>
                    <a:p>
                      <a:pPr marL="342900" indent="-342900">
                        <a:buAutoNum type="arabicPeriod"/>
                      </a:pPr>
                      <a:r>
                        <a:rPr lang="en-US" dirty="0" smtClean="0"/>
                        <a:t>Direct or indirect loans (including loans represented by book debts) to specified related parties (SRPs)</a:t>
                      </a:r>
                    </a:p>
                    <a:p>
                      <a:pPr marL="342900" indent="-342900">
                        <a:buAutoNum type="arabicPeriod"/>
                      </a:pPr>
                      <a:r>
                        <a:rPr lang="en-US" dirty="0" smtClean="0"/>
                        <a:t>Guarantee/security</a:t>
                      </a:r>
                      <a:r>
                        <a:rPr lang="en-US" baseline="0" dirty="0" smtClean="0"/>
                        <a:t> in connection with loan made by any other person to SRPs</a:t>
                      </a:r>
                    </a:p>
                    <a:p>
                      <a:pPr marL="342900" indent="-342900">
                        <a:buAutoNum type="arabicPeriod"/>
                      </a:pPr>
                      <a:r>
                        <a:rPr lang="en-US" baseline="0" dirty="0" smtClean="0"/>
                        <a:t>Guarantee/security in connection with loan to any other person by SRPs</a:t>
                      </a:r>
                      <a:endParaRPr lang="en-US" dirty="0"/>
                    </a:p>
                  </a:txBody>
                  <a:tcPr/>
                </a:tc>
                <a:tc>
                  <a:txBody>
                    <a:bodyPr/>
                    <a:lstStyle/>
                    <a:p>
                      <a:r>
                        <a:rPr lang="en-US" dirty="0" smtClean="0"/>
                        <a:t>Nos. 1</a:t>
                      </a:r>
                      <a:r>
                        <a:rPr lang="en-US" baseline="0" dirty="0" smtClean="0"/>
                        <a:t> and 2 are same.  But No.3 deleted.</a:t>
                      </a:r>
                      <a:endParaRPr lang="en-US" dirty="0" smtClean="0"/>
                    </a:p>
                    <a:p>
                      <a:endParaRPr lang="en-US" sz="1400" dirty="0" smtClean="0"/>
                    </a:p>
                    <a:p>
                      <a:endParaRPr lang="en-US" sz="1400" dirty="0"/>
                    </a:p>
                  </a:txBody>
                  <a:tcPr/>
                </a:tc>
              </a:tr>
              <a:tr h="2606040">
                <a:tc>
                  <a:txBody>
                    <a:bodyPr/>
                    <a:lstStyle/>
                    <a:p>
                      <a:r>
                        <a:rPr lang="en-US" dirty="0" smtClean="0"/>
                        <a:t>Procedure</a:t>
                      </a:r>
                      <a:endParaRPr lang="en-US" dirty="0"/>
                    </a:p>
                  </a:txBody>
                  <a:tcPr/>
                </a:tc>
                <a:tc>
                  <a:txBody>
                    <a:bodyPr/>
                    <a:lstStyle/>
                    <a:p>
                      <a:r>
                        <a:rPr lang="en-US" dirty="0" smtClean="0"/>
                        <a:t>Approval of Central Govt.</a:t>
                      </a:r>
                      <a:r>
                        <a:rPr lang="en-US" baseline="0" dirty="0" smtClean="0"/>
                        <a:t> required.  </a:t>
                      </a:r>
                    </a:p>
                    <a:p>
                      <a:r>
                        <a:rPr lang="en-US" baseline="0" dirty="0" smtClean="0"/>
                        <a:t>E-Form 24-AB to be filed.</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Sec.292:</a:t>
                      </a:r>
                      <a:r>
                        <a:rPr lang="en-US" sz="1800" baseline="0" dirty="0" smtClean="0"/>
                        <a:t>  Power to make loan can be exercised only at Board meeting (and not by circulation)</a:t>
                      </a:r>
                      <a:endParaRPr lang="en-US" sz="1800" dirty="0" smtClean="0"/>
                    </a:p>
                    <a:p>
                      <a:endParaRPr lang="en-US" dirty="0"/>
                    </a:p>
                  </a:txBody>
                  <a:tcPr/>
                </a:tc>
                <a:tc>
                  <a:txBody>
                    <a:bodyPr/>
                    <a:lstStyle/>
                    <a:p>
                      <a:pPr marL="342900" indent="-342900">
                        <a:buAutoNum type="alphaLcParenR"/>
                      </a:pPr>
                      <a:r>
                        <a:rPr lang="en-US" u="sng" dirty="0" smtClean="0">
                          <a:solidFill>
                            <a:schemeClr val="tx1"/>
                          </a:solidFill>
                        </a:rPr>
                        <a:t>If covered in exemptions:  </a:t>
                      </a:r>
                    </a:p>
                    <a:p>
                      <a:pPr marL="0" indent="0">
                        <a:buNone/>
                      </a:pPr>
                      <a:r>
                        <a:rPr lang="en-US" u="sng" dirty="0" smtClean="0">
                          <a:solidFill>
                            <a:schemeClr val="tx1"/>
                          </a:solidFill>
                        </a:rPr>
                        <a:t>Board resolution.</a:t>
                      </a:r>
                    </a:p>
                    <a:p>
                      <a:r>
                        <a:rPr lang="en-US" u="sng" dirty="0" smtClean="0">
                          <a:solidFill>
                            <a:srgbClr val="FF0000"/>
                          </a:solidFill>
                        </a:rPr>
                        <a:t>2) If not  covered in exemptions: </a:t>
                      </a:r>
                    </a:p>
                    <a:p>
                      <a:r>
                        <a:rPr lang="en-US" u="sng" dirty="0" smtClean="0">
                          <a:solidFill>
                            <a:srgbClr val="FF0000"/>
                          </a:solidFill>
                        </a:rPr>
                        <a:t>Strictly prohibited.  No provision for CG approval.</a:t>
                      </a:r>
                      <a:endParaRPr lang="en-US" u="sng" dirty="0">
                        <a:solidFill>
                          <a:srgbClr val="FF0000"/>
                        </a:solidFill>
                      </a:endParaRPr>
                    </a:p>
                  </a:txBody>
                  <a:tcPr/>
                </a:tc>
              </a:tr>
            </a:tbl>
          </a:graphicData>
        </a:graphic>
      </p:graphicFrame>
      <p:sp>
        <p:nvSpPr>
          <p:cNvPr id="5" name="Title 4"/>
          <p:cNvSpPr>
            <a:spLocks noGrp="1"/>
          </p:cNvSpPr>
          <p:nvPr>
            <p:ph type="title"/>
          </p:nvPr>
        </p:nvSpPr>
        <p:spPr>
          <a:xfrm>
            <a:off x="457200" y="3810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Loans to directors &amp; related parties</a:t>
            </a:r>
            <a:endParaRPr lang="en-US" sz="4000"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4114800"/>
          </a:xfrm>
        </p:spPr>
        <p:txBody>
          <a:bodyPr/>
          <a:lstStyle/>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2783584278"/>
              </p:ext>
            </p:extLst>
          </p:nvPr>
        </p:nvGraphicFramePr>
        <p:xfrm>
          <a:off x="533400" y="1752600"/>
          <a:ext cx="8153400" cy="4572000"/>
        </p:xfrm>
        <a:graphic>
          <a:graphicData uri="http://schemas.openxmlformats.org/drawingml/2006/table">
            <a:tbl>
              <a:tblPr firstRow="1" bandRow="1">
                <a:tableStyleId>{5C22544A-7EE6-4342-B048-85BDC9FD1C3A}</a:tableStyleId>
              </a:tblPr>
              <a:tblGrid>
                <a:gridCol w="1295400"/>
                <a:gridCol w="3581400"/>
                <a:gridCol w="3276600"/>
              </a:tblGrid>
              <a:tr h="605118">
                <a:tc>
                  <a:txBody>
                    <a:bodyPr/>
                    <a:lstStyle/>
                    <a:p>
                      <a:endParaRPr lang="en-US" dirty="0"/>
                    </a:p>
                  </a:txBody>
                  <a:tcPr/>
                </a:tc>
                <a:tc>
                  <a:txBody>
                    <a:bodyPr/>
                    <a:lstStyle/>
                    <a:p>
                      <a:r>
                        <a:rPr lang="en-US" dirty="0" smtClean="0"/>
                        <a:t>Sections 295/296 of CA 1956 </a:t>
                      </a:r>
                    </a:p>
                    <a:p>
                      <a:r>
                        <a:rPr lang="en-US" sz="1200" dirty="0" smtClean="0"/>
                        <a:t>(</a:t>
                      </a:r>
                      <a:r>
                        <a:rPr lang="en-US" sz="1200" dirty="0" err="1" smtClean="0"/>
                        <a:t>upto</a:t>
                      </a:r>
                      <a:r>
                        <a:rPr lang="en-US" sz="1200" dirty="0" smtClean="0"/>
                        <a:t> 11.9.2013)</a:t>
                      </a:r>
                      <a:endParaRPr lang="en-US" sz="1200" dirty="0"/>
                    </a:p>
                  </a:txBody>
                  <a:tcPr/>
                </a:tc>
                <a:tc>
                  <a:txBody>
                    <a:bodyPr/>
                    <a:lstStyle/>
                    <a:p>
                      <a:r>
                        <a:rPr lang="en-US" dirty="0" smtClean="0"/>
                        <a:t>Sec. 185 of CA 2013</a:t>
                      </a:r>
                      <a:endParaRPr lang="en-US" sz="1200" dirty="0"/>
                    </a:p>
                  </a:txBody>
                  <a:tcPr/>
                </a:tc>
              </a:tr>
              <a:tr h="3966882">
                <a:tc>
                  <a:txBody>
                    <a:bodyPr/>
                    <a:lstStyle/>
                    <a:p>
                      <a:r>
                        <a:rPr lang="en-US" dirty="0" smtClean="0"/>
                        <a:t>Exemption</a:t>
                      </a:r>
                      <a:endParaRPr lang="en-US" dirty="0"/>
                    </a:p>
                  </a:txBody>
                  <a:tcPr/>
                </a:tc>
                <a:tc>
                  <a:txBody>
                    <a:bodyPr/>
                    <a:lstStyle/>
                    <a:p>
                      <a:pPr marL="342900" indent="-342900">
                        <a:buAutoNum type="alphaLcParenR"/>
                      </a:pPr>
                      <a:r>
                        <a:rPr lang="en-US" dirty="0" smtClean="0"/>
                        <a:t>Loan made or guarantee/security given:</a:t>
                      </a:r>
                    </a:p>
                    <a:p>
                      <a:pPr marL="0" indent="0">
                        <a:buNone/>
                      </a:pPr>
                      <a:r>
                        <a:rPr lang="en-US" dirty="0" smtClean="0"/>
                        <a:t>      </a:t>
                      </a:r>
                      <a:r>
                        <a:rPr lang="en-US" dirty="0" err="1" smtClean="0"/>
                        <a:t>i</a:t>
                      </a:r>
                      <a:r>
                        <a:rPr lang="en-US" dirty="0" smtClean="0"/>
                        <a:t>.  By</a:t>
                      </a:r>
                      <a:r>
                        <a:rPr lang="en-US" baseline="0" dirty="0" smtClean="0"/>
                        <a:t> Private companies </a:t>
                      </a:r>
                    </a:p>
                    <a:p>
                      <a:pPr marL="0" indent="0">
                        <a:buNone/>
                      </a:pPr>
                      <a:r>
                        <a:rPr lang="en-US" sz="1200" baseline="0" dirty="0" smtClean="0"/>
                        <a:t>                (unless subsidiary of public co.)</a:t>
                      </a:r>
                    </a:p>
                    <a:p>
                      <a:pPr marL="0" indent="0">
                        <a:buNone/>
                      </a:pPr>
                      <a:r>
                        <a:rPr lang="en-US" sz="1800" baseline="0" dirty="0" smtClean="0"/>
                        <a:t>      ii. By banking companies</a:t>
                      </a:r>
                      <a:endParaRPr lang="en-US" sz="1800" dirty="0" smtClean="0"/>
                    </a:p>
                    <a:p>
                      <a:pPr marL="0" indent="0">
                        <a:buNone/>
                      </a:pPr>
                      <a:r>
                        <a:rPr lang="en-US" dirty="0" smtClean="0"/>
                        <a:t>b) Loan</a:t>
                      </a:r>
                      <a:r>
                        <a:rPr lang="en-US" baseline="0" dirty="0" smtClean="0"/>
                        <a:t> by holding co. to subsidiary</a:t>
                      </a:r>
                    </a:p>
                    <a:p>
                      <a:pPr marL="0" indent="0">
                        <a:buNone/>
                      </a:pPr>
                      <a:r>
                        <a:rPr lang="en-US" baseline="0" dirty="0" smtClean="0"/>
                        <a:t>c) Guarantee/security by holding co. for loan to subsidiary co.</a:t>
                      </a:r>
                    </a:p>
                    <a:p>
                      <a:pPr marL="0" indent="0">
                        <a:buNone/>
                      </a:pPr>
                      <a:endParaRPr lang="en-US" baseline="0" dirty="0" smtClean="0"/>
                    </a:p>
                    <a:p>
                      <a:pPr marL="0" indent="0">
                        <a:buNone/>
                      </a:pPr>
                      <a:r>
                        <a:rPr lang="en-US" sz="1400" baseline="0" dirty="0" smtClean="0"/>
                        <a:t>[As per Notification </a:t>
                      </a:r>
                      <a:r>
                        <a:rPr lang="en-US" sz="1400" baseline="0" dirty="0" err="1" smtClean="0"/>
                        <a:t>No.GSR</a:t>
                      </a:r>
                      <a:r>
                        <a:rPr lang="en-US" sz="1400" baseline="0" dirty="0" smtClean="0"/>
                        <a:t> 729 dated 24.5.1978 not applicable to </a:t>
                      </a:r>
                      <a:r>
                        <a:rPr lang="en-US" sz="1400" baseline="0" dirty="0" err="1" smtClean="0"/>
                        <a:t>Govt</a:t>
                      </a:r>
                      <a:r>
                        <a:rPr lang="en-US" sz="1400" baseline="0" dirty="0" smtClean="0"/>
                        <a:t> companies if approval of concerned Ministry is obtained.]</a:t>
                      </a:r>
                      <a:endParaRPr lang="en-US" sz="1400" dirty="0"/>
                    </a:p>
                  </a:txBody>
                  <a:tcPr/>
                </a:tc>
                <a:tc>
                  <a:txBody>
                    <a:bodyPr/>
                    <a:lstStyle/>
                    <a:p>
                      <a:pPr marL="342900" indent="-342900">
                        <a:buAutoNum type="alphaLcParenR"/>
                      </a:pPr>
                      <a:r>
                        <a:rPr lang="en-US" dirty="0" smtClean="0"/>
                        <a:t>Loan to MD or WTD</a:t>
                      </a:r>
                    </a:p>
                    <a:p>
                      <a:pPr marL="400050" indent="-400050">
                        <a:buAutoNum type="romanLcPeriod"/>
                      </a:pPr>
                      <a:r>
                        <a:rPr lang="en-US" sz="1400" baseline="0" dirty="0" smtClean="0"/>
                        <a:t>As a part of conditions of service extended by co. to all its employees, or</a:t>
                      </a:r>
                    </a:p>
                    <a:p>
                      <a:pPr marL="400050" indent="-400050">
                        <a:buAutoNum type="romanLcPeriod"/>
                      </a:pPr>
                      <a:r>
                        <a:rPr lang="en-US" sz="1400" baseline="0" dirty="0" smtClean="0"/>
                        <a:t>Pursuant to any scheme approved by members by special resolution</a:t>
                      </a:r>
                    </a:p>
                    <a:p>
                      <a:pPr marL="0" indent="0">
                        <a:buNone/>
                      </a:pPr>
                      <a:endParaRPr lang="en-US" sz="1400" dirty="0" smtClean="0"/>
                    </a:p>
                    <a:p>
                      <a:pPr marL="0" indent="0" algn="just">
                        <a:buNone/>
                      </a:pPr>
                      <a:r>
                        <a:rPr lang="en-US" dirty="0" smtClean="0"/>
                        <a:t>b) A company which </a:t>
                      </a:r>
                      <a:r>
                        <a:rPr lang="en-US" b="1" u="sng" dirty="0" smtClean="0">
                          <a:solidFill>
                            <a:srgbClr val="FF0000"/>
                          </a:solidFill>
                        </a:rPr>
                        <a:t>in the ordinary course of business</a:t>
                      </a:r>
                      <a:r>
                        <a:rPr lang="en-US" b="1" dirty="0" smtClean="0"/>
                        <a:t> </a:t>
                      </a:r>
                      <a:r>
                        <a:rPr lang="en-US" dirty="0" smtClean="0"/>
                        <a:t>provides loans or gives guarantee/</a:t>
                      </a:r>
                      <a:r>
                        <a:rPr lang="en-US" baseline="0" dirty="0" smtClean="0"/>
                        <a:t> security for due repayment of loan and interest is charged at not less than </a:t>
                      </a:r>
                      <a:r>
                        <a:rPr lang="en-US" b="1" baseline="0" dirty="0" smtClean="0"/>
                        <a:t>bank rate </a:t>
                      </a:r>
                      <a:r>
                        <a:rPr lang="en-US" baseline="0" dirty="0" smtClean="0"/>
                        <a:t>declared by RBI.</a:t>
                      </a:r>
                      <a:endParaRPr lang="en-US" sz="1400" dirty="0"/>
                    </a:p>
                  </a:txBody>
                  <a:tcPr/>
                </a:tc>
              </a:tr>
            </a:tbl>
          </a:graphicData>
        </a:graphic>
      </p:graphicFrame>
      <p:sp>
        <p:nvSpPr>
          <p:cNvPr id="5" name="Title 4"/>
          <p:cNvSpPr>
            <a:spLocks noGrp="1"/>
          </p:cNvSpPr>
          <p:nvPr>
            <p:ph type="title"/>
          </p:nvPr>
        </p:nvSpPr>
        <p:spPr>
          <a:xfrm>
            <a:off x="457200" y="8382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Loans to directors &amp; related parties</a:t>
            </a:r>
            <a:endParaRPr lang="en-US" sz="4000" i="1" dirty="0"/>
          </a:p>
        </p:txBody>
      </p:sp>
    </p:spTree>
    <p:extLst>
      <p:ext uri="{BB962C8B-B14F-4D97-AF65-F5344CB8AC3E}">
        <p14:creationId xmlns:p14="http://schemas.microsoft.com/office/powerpoint/2010/main" val="8462000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4114800"/>
          </a:xfrm>
        </p:spPr>
        <p:txBody>
          <a:bodyPr/>
          <a:lstStyle/>
          <a:p>
            <a:pPr marL="0" indent="0">
              <a:buNone/>
            </a:pP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1509360095"/>
              </p:ext>
            </p:extLst>
          </p:nvPr>
        </p:nvGraphicFramePr>
        <p:xfrm>
          <a:off x="533400" y="2133600"/>
          <a:ext cx="8153400" cy="3581400"/>
        </p:xfrm>
        <a:graphic>
          <a:graphicData uri="http://schemas.openxmlformats.org/drawingml/2006/table">
            <a:tbl>
              <a:tblPr firstRow="1" bandRow="1">
                <a:tableStyleId>{5C22544A-7EE6-4342-B048-85BDC9FD1C3A}</a:tableStyleId>
              </a:tblPr>
              <a:tblGrid>
                <a:gridCol w="1295400"/>
                <a:gridCol w="3505200"/>
                <a:gridCol w="3352800"/>
              </a:tblGrid>
              <a:tr h="580768">
                <a:tc>
                  <a:txBody>
                    <a:bodyPr/>
                    <a:lstStyle/>
                    <a:p>
                      <a:endParaRPr lang="en-US" dirty="0"/>
                    </a:p>
                  </a:txBody>
                  <a:tcPr/>
                </a:tc>
                <a:tc>
                  <a:txBody>
                    <a:bodyPr/>
                    <a:lstStyle/>
                    <a:p>
                      <a:r>
                        <a:rPr lang="en-US" dirty="0" smtClean="0"/>
                        <a:t>Sections 295/296 of CA 1956 </a:t>
                      </a:r>
                    </a:p>
                    <a:p>
                      <a:r>
                        <a:rPr lang="en-US" sz="1200" dirty="0" smtClean="0"/>
                        <a:t>(</a:t>
                      </a:r>
                      <a:r>
                        <a:rPr lang="en-US" sz="1200" dirty="0" err="1" smtClean="0"/>
                        <a:t>upto</a:t>
                      </a:r>
                      <a:r>
                        <a:rPr lang="en-US" sz="1200" dirty="0" smtClean="0"/>
                        <a:t> 11.9.2013)</a:t>
                      </a:r>
                      <a:endParaRPr lang="en-US" sz="1200" dirty="0"/>
                    </a:p>
                  </a:txBody>
                  <a:tcPr/>
                </a:tc>
                <a:tc>
                  <a:txBody>
                    <a:bodyPr/>
                    <a:lstStyle/>
                    <a:p>
                      <a:r>
                        <a:rPr lang="en-US" dirty="0" smtClean="0"/>
                        <a:t>Sec. 185 of CA 2013</a:t>
                      </a:r>
                      <a:endParaRPr lang="en-US" sz="1200" dirty="0"/>
                    </a:p>
                  </a:txBody>
                  <a:tcPr/>
                </a:tc>
              </a:tr>
              <a:tr h="3000632">
                <a:tc>
                  <a:txBody>
                    <a:bodyPr/>
                    <a:lstStyle/>
                    <a:p>
                      <a:r>
                        <a:rPr lang="en-US" dirty="0" smtClean="0"/>
                        <a:t>Penal provisions</a:t>
                      </a:r>
                      <a:endParaRPr lang="en-US" dirty="0"/>
                    </a:p>
                  </a:txBody>
                  <a:tcPr/>
                </a:tc>
                <a:tc>
                  <a:txBody>
                    <a:bodyPr/>
                    <a:lstStyle/>
                    <a:p>
                      <a:pPr algn="just"/>
                      <a:r>
                        <a:rPr lang="en-US" dirty="0" smtClean="0"/>
                        <a:t>1. Fine </a:t>
                      </a:r>
                      <a:r>
                        <a:rPr lang="en-US" dirty="0" err="1" smtClean="0"/>
                        <a:t>upto</a:t>
                      </a:r>
                      <a:r>
                        <a:rPr lang="en-US" dirty="0" smtClean="0"/>
                        <a:t> Rs.50,000 or simple imprisonment </a:t>
                      </a:r>
                      <a:r>
                        <a:rPr lang="en-US" dirty="0" err="1" smtClean="0"/>
                        <a:t>upto</a:t>
                      </a:r>
                      <a:r>
                        <a:rPr lang="en-US" dirty="0" smtClean="0"/>
                        <a:t> 6 months [Sec.295(4)].  Exemption</a:t>
                      </a:r>
                      <a:r>
                        <a:rPr lang="en-US" baseline="0" dirty="0" smtClean="0"/>
                        <a:t> from imprisonment in case loan has been repaid.</a:t>
                      </a:r>
                      <a:endParaRPr lang="en-US" dirty="0" smtClean="0"/>
                    </a:p>
                    <a:p>
                      <a:endParaRPr lang="en-US" dirty="0" smtClean="0"/>
                    </a:p>
                    <a:p>
                      <a:pPr algn="just"/>
                      <a:r>
                        <a:rPr lang="en-US" dirty="0" smtClean="0"/>
                        <a:t>2.  Office of the director concerned will become vacant u/s 283(1)(h).</a:t>
                      </a:r>
                      <a:endParaRPr lang="en-US" dirty="0"/>
                    </a:p>
                  </a:txBody>
                  <a:tcPr/>
                </a:tc>
                <a:tc>
                  <a:txBody>
                    <a:bodyPr/>
                    <a:lstStyle/>
                    <a:p>
                      <a:pPr algn="just"/>
                      <a:r>
                        <a:rPr lang="en-US" dirty="0" smtClean="0"/>
                        <a:t>Imprisonment </a:t>
                      </a:r>
                      <a:r>
                        <a:rPr lang="en-US" dirty="0" err="1" smtClean="0"/>
                        <a:t>upto</a:t>
                      </a:r>
                      <a:r>
                        <a:rPr lang="en-US" dirty="0" smtClean="0"/>
                        <a:t> 6 months or fine not less than Rs.5 lacs but may extend to Rs.25 lacs or with both.</a:t>
                      </a:r>
                    </a:p>
                    <a:p>
                      <a:pPr algn="just"/>
                      <a:r>
                        <a:rPr lang="en-US" dirty="0" smtClean="0"/>
                        <a:t/>
                      </a:r>
                      <a:br>
                        <a:rPr lang="en-US" dirty="0" smtClean="0"/>
                      </a:br>
                      <a:r>
                        <a:rPr lang="en-US" dirty="0" smtClean="0"/>
                        <a:t>No provision for exemption from imprisonment even if loan has been repaid.</a:t>
                      </a:r>
                      <a:endParaRPr lang="en-US" dirty="0"/>
                    </a:p>
                  </a:txBody>
                  <a:tcPr/>
                </a:tc>
              </a:tr>
            </a:tbl>
          </a:graphicData>
        </a:graphic>
      </p:graphicFrame>
      <p:sp>
        <p:nvSpPr>
          <p:cNvPr id="5" name="Title 4"/>
          <p:cNvSpPr>
            <a:spLocks noGrp="1"/>
          </p:cNvSpPr>
          <p:nvPr>
            <p:ph type="title"/>
          </p:nvPr>
        </p:nvSpPr>
        <p:spPr>
          <a:xfrm>
            <a:off x="457200" y="990600"/>
            <a:ext cx="8229600" cy="762000"/>
          </a:xfrm>
          <a:solidFill>
            <a:srgbClr val="FFC000"/>
          </a:solidFill>
        </p:spPr>
        <p:style>
          <a:lnRef idx="2">
            <a:schemeClr val="accent5"/>
          </a:lnRef>
          <a:fillRef idx="1">
            <a:schemeClr val="lt1"/>
          </a:fillRef>
          <a:effectRef idx="0">
            <a:schemeClr val="accent5"/>
          </a:effectRef>
          <a:fontRef idx="minor">
            <a:schemeClr val="dk1"/>
          </a:fontRef>
        </p:style>
        <p:txBody>
          <a:bodyPr>
            <a:normAutofit/>
          </a:bodyPr>
          <a:lstStyle/>
          <a:p>
            <a:pPr algn="ctr"/>
            <a:r>
              <a:rPr lang="en-US" sz="4000" i="1" dirty="0" smtClean="0"/>
              <a:t>Loans to directors &amp; related parties</a:t>
            </a:r>
            <a:endParaRPr lang="en-US" sz="4000" i="1" dirty="0"/>
          </a:p>
        </p:txBody>
      </p:sp>
    </p:spTree>
    <p:extLst>
      <p:ext uri="{BB962C8B-B14F-4D97-AF65-F5344CB8AC3E}">
        <p14:creationId xmlns:p14="http://schemas.microsoft.com/office/powerpoint/2010/main" val="13910685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TC102455610[[fn=Autumn]]</Template>
  <TotalTime>1970</TotalTime>
  <Words>5113</Words>
  <Application>Microsoft Office PowerPoint</Application>
  <PresentationFormat>On-screen Show (4:3)</PresentationFormat>
  <Paragraphs>643</Paragraphs>
  <Slides>55</Slides>
  <Notes>2</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Flow</vt:lpstr>
      <vt:lpstr>Loans   under Companies Act 1956/2013</vt:lpstr>
      <vt:lpstr>Contents</vt:lpstr>
      <vt:lpstr>MCA Notification dated 12.9.2013</vt:lpstr>
      <vt:lpstr>MCA circular dated 18.9.2013  on notification of 98 new sections</vt:lpstr>
      <vt:lpstr>Sections relating to loans</vt:lpstr>
      <vt:lpstr>Loans to directors &amp; related parties</vt:lpstr>
      <vt:lpstr>Loans to directors &amp; related parties</vt:lpstr>
      <vt:lpstr>Loans to directors &amp; related parties</vt:lpstr>
      <vt:lpstr>Loans to directors &amp; related parties</vt:lpstr>
      <vt:lpstr>  Meaning of ‘in the ordinary course of business’  in Section 185 of CA 2013 </vt:lpstr>
      <vt:lpstr>Meaning of ‘Save as otherwise provided in this Act’  in Section 185 of CA 2013 </vt:lpstr>
      <vt:lpstr>Definition of ‘body corporate’</vt:lpstr>
      <vt:lpstr>Definition of ‘body corporate’</vt:lpstr>
      <vt:lpstr>Definition of ‘relatives’  under CA 1956</vt:lpstr>
      <vt:lpstr>Definition of ‘relatives’  under CA 2013</vt:lpstr>
      <vt:lpstr>Meaning of ‘control’ </vt:lpstr>
      <vt:lpstr>Meaning of ‘Loans’</vt:lpstr>
      <vt:lpstr>Bank rate declared by RBI</vt:lpstr>
      <vt:lpstr>Section 462 of CA 2013</vt:lpstr>
      <vt:lpstr>Section 2(22)(e) of Income Tax Act relating to deemed dividend</vt:lpstr>
      <vt:lpstr>Section 2(22)(e) of Income Tax Act relating to deemed dividend</vt:lpstr>
      <vt:lpstr>Section 2(22)(e) of Income Tax Act relating to deemed dividend</vt:lpstr>
      <vt:lpstr>Extracts from RBI Act relating to NBFC</vt:lpstr>
      <vt:lpstr>Extracts from RBI Act relating to NBFC</vt:lpstr>
      <vt:lpstr>Other points relating to loans/ guarantees</vt:lpstr>
      <vt:lpstr>PowerPoint Presentation</vt:lpstr>
      <vt:lpstr>Inter-corporate loans &amp; investments (Sec.372A)</vt:lpstr>
      <vt:lpstr>Inter-corporate loans &amp; investments (Sec.372A)  Contd…</vt:lpstr>
      <vt:lpstr>Inter-corporate loans &amp; investments (Sec.372A)  Contd…</vt:lpstr>
      <vt:lpstr>MCA circular dated 19.11.2013 on Sec.372A</vt:lpstr>
      <vt:lpstr>MCA Valentine Day circular  dated 14.2.2014 on Sec.185 of CA 2013</vt:lpstr>
      <vt:lpstr>MCA circular dated 4.6.1999 on section 372A</vt:lpstr>
      <vt:lpstr>Borrowing </vt:lpstr>
      <vt:lpstr>Borrowing</vt:lpstr>
      <vt:lpstr>CBDT circular dated 11.2.2014 on disallowance u/s 14A of IT Act</vt:lpstr>
      <vt:lpstr>PowerPoint Presentation</vt:lpstr>
      <vt:lpstr>PowerPoint Presentation</vt:lpstr>
      <vt:lpstr>Rule 2(b)(ix)  of Companies (Acceptance of Deposits) Rules 1975</vt:lpstr>
      <vt:lpstr>Practical Questions  </vt:lpstr>
      <vt:lpstr>Q.1</vt:lpstr>
      <vt:lpstr>Q.2</vt:lpstr>
      <vt:lpstr>                                                    Q.3 </vt:lpstr>
      <vt:lpstr>Q.4</vt:lpstr>
      <vt:lpstr>Q.5</vt:lpstr>
      <vt:lpstr>Q.6</vt:lpstr>
      <vt:lpstr>Q.7</vt:lpstr>
      <vt:lpstr>Q.8</vt:lpstr>
      <vt:lpstr>Q.9</vt:lpstr>
      <vt:lpstr>Q.10:</vt:lpstr>
      <vt:lpstr>Q.11</vt:lpstr>
      <vt:lpstr>Q.12</vt:lpstr>
      <vt:lpstr> Q.13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Governance  For Sustainability</dc:title>
  <dc:creator>User-25</dc:creator>
  <cp:lastModifiedBy>aeinv</cp:lastModifiedBy>
  <cp:revision>334</cp:revision>
  <dcterms:created xsi:type="dcterms:W3CDTF">2006-08-16T00:00:00Z</dcterms:created>
  <dcterms:modified xsi:type="dcterms:W3CDTF">2014-02-21T05:57:32Z</dcterms:modified>
</cp:coreProperties>
</file>