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6" r:id="rId1"/>
  </p:sldMasterIdLst>
  <p:notesMasterIdLst>
    <p:notesMasterId r:id="rId38"/>
  </p:notesMasterIdLst>
  <p:handoutMasterIdLst>
    <p:handoutMasterId r:id="rId39"/>
  </p:handoutMasterIdLst>
  <p:sldIdLst>
    <p:sldId id="288" r:id="rId2"/>
    <p:sldId id="361" r:id="rId3"/>
    <p:sldId id="366" r:id="rId4"/>
    <p:sldId id="411" r:id="rId5"/>
    <p:sldId id="402" r:id="rId6"/>
    <p:sldId id="401" r:id="rId7"/>
    <p:sldId id="375" r:id="rId8"/>
    <p:sldId id="395" r:id="rId9"/>
    <p:sldId id="394" r:id="rId10"/>
    <p:sldId id="393" r:id="rId11"/>
    <p:sldId id="392" r:id="rId12"/>
    <p:sldId id="391" r:id="rId13"/>
    <p:sldId id="404" r:id="rId14"/>
    <p:sldId id="384" r:id="rId15"/>
    <p:sldId id="383" r:id="rId16"/>
    <p:sldId id="376" r:id="rId17"/>
    <p:sldId id="377" r:id="rId18"/>
    <p:sldId id="378" r:id="rId19"/>
    <p:sldId id="379" r:id="rId20"/>
    <p:sldId id="408" r:id="rId21"/>
    <p:sldId id="380" r:id="rId22"/>
    <p:sldId id="381" r:id="rId23"/>
    <p:sldId id="410" r:id="rId24"/>
    <p:sldId id="385" r:id="rId25"/>
    <p:sldId id="386" r:id="rId26"/>
    <p:sldId id="387" r:id="rId27"/>
    <p:sldId id="388" r:id="rId28"/>
    <p:sldId id="389" r:id="rId29"/>
    <p:sldId id="396" r:id="rId30"/>
    <p:sldId id="397" r:id="rId31"/>
    <p:sldId id="398" r:id="rId32"/>
    <p:sldId id="399" r:id="rId33"/>
    <p:sldId id="400" r:id="rId34"/>
    <p:sldId id="406" r:id="rId35"/>
    <p:sldId id="405" r:id="rId36"/>
    <p:sldId id="403" r:id="rId37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99"/>
    <a:srgbClr val="003399"/>
    <a:srgbClr val="333399"/>
    <a:srgbClr val="0000FF"/>
    <a:srgbClr val="FFFFFF"/>
    <a:srgbClr val="FFFFCC"/>
    <a:srgbClr val="CC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94667" autoAdjust="0"/>
  </p:normalViewPr>
  <p:slideViewPr>
    <p:cSldViewPr>
      <p:cViewPr varScale="1">
        <p:scale>
          <a:sx n="69" d="100"/>
          <a:sy n="69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CBA53A4-B66F-46F2-B223-5795945224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pPr>
              <a:defRPr/>
            </a:pPr>
            <a:fld id="{9E7830CC-BF89-482A-87A6-CDF2F3FDF2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7830CC-BF89-482A-87A6-CDF2F3FDF2B1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17FF2-21AA-48CC-911D-6042E58F5A2F}" type="datetimeFigureOut">
              <a:rPr lang="en-US"/>
              <a:pPr>
                <a:defRPr/>
              </a:pPr>
              <a:t>7/22/2011</a:t>
            </a:fld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218EA-0CC2-4BDC-B62B-78BE33F2AE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0346D-A26B-4AA5-8C57-D1F85AABA752}" type="datetimeFigureOut">
              <a:rPr lang="en-US"/>
              <a:pPr>
                <a:defRPr/>
              </a:pPr>
              <a:t>7/22/2011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4C2AD-6397-4CA1-9429-57CE79635B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D64FD-A765-49FA-B472-70D2840A3C2F}" type="datetimeFigureOut">
              <a:rPr lang="en-US"/>
              <a:pPr>
                <a:defRPr/>
              </a:pPr>
              <a:t>7/22/2011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712D8-AA46-4A86-8877-55B1006D2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BD38A-6AF5-4D54-A9AB-CD1250A69A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B304D79-89B4-449A-AD98-CF887BB8717C}" type="datetimeFigureOut">
              <a:rPr lang="en-US"/>
              <a:pPr>
                <a:defRPr/>
              </a:pPr>
              <a:t>7/22/2011</a:t>
            </a:fld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51D66F6-276F-4379-B7C1-DA1A51AEC8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C4067-6B81-4BEA-95C5-B43E38DEDA7C}" type="datetimeFigureOut">
              <a:rPr lang="en-US"/>
              <a:pPr>
                <a:defRPr/>
              </a:pPr>
              <a:t>7/22/2011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CFBB8-C73B-43B6-BECC-867D9C12AC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5A57D-F510-4009-8828-8880E27D9F7E}" type="datetimeFigureOut">
              <a:rPr lang="en-US"/>
              <a:pPr>
                <a:defRPr/>
              </a:pPr>
              <a:t>7/22/2011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CABED-DE91-4F38-B87D-439F9962EA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68EB8-2944-437B-AB8C-76C9219A59B0}" type="datetimeFigureOut">
              <a:rPr lang="en-US"/>
              <a:pPr>
                <a:defRPr/>
              </a:pPr>
              <a:t>7/22/2011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5391B-A7CF-4F0C-BED2-E8443E1680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7885F7E-0DBE-41F4-AF7B-D738CAEA5449}" type="datetimeFigureOut">
              <a:rPr lang="en-US"/>
              <a:pPr>
                <a:defRPr/>
              </a:pPr>
              <a:t>7/22/2011</a:t>
            </a:fld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E270CF1-AFB4-4F2E-8C78-BEC7B61C7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6BF48-761F-47DD-9C0E-0A6722F6F664}" type="datetimeFigureOut">
              <a:rPr lang="en-US"/>
              <a:pPr>
                <a:defRPr/>
              </a:pPr>
              <a:t>7/22/2011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108F1-1E6B-4032-8A73-AE563ED44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3DF57BA-6E9E-42B2-9455-3E2A3B8D8035}" type="datetimeFigureOut">
              <a:rPr lang="en-US"/>
              <a:pPr>
                <a:defRPr/>
              </a:pPr>
              <a:t>7/22/2011</a:t>
            </a:fld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E82547E-3A2E-44C3-A32A-65A9A8946E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62C7016-BB9C-46D8-9EAB-5AF03712D4C3}" type="datetimeFigureOut">
              <a:rPr lang="en-US"/>
              <a:pPr>
                <a:defRPr/>
              </a:pPr>
              <a:t>7/22/2011</a:t>
            </a:fld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7C9D119-F833-4997-8C04-84D07E4EE4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63AC707-B4B6-4A99-BD92-6317B324C33C}" type="datetimeFigureOut">
              <a:rPr lang="en-US"/>
              <a:pPr>
                <a:defRPr/>
              </a:pPr>
              <a:t>7/22/2011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227117A-C7C4-42CC-8EC0-1EEA37193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7" r:id="rId1"/>
    <p:sldLayoutId id="2147484078" r:id="rId2"/>
    <p:sldLayoutId id="2147484079" r:id="rId3"/>
    <p:sldLayoutId id="2147484072" r:id="rId4"/>
    <p:sldLayoutId id="2147484073" r:id="rId5"/>
    <p:sldLayoutId id="2147484080" r:id="rId6"/>
    <p:sldLayoutId id="2147484074" r:id="rId7"/>
    <p:sldLayoutId id="2147484081" r:id="rId8"/>
    <p:sldLayoutId id="2147484082" r:id="rId9"/>
    <p:sldLayoutId id="2147484075" r:id="rId10"/>
    <p:sldLayoutId id="2147484076" r:id="rId11"/>
    <p:sldLayoutId id="2147484083" r:id="rId12"/>
  </p:sldLayoutIdLst>
  <p:transition spd="slow"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2000"/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057400" y="457200"/>
            <a:ext cx="6477000" cy="2362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TAX AUDIT  </a:t>
            </a:r>
            <a:br>
              <a:rPr lang="en-US" sz="3800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</a:br>
            <a:r>
              <a:rPr lang="en-US" sz="3800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                       Sec 44AB</a:t>
            </a:r>
            <a:r>
              <a:rPr lang="en-US" sz="3800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en-US" sz="3800" dirty="0" smtClean="0">
                <a:solidFill>
                  <a:schemeClr val="tx1"/>
                </a:solidFill>
                <a:latin typeface="Arial Black" pitchFamily="34" charset="0"/>
              </a:rPr>
            </a:br>
            <a:endParaRPr lang="en-IN" sz="3800" dirty="0" smtClean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648200"/>
            <a:ext cx="8229600" cy="18288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endParaRPr lang="en-US" sz="6000" dirty="0" smtClean="0"/>
          </a:p>
          <a:p>
            <a:pPr algn="r" eaLnBrk="1" fontAlgn="auto" hangingPunct="1">
              <a:spcAft>
                <a:spcPts val="0"/>
              </a:spcAft>
              <a:buFontTx/>
              <a:buNone/>
              <a:defRPr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Gross Receipts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5400"/>
            <a:ext cx="7467600" cy="4873625"/>
          </a:xfrm>
        </p:spPr>
        <p:txBody>
          <a:bodyPr>
            <a:normAutofit fontScale="92500" lnSpcReduction="20000"/>
          </a:bodyPr>
          <a:lstStyle/>
          <a:p>
            <a:pPr marL="274320" indent="-274320" algn="just" eaLnBrk="1" fontAlgn="auto" hangingPunct="1">
              <a:lnSpc>
                <a:spcPct val="11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Receipts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not forming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part of Gross Receipts</a:t>
            </a:r>
          </a:p>
          <a:p>
            <a:pPr marL="274320" indent="-274320" algn="just" eaLnBrk="1" fontAlgn="auto" hangingPunct="1">
              <a:lnSpc>
                <a:spcPct val="11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110000"/>
              </a:lnSpc>
              <a:defRPr/>
            </a:pPr>
            <a:r>
              <a:rPr lang="en-US" sz="2600" dirty="0" smtClean="0">
                <a:latin typeface="Arial" charset="0"/>
                <a:cs typeface="Arial" charset="0"/>
              </a:rPr>
              <a:t>Rental Income</a:t>
            </a:r>
          </a:p>
          <a:p>
            <a:pPr algn="just" eaLnBrk="1" hangingPunct="1">
              <a:lnSpc>
                <a:spcPct val="110000"/>
              </a:lnSpc>
              <a:defRPr/>
            </a:pPr>
            <a:r>
              <a:rPr lang="en-US" sz="2600" dirty="0" smtClean="0">
                <a:latin typeface="Arial" charset="0"/>
                <a:cs typeface="Arial" charset="0"/>
              </a:rPr>
              <a:t>Reimbursement of Customs Duty and other charges collected by a clearing agent.</a:t>
            </a:r>
          </a:p>
          <a:p>
            <a:pPr algn="just" eaLnBrk="1" hangingPunct="1">
              <a:lnSpc>
                <a:spcPct val="110000"/>
              </a:lnSpc>
              <a:defRPr/>
            </a:pPr>
            <a:r>
              <a:rPr lang="en-US" sz="2600" dirty="0" smtClean="0">
                <a:latin typeface="Arial" charset="0"/>
                <a:cs typeface="Arial" charset="0"/>
              </a:rPr>
              <a:t>Amount received by a traveling agent for reimbursement of expenses. Exception-Package Tour.</a:t>
            </a:r>
          </a:p>
          <a:p>
            <a:pPr algn="just" eaLnBrk="1" hangingPunct="1">
              <a:lnSpc>
                <a:spcPct val="110000"/>
              </a:lnSpc>
              <a:defRPr/>
            </a:pPr>
            <a:r>
              <a:rPr lang="en-US" sz="2600" dirty="0" smtClean="0">
                <a:latin typeface="Arial" charset="0"/>
                <a:cs typeface="Arial" charset="0"/>
              </a:rPr>
              <a:t>Write Back of Provisions- e.g.. Bad Debts recovered</a:t>
            </a:r>
          </a:p>
          <a:p>
            <a:pPr algn="just" eaLnBrk="1" hangingPunct="1">
              <a:lnSpc>
                <a:spcPct val="110000"/>
              </a:lnSpc>
              <a:defRPr/>
            </a:pPr>
            <a:r>
              <a:rPr lang="en-US" sz="2600" dirty="0" smtClean="0">
                <a:latin typeface="Arial" charset="0"/>
                <a:cs typeface="Arial" charset="0"/>
              </a:rPr>
              <a:t>Interest Incomes</a:t>
            </a:r>
          </a:p>
          <a:p>
            <a:pPr algn="just" eaLnBrk="1" hangingPunct="1">
              <a:lnSpc>
                <a:spcPct val="110000"/>
              </a:lnSpc>
              <a:defRPr/>
            </a:pPr>
            <a:r>
              <a:rPr lang="en-US" sz="2600" dirty="0" smtClean="0">
                <a:latin typeface="Arial" charset="0"/>
                <a:cs typeface="Arial" charset="0"/>
              </a:rPr>
              <a:t>Dividends on Shares</a:t>
            </a:r>
          </a:p>
          <a:p>
            <a:pPr marL="274320" indent="-274320" algn="just" eaLnBrk="1" fontAlgn="auto" hangingPunct="1">
              <a:lnSpc>
                <a:spcPct val="110000"/>
              </a:lnSpc>
              <a:spcAft>
                <a:spcPts val="0"/>
              </a:spcAft>
              <a:buFont typeface="Courier New" pitchFamily="49" charset="0"/>
              <a:buChar char="o"/>
              <a:defRPr/>
            </a:pPr>
            <a:endParaRPr lang="en-US" sz="25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lnSpc>
                <a:spcPct val="110000"/>
              </a:lnSpc>
              <a:spcAft>
                <a:spcPts val="0"/>
              </a:spcAft>
              <a:buFont typeface="Courier New" pitchFamily="49" charset="0"/>
              <a:buChar char="o"/>
              <a:defRPr/>
            </a:pPr>
            <a:endParaRPr lang="en-US" sz="200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Special Cases- Does Sec 44AB Applies?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1843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105400"/>
          </a:xfrm>
        </p:spPr>
        <p:txBody>
          <a:bodyPr/>
          <a:lstStyle/>
          <a:p>
            <a:pPr eaLnBrk="1" hangingPunct="1">
              <a:lnSpc>
                <a:spcPct val="160000"/>
              </a:lnSpc>
            </a:pPr>
            <a:r>
              <a:rPr lang="en-US" sz="2800" dirty="0" smtClean="0">
                <a:latin typeface="Arial" charset="0"/>
                <a:cs typeface="Arial" charset="0"/>
              </a:rPr>
              <a:t>Non Resident Assessee</a:t>
            </a:r>
          </a:p>
          <a:p>
            <a:pPr eaLnBrk="1" hangingPunct="1">
              <a:lnSpc>
                <a:spcPct val="160000"/>
              </a:lnSpc>
            </a:pPr>
            <a:r>
              <a:rPr lang="en-US" sz="2800" dirty="0" smtClean="0">
                <a:latin typeface="Arial" charset="0"/>
                <a:cs typeface="Arial" charset="0"/>
              </a:rPr>
              <a:t>Trust / Association Exempt u/s 10(21), 10(23A), 10(23B), 10(23BB), 10(23C) and  Section 11</a:t>
            </a:r>
          </a:p>
          <a:p>
            <a:pPr eaLnBrk="1" hangingPunct="1">
              <a:lnSpc>
                <a:spcPct val="160000"/>
              </a:lnSpc>
            </a:pPr>
            <a:r>
              <a:rPr lang="en-US" sz="2800" dirty="0" smtClean="0">
                <a:latin typeface="Arial" charset="0"/>
                <a:cs typeface="Arial" charset="0"/>
              </a:rPr>
              <a:t>Co-operative Society</a:t>
            </a:r>
          </a:p>
          <a:p>
            <a:pPr eaLnBrk="1" hangingPunct="1">
              <a:lnSpc>
                <a:spcPct val="160000"/>
              </a:lnSpc>
            </a:pPr>
            <a:r>
              <a:rPr lang="en-US" sz="2800" dirty="0" smtClean="0">
                <a:latin typeface="Arial" charset="0"/>
                <a:cs typeface="Arial" charset="0"/>
              </a:rPr>
              <a:t>Agriculturist</a:t>
            </a:r>
          </a:p>
          <a:p>
            <a:pPr eaLnBrk="1" hangingPunct="1">
              <a:lnSpc>
                <a:spcPct val="160000"/>
              </a:lnSpc>
              <a:buNone/>
            </a:pPr>
            <a:endParaRPr lang="en-US" sz="2800" dirty="0" smtClean="0">
              <a:latin typeface="Arial" charset="0"/>
              <a:cs typeface="Arial" charset="0"/>
            </a:endParaRPr>
          </a:p>
        </p:txBody>
      </p:sp>
      <p:pic>
        <p:nvPicPr>
          <p:cNvPr id="18436" name="Picture 4" descr="Agri_325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4572000"/>
            <a:ext cx="3657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381000"/>
            <a:ext cx="86868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Report to be furnished u/s 44AB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19459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lnSpc>
                <a:spcPct val="160000"/>
              </a:lnSpc>
            </a:pPr>
            <a:r>
              <a:rPr lang="en-US" sz="2800" dirty="0" smtClean="0">
                <a:latin typeface="Arial" charset="0"/>
                <a:cs typeface="Arial" charset="0"/>
              </a:rPr>
              <a:t>3CA &amp; 3CD</a:t>
            </a:r>
          </a:p>
          <a:p>
            <a:pPr eaLnBrk="1" hangingPunct="1">
              <a:lnSpc>
                <a:spcPct val="160000"/>
              </a:lnSpc>
            </a:pPr>
            <a:endParaRPr lang="en-US" sz="2800" dirty="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160000"/>
              </a:lnSpc>
            </a:pPr>
            <a:r>
              <a:rPr lang="en-US" sz="2800" dirty="0" smtClean="0">
                <a:latin typeface="Arial" charset="0"/>
                <a:cs typeface="Arial" charset="0"/>
              </a:rPr>
              <a:t>3CB  &amp; 3CD</a:t>
            </a:r>
          </a:p>
        </p:txBody>
      </p:sp>
      <p:pic>
        <p:nvPicPr>
          <p:cNvPr id="19460" name="Picture 4" descr="imadge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2286000"/>
            <a:ext cx="290512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7467600" cy="6019800"/>
          </a:xfrm>
        </p:spPr>
        <p:txBody>
          <a:bodyPr/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When 3CA?</a:t>
            </a:r>
          </a:p>
          <a:p>
            <a:pPr>
              <a:buFont typeface="Wingdings" pitchFamily="2" charset="2"/>
              <a:buNone/>
            </a:pPr>
            <a:r>
              <a:rPr lang="en-IN" sz="2800" dirty="0" smtClean="0">
                <a:latin typeface="Arial" pitchFamily="34" charset="0"/>
                <a:cs typeface="Arial" pitchFamily="34" charset="0"/>
              </a:rPr>
              <a:t>	in the case of a person who carries on business or profession and who is required by or under </a:t>
            </a:r>
            <a:r>
              <a:rPr lang="en-IN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any other law</a:t>
            </a:r>
            <a:r>
              <a:rPr lang="en-IN" sz="2800" dirty="0" smtClean="0">
                <a:latin typeface="Arial" pitchFamily="34" charset="0"/>
                <a:cs typeface="Arial" pitchFamily="34" charset="0"/>
              </a:rPr>
              <a:t> to get his accounts audited.</a:t>
            </a:r>
          </a:p>
          <a:p>
            <a:pPr>
              <a:buFont typeface="Wingdings" pitchFamily="2" charset="2"/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When 3CB?</a:t>
            </a:r>
          </a:p>
          <a:p>
            <a:pPr>
              <a:buFont typeface="Wingdings" pitchFamily="2" charset="2"/>
              <a:buNone/>
            </a:pPr>
            <a:r>
              <a:rPr lang="en-IN" sz="2800" dirty="0" smtClean="0">
                <a:latin typeface="Arial" pitchFamily="34" charset="0"/>
                <a:cs typeface="Arial" pitchFamily="34" charset="0"/>
              </a:rPr>
              <a:t>   in the case of a person who carries on business or profession, but not being a person referred above.</a:t>
            </a:r>
            <a:endParaRPr lang="en-IN" sz="280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 anchor="t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 Form 3CA/3CB- Differences and Similarities</a:t>
            </a:r>
            <a:br>
              <a:rPr lang="en-US" sz="3800" dirty="0" smtClean="0">
                <a:latin typeface="Arial Black" pitchFamily="34" charset="0"/>
              </a:rPr>
            </a:br>
            <a:endParaRPr lang="en-IN" sz="3800" dirty="0">
              <a:latin typeface="Arial Black" pitchFamily="34" charset="0"/>
            </a:endParaRPr>
          </a:p>
        </p:txBody>
      </p:sp>
      <p:sp>
        <p:nvSpPr>
          <p:cNvPr id="21507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lnSpc>
                <a:spcPct val="160000"/>
              </a:lnSpc>
              <a:buFont typeface="Wingdings" pitchFamily="2" charset="2"/>
              <a:buChar char=""/>
            </a:pPr>
            <a:r>
              <a:rPr lang="en-US" sz="2800" dirty="0" smtClean="0">
                <a:latin typeface="Arial" charset="0"/>
                <a:cs typeface="Arial" charset="0"/>
              </a:rPr>
              <a:t>Examination and Certification</a:t>
            </a:r>
          </a:p>
          <a:p>
            <a:pPr eaLnBrk="1" hangingPunct="1">
              <a:lnSpc>
                <a:spcPct val="160000"/>
              </a:lnSpc>
              <a:buFont typeface="Wingdings" pitchFamily="2" charset="2"/>
              <a:buChar char="ý"/>
            </a:pPr>
            <a:r>
              <a:rPr lang="en-US" sz="2800" dirty="0" smtClean="0">
                <a:latin typeface="Arial" charset="0"/>
                <a:cs typeface="Arial" charset="0"/>
              </a:rPr>
              <a:t>Reporting the observations/comments/ discrepancies or inconsistencies</a:t>
            </a:r>
          </a:p>
          <a:p>
            <a:pPr eaLnBrk="1" hangingPunct="1">
              <a:lnSpc>
                <a:spcPct val="160000"/>
              </a:lnSpc>
              <a:buFont typeface="Wingdings" pitchFamily="2" charset="2"/>
              <a:buChar char="ý"/>
            </a:pPr>
            <a:r>
              <a:rPr lang="en-US" sz="2800" dirty="0" smtClean="0">
                <a:latin typeface="Arial" charset="0"/>
                <a:cs typeface="Arial" charset="0"/>
              </a:rPr>
              <a:t>True and Fair View of B/S and P&amp;L Account</a:t>
            </a:r>
          </a:p>
          <a:p>
            <a:pPr eaLnBrk="1" hangingPunct="1">
              <a:lnSpc>
                <a:spcPct val="160000"/>
              </a:lnSpc>
              <a:buFont typeface="Wingdings" pitchFamily="2" charset="2"/>
              <a:buChar char=""/>
            </a:pPr>
            <a:r>
              <a:rPr lang="en-US" sz="2800" dirty="0" smtClean="0">
                <a:latin typeface="Arial" charset="0"/>
                <a:cs typeface="Arial" charset="0"/>
              </a:rPr>
              <a:t>Particulars is Annexed in Form No 3CD</a:t>
            </a:r>
          </a:p>
          <a:p>
            <a:pPr eaLnBrk="1" hangingPunct="1">
              <a:lnSpc>
                <a:spcPct val="160000"/>
              </a:lnSpc>
              <a:buFont typeface="Wingdings" pitchFamily="2" charset="2"/>
              <a:buChar char="þ"/>
            </a:pPr>
            <a:r>
              <a:rPr lang="en-US" sz="2800" dirty="0" smtClean="0">
                <a:latin typeface="Arial" charset="0"/>
                <a:cs typeface="Arial" charset="0"/>
              </a:rPr>
              <a:t>Particulars Annexed are True and Correct</a:t>
            </a:r>
            <a:endParaRPr lang="en-IN" sz="28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Form 3cd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22531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4873625"/>
          </a:xfrm>
        </p:spPr>
        <p:txBody>
          <a:bodyPr/>
          <a:lstStyle/>
          <a:p>
            <a:pPr marL="514350" indent="-514350" algn="ctr" eaLnBrk="1" hangingPunct="1">
              <a:lnSpc>
                <a:spcPct val="160000"/>
              </a:lnSpc>
              <a:buSzTx/>
              <a:buFont typeface="Wingdings" pitchFamily="2" charset="2"/>
              <a:buNone/>
            </a:pPr>
            <a:r>
              <a:rPr lang="en-US" sz="2800" smtClean="0"/>
              <a:t>PART A</a:t>
            </a:r>
          </a:p>
          <a:p>
            <a:pPr marL="514350" indent="-514350" eaLnBrk="1" hangingPunct="1">
              <a:lnSpc>
                <a:spcPct val="160000"/>
              </a:lnSpc>
              <a:buSzTx/>
              <a:buFont typeface="Century Schoolbook" pitchFamily="18" charset="0"/>
              <a:buAutoNum type="arabicPeriod"/>
            </a:pPr>
            <a:r>
              <a:rPr lang="en-US" sz="2800" smtClean="0"/>
              <a:t>Name</a:t>
            </a:r>
          </a:p>
          <a:p>
            <a:pPr marL="514350" indent="-514350" eaLnBrk="1" hangingPunct="1">
              <a:lnSpc>
                <a:spcPct val="160000"/>
              </a:lnSpc>
              <a:buSzTx/>
              <a:buFont typeface="Century Schoolbook" pitchFamily="18" charset="0"/>
              <a:buAutoNum type="arabicPeriod"/>
            </a:pPr>
            <a:r>
              <a:rPr lang="en-US" sz="2800" smtClean="0"/>
              <a:t>Address</a:t>
            </a:r>
          </a:p>
          <a:p>
            <a:pPr marL="514350" indent="-514350" eaLnBrk="1" hangingPunct="1">
              <a:lnSpc>
                <a:spcPct val="160000"/>
              </a:lnSpc>
              <a:buSzTx/>
              <a:buFont typeface="Century Schoolbook" pitchFamily="18" charset="0"/>
              <a:buAutoNum type="arabicPeriod"/>
            </a:pPr>
            <a:r>
              <a:rPr lang="en-US" sz="2800" smtClean="0"/>
              <a:t>PAN</a:t>
            </a:r>
          </a:p>
          <a:p>
            <a:pPr marL="514350" indent="-514350" eaLnBrk="1" hangingPunct="1">
              <a:lnSpc>
                <a:spcPct val="160000"/>
              </a:lnSpc>
              <a:buSzTx/>
              <a:buFont typeface="Century Schoolbook" pitchFamily="18" charset="0"/>
              <a:buAutoNum type="arabicPeriod"/>
            </a:pPr>
            <a:r>
              <a:rPr lang="en-US" sz="2800" smtClean="0"/>
              <a:t>Status</a:t>
            </a:r>
          </a:p>
          <a:p>
            <a:pPr marL="514350" indent="-514350" eaLnBrk="1" hangingPunct="1">
              <a:lnSpc>
                <a:spcPct val="160000"/>
              </a:lnSpc>
              <a:buSzTx/>
              <a:buFont typeface="Century Schoolbook" pitchFamily="18" charset="0"/>
              <a:buAutoNum type="arabicPeriod"/>
            </a:pPr>
            <a:r>
              <a:rPr lang="en-US" sz="2800" smtClean="0"/>
              <a:t>P.Y</a:t>
            </a:r>
          </a:p>
          <a:p>
            <a:pPr marL="514350" indent="-514350" eaLnBrk="1" hangingPunct="1">
              <a:lnSpc>
                <a:spcPct val="160000"/>
              </a:lnSpc>
              <a:buSzTx/>
              <a:buFont typeface="Century Schoolbook" pitchFamily="18" charset="0"/>
              <a:buAutoNum type="arabicPeriod"/>
            </a:pPr>
            <a:r>
              <a:rPr lang="en-US" sz="2800" smtClean="0"/>
              <a:t>A.Y</a:t>
            </a:r>
            <a:endParaRPr lang="en-IN" sz="280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Form 3cd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05800" cy="4873625"/>
          </a:xfrm>
        </p:spPr>
        <p:txBody>
          <a:bodyPr>
            <a:normAutofit/>
          </a:bodyPr>
          <a:lstStyle/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7. </a:t>
            </a:r>
            <a:r>
              <a:rPr lang="en-US" sz="2800" dirty="0" smtClean="0"/>
              <a:t>Information on Owners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/>
              <a:t>Name of Partners/member &amp; profit sharing ratio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/>
              <a:t>Change in the above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8.</a:t>
            </a:r>
            <a:r>
              <a:rPr lang="en-US" sz="2800" dirty="0" smtClean="0"/>
              <a:t> Information on Business/ Profession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/>
              <a:t>Nature of Business/ Profession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/>
              <a:t>Change in the above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IN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Form 3cd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05800" cy="4873625"/>
          </a:xfrm>
        </p:spPr>
        <p:txBody>
          <a:bodyPr>
            <a:normAutofit/>
          </a:bodyPr>
          <a:lstStyle/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9. </a:t>
            </a:r>
            <a:r>
              <a:rPr lang="en-US" sz="2800" dirty="0" smtClean="0"/>
              <a:t>Particulars of Books of A/c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/>
              <a:t>44AA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/>
              <a:t>Books of A/c maintained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/>
              <a:t>Books examined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10. </a:t>
            </a:r>
            <a:r>
              <a:rPr lang="en-US" sz="2800" dirty="0" smtClean="0"/>
              <a:t>Profit &amp; Loss A/c includes any presumptive     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/>
              <a:t>       profits &amp; gains?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IN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Form 3cd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05800" cy="4873625"/>
          </a:xfrm>
        </p:spPr>
        <p:txBody>
          <a:bodyPr>
            <a:normAutofit fontScale="92500" lnSpcReduction="20000"/>
          </a:bodyPr>
          <a:lstStyle/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11. </a:t>
            </a:r>
            <a:r>
              <a:rPr lang="en-US" sz="2800" dirty="0" smtClean="0"/>
              <a:t>Accounting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/>
              <a:t>Method of Accounting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/>
              <a:t>Change in the method?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/>
              <a:t>Details of change in relation to clause b above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/>
              <a:t>Details of deviation from Sec 145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12.</a:t>
            </a:r>
            <a:r>
              <a:rPr lang="en-US" sz="2800" dirty="0" smtClean="0"/>
              <a:t> Closing stock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/>
              <a:t>Method of Valuation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/>
              <a:t>Details of deviation from Sec 145A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IN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Form 3cd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05800" cy="4873625"/>
          </a:xfrm>
        </p:spPr>
        <p:txBody>
          <a:bodyPr>
            <a:normAutofit/>
          </a:bodyPr>
          <a:lstStyle/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12A. </a:t>
            </a:r>
            <a:r>
              <a:rPr lang="en-US" sz="2800" dirty="0" smtClean="0"/>
              <a:t>Capital asset converted into stock in trade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800" dirty="0" smtClean="0"/>
              <a:t>Description of the Capital Asset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800" dirty="0" smtClean="0"/>
              <a:t>Date of acquisition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800" dirty="0" smtClean="0"/>
              <a:t>Cost of acquisition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800" dirty="0" smtClean="0"/>
              <a:t>Amount at which it is converted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US" sz="2800" dirty="0" smtClean="0"/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IN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u="sng" dirty="0" smtClean="0">
                <a:latin typeface="Arial Black" pitchFamily="34" charset="0"/>
                <a:cs typeface="Arial" pitchFamily="34" charset="0"/>
              </a:rPr>
              <a:t>Introduction to Tax Audit :</a:t>
            </a:r>
            <a:endParaRPr lang="en-IN" sz="3800" dirty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Introduced in AY 1985-86</a:t>
            </a:r>
          </a:p>
          <a:p>
            <a:pPr eaLnBrk="1" hangingPunct="1">
              <a:buFont typeface="Wingdings" pitchFamily="2" charset="2"/>
              <a:buNone/>
            </a:pPr>
            <a:endParaRPr lang="en-US" sz="2800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Objective is to minimize the burden of A.O</a:t>
            </a:r>
          </a:p>
          <a:p>
            <a:pPr eaLnBrk="1" hangingPunct="1">
              <a:buFont typeface="Wingdings" pitchFamily="2" charset="2"/>
              <a:buNone/>
            </a:pPr>
            <a:endParaRPr lang="en-US" sz="2800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Make the Tax Compliance more effective</a:t>
            </a:r>
          </a:p>
          <a:p>
            <a:pPr eaLnBrk="1" hangingPunct="1"/>
            <a:endParaRPr lang="en-US" sz="2800" dirty="0" smtClean="0">
              <a:latin typeface="Arial" charset="0"/>
              <a:cs typeface="Arial" charset="0"/>
            </a:endParaRPr>
          </a:p>
          <a:p>
            <a:pPr eaLnBrk="1" hangingPunct="1"/>
            <a:endParaRPr lang="en-US" dirty="0" smtClean="0"/>
          </a:p>
          <a:p>
            <a:pPr eaLnBrk="1" hangingPunct="1"/>
            <a:endParaRPr lang="en-IN" dirty="0" smtClean="0"/>
          </a:p>
        </p:txBody>
      </p:sp>
      <p:pic>
        <p:nvPicPr>
          <p:cNvPr id="10244" name="Picture 4" descr="imagef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4419600"/>
            <a:ext cx="1905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Form 3cd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05800" cy="4873625"/>
          </a:xfrm>
        </p:spPr>
        <p:txBody>
          <a:bodyPr>
            <a:normAutofit fontScale="85000" lnSpcReduction="20000"/>
          </a:bodyPr>
          <a:lstStyle/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Clr>
                <a:srgbClr val="FF0000"/>
              </a:buClr>
              <a:buSzTx/>
              <a:buFont typeface="Wingdings"/>
              <a:buAutoNum type="arabicPeriod" startAt="13"/>
              <a:defRPr/>
            </a:pPr>
            <a:r>
              <a:rPr lang="en-US" sz="2800" dirty="0" smtClean="0"/>
              <a:t>Amount not credited to Profit &amp; Loss A/c though actually forms part of profits </a:t>
            </a:r>
          </a:p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defRPr/>
            </a:pPr>
            <a:r>
              <a:rPr lang="en-US" sz="2800" dirty="0" smtClean="0"/>
              <a:t>Sec 28</a:t>
            </a:r>
          </a:p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defRPr/>
            </a:pPr>
            <a:r>
              <a:rPr lang="en-US" sz="2800" dirty="0" smtClean="0"/>
              <a:t>Proforma Credits, Drawbacks…</a:t>
            </a:r>
          </a:p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defRPr/>
            </a:pPr>
            <a:r>
              <a:rPr lang="en-US" sz="2800" dirty="0" smtClean="0"/>
              <a:t>Refund of Duty admitted as due</a:t>
            </a:r>
          </a:p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defRPr/>
            </a:pPr>
            <a:r>
              <a:rPr lang="en-US" sz="2800" dirty="0" smtClean="0"/>
              <a:t>Escalation Claim </a:t>
            </a:r>
          </a:p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defRPr/>
            </a:pPr>
            <a:r>
              <a:rPr lang="en-US" sz="2800" dirty="0" smtClean="0"/>
              <a:t>Any Other Income</a:t>
            </a:r>
          </a:p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defRPr/>
            </a:pPr>
            <a:r>
              <a:rPr lang="en-US" sz="2800" dirty="0" smtClean="0"/>
              <a:t>Capital Receipt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IN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Form 3cd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05800" cy="4873625"/>
          </a:xfrm>
        </p:spPr>
        <p:txBody>
          <a:bodyPr>
            <a:normAutofit lnSpcReduction="10000"/>
          </a:bodyPr>
          <a:lstStyle/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14. </a:t>
            </a:r>
            <a:r>
              <a:rPr lang="en-US" sz="2800" dirty="0" smtClean="0"/>
              <a:t>Depreciation allowable under IT Act, 1961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/>
              <a:t>Description of the Asset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/>
              <a:t>Rate of depreciation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/>
              <a:t>Actual cost/ WDV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/>
              <a:t>Additions or deletions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/>
              <a:t>Depreciation allowable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/>
              <a:t>WDV at the end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endParaRPr lang="en-US" sz="2500" dirty="0" smtClean="0"/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 2"/>
              <a:buNone/>
              <a:defRPr/>
            </a:pPr>
            <a:endParaRPr lang="en-US" sz="2500" dirty="0" smtClean="0"/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IN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Form 3cd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05800" cy="4873625"/>
          </a:xfrm>
        </p:spPr>
        <p:txBody>
          <a:bodyPr>
            <a:normAutofit lnSpcReduction="10000"/>
          </a:bodyPr>
          <a:lstStyle/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15.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Amounts admissible from Sec 33AB to 35E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Debited to Profit &amp; Loss A/c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Not debited to Profit &amp; Loss A/c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16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. Amount related to employees</a:t>
            </a:r>
            <a:endParaRPr lang="en-US" sz="2500" dirty="0" smtClean="0">
              <a:latin typeface="Arial" pitchFamily="34" charset="0"/>
              <a:cs typeface="Arial" pitchFamily="34" charset="0"/>
            </a:endParaRP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Paid as bonus actually payable as profit/ dividend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Received towards contribution to PF, SAF, due date for payment &amp; the date of actual payment 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 2"/>
              <a:buNone/>
              <a:defRPr/>
            </a:pPr>
            <a:endParaRPr lang="en-US" sz="2500" dirty="0" smtClean="0"/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IN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Form 3cd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05800" cy="5029200"/>
          </a:xfrm>
        </p:spPr>
        <p:txBody>
          <a:bodyPr>
            <a:normAutofit fontScale="92500"/>
          </a:bodyPr>
          <a:lstStyle/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17. </a:t>
            </a:r>
            <a:r>
              <a:rPr lang="en-US" sz="2800" dirty="0" smtClean="0"/>
              <a:t>Certain amounts debited to Profit &amp; Loss A/c</a:t>
            </a:r>
          </a:p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/>
              <a:t>       (sub clauses a to m)</a:t>
            </a:r>
          </a:p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17A. </a:t>
            </a:r>
            <a:r>
              <a:rPr lang="en-US" sz="2800" dirty="0" smtClean="0"/>
              <a:t>Inadmissible interest under MSMED Act 2006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18</a:t>
            </a:r>
            <a:r>
              <a:rPr lang="en-US" sz="2800" dirty="0" smtClean="0"/>
              <a:t> . Payment to persons specified U/s 40A(2)(b)</a:t>
            </a:r>
            <a:endParaRPr lang="en-US" sz="2500" dirty="0" smtClean="0"/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19</a:t>
            </a:r>
            <a:r>
              <a:rPr lang="en-US" sz="2800" dirty="0" smtClean="0"/>
              <a:t> . Amount deemed to be Profits &amp; gains U/s 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/>
              <a:t>       33AB/ 33ABA/ 33AC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20</a:t>
            </a:r>
            <a:r>
              <a:rPr lang="en-US" sz="2800" dirty="0" smtClean="0"/>
              <a:t> . Deemed profits U/s 41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US" sz="2800" dirty="0" smtClean="0"/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US" sz="2500" dirty="0" smtClean="0"/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IN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Form 3cd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05800" cy="4873625"/>
          </a:xfrm>
        </p:spPr>
        <p:txBody>
          <a:bodyPr>
            <a:normAutofit/>
          </a:bodyPr>
          <a:lstStyle/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21.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Payments U/s 43B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Certain amounts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Modvat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credits utilized, its treatment in P&amp;L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Prior period items credited or debited to P&amp;L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. Repayment of amount borrowed on hundi 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US" sz="2800" dirty="0" smtClean="0"/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US" sz="2500" dirty="0" smtClean="0"/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IN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Form 3cd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05800" cy="4873625"/>
          </a:xfrm>
        </p:spPr>
        <p:txBody>
          <a:bodyPr>
            <a:normAutofit fontScale="85000" lnSpcReduction="10000"/>
          </a:bodyPr>
          <a:lstStyle/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24.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Acceptance/ repayment of Loan or Deposit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269SS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269T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25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. Brought forward - Depreciation &amp; Business Loss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Details of above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Reasons why loss cannot be carried forward U/s 79 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26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. Deduction under chapter VI-A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US" sz="2800" dirty="0" smtClean="0"/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US" sz="2500" dirty="0" smtClean="0"/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IN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Form 3cd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05800" cy="4873625"/>
          </a:xfrm>
        </p:spPr>
        <p:txBody>
          <a:bodyPr>
            <a:normAutofit/>
          </a:bodyPr>
          <a:lstStyle/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27.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Details of Tax Deducted at Source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Compliance of chapter XVII-B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Non compliance of the above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28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Trading concern – Quantitative details of 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principal Items of goods traded (2 sub clauses)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US" sz="2800" dirty="0" smtClean="0"/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US" sz="2500" dirty="0" smtClean="0"/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IN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Form 3cd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05800" cy="4873625"/>
          </a:xfrm>
        </p:spPr>
        <p:txBody>
          <a:bodyPr>
            <a:normAutofit/>
          </a:bodyPr>
          <a:lstStyle/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29.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Corporate Dividend Tax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Amount distributed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Tax Paid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Date of payment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30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. Details of cost audit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31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. Details of central excise audit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US" sz="2800" dirty="0" smtClean="0"/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US" sz="2500" dirty="0" smtClean="0"/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IN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Form 3cd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05800" cy="4873625"/>
          </a:xfrm>
        </p:spPr>
        <p:txBody>
          <a:bodyPr>
            <a:normAutofit/>
          </a:bodyPr>
          <a:lstStyle/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32.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Accounting ratios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Gross profit/  Turnover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Net profit/  Turnover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Stock in trade/  Turnover</a:t>
            </a:r>
          </a:p>
          <a:p>
            <a:pPr marL="880110" lvl="1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lphaLcPeriod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Material Consumed/ Finished goods produced</a:t>
            </a:r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US" sz="2800" dirty="0" smtClean="0"/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US" sz="2500" dirty="0" smtClean="0"/>
          </a:p>
          <a:p>
            <a:pPr marL="381000" indent="-38100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Wingdings"/>
              <a:buNone/>
              <a:defRPr/>
            </a:pPr>
            <a:endParaRPr lang="en-IN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Form 3cd Annexure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35843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marL="514350" indent="-514350" algn="ctr" eaLnBrk="1" hangingPunct="1">
              <a:lnSpc>
                <a:spcPct val="160000"/>
              </a:lnSpc>
              <a:buSzTx/>
              <a:buFont typeface="Wingdings" pitchFamily="2" charset="2"/>
              <a:buNone/>
            </a:pPr>
            <a:r>
              <a:rPr lang="en-US" sz="2800" smtClean="0"/>
              <a:t>PART A</a:t>
            </a:r>
          </a:p>
          <a:p>
            <a:pPr marL="514350" indent="-514350" eaLnBrk="1" hangingPunct="1">
              <a:lnSpc>
                <a:spcPct val="160000"/>
              </a:lnSpc>
              <a:buSzTx/>
              <a:buFont typeface="Century Schoolbook" pitchFamily="18" charset="0"/>
              <a:buAutoNum type="arabicPeriod"/>
            </a:pPr>
            <a:r>
              <a:rPr lang="en-US" sz="2800" smtClean="0"/>
              <a:t>Name</a:t>
            </a:r>
          </a:p>
          <a:p>
            <a:pPr marL="514350" indent="-514350" eaLnBrk="1" hangingPunct="1">
              <a:lnSpc>
                <a:spcPct val="160000"/>
              </a:lnSpc>
              <a:buSzTx/>
              <a:buFont typeface="Century Schoolbook" pitchFamily="18" charset="0"/>
              <a:buAutoNum type="arabicPeriod"/>
            </a:pPr>
            <a:r>
              <a:rPr lang="en-US" sz="2800" smtClean="0"/>
              <a:t>Address</a:t>
            </a:r>
          </a:p>
          <a:p>
            <a:pPr marL="514350" indent="-514350" eaLnBrk="1" hangingPunct="1">
              <a:lnSpc>
                <a:spcPct val="160000"/>
              </a:lnSpc>
              <a:buSzTx/>
              <a:buFont typeface="Century Schoolbook" pitchFamily="18" charset="0"/>
              <a:buAutoNum type="arabicPeriod"/>
            </a:pPr>
            <a:r>
              <a:rPr lang="en-US" sz="2800" smtClean="0"/>
              <a:t>PAN</a:t>
            </a:r>
          </a:p>
          <a:p>
            <a:pPr marL="514350" indent="-514350" eaLnBrk="1" hangingPunct="1">
              <a:lnSpc>
                <a:spcPct val="160000"/>
              </a:lnSpc>
              <a:buSzTx/>
              <a:buFont typeface="Century Schoolbook" pitchFamily="18" charset="0"/>
              <a:buAutoNum type="arabicPeriod"/>
            </a:pPr>
            <a:r>
              <a:rPr lang="en-US" sz="2800" smtClean="0"/>
              <a:t>Status</a:t>
            </a:r>
          </a:p>
          <a:p>
            <a:pPr marL="514350" indent="-514350" eaLnBrk="1" hangingPunct="1">
              <a:lnSpc>
                <a:spcPct val="160000"/>
              </a:lnSpc>
              <a:buSzTx/>
              <a:buFont typeface="Century Schoolbook" pitchFamily="18" charset="0"/>
              <a:buAutoNum type="arabicPeriod"/>
            </a:pPr>
            <a:r>
              <a:rPr lang="en-US" sz="2800" smtClean="0"/>
              <a:t>P.Y</a:t>
            </a:r>
          </a:p>
          <a:p>
            <a:pPr marL="514350" indent="-514350" eaLnBrk="1" hangingPunct="1">
              <a:lnSpc>
                <a:spcPct val="160000"/>
              </a:lnSpc>
              <a:buSzTx/>
              <a:buFont typeface="Century Schoolbook" pitchFamily="18" charset="0"/>
              <a:buAutoNum type="arabicPeriod"/>
            </a:pPr>
            <a:r>
              <a:rPr lang="en-US" sz="2800" smtClean="0"/>
              <a:t>A.Y</a:t>
            </a:r>
            <a:endParaRPr lang="en-IN" sz="280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W</a:t>
            </a:r>
            <a:r>
              <a:rPr lang="en-US" sz="3800" dirty="0" smtClean="0">
                <a:latin typeface="Arial Black" pitchFamily="34" charset="0"/>
              </a:rPr>
              <a:t>hen is Tax Audit Compulsory</a:t>
            </a:r>
            <a:endParaRPr lang="en-IN" sz="3800" dirty="0">
              <a:latin typeface="Arial Black" pitchFamily="34" charset="0"/>
            </a:endParaRPr>
          </a:p>
        </p:txBody>
      </p:sp>
      <p:graphicFrame>
        <p:nvGraphicFramePr>
          <p:cNvPr id="6" name="Group 52"/>
          <p:cNvGraphicFramePr>
            <a:graphicFrameLocks noGrp="1"/>
          </p:cNvGraphicFramePr>
          <p:nvPr>
            <p:ph sz="quarter" idx="1"/>
          </p:nvPr>
        </p:nvGraphicFramePr>
        <p:xfrm>
          <a:off x="228600" y="1600200"/>
          <a:ext cx="8458200" cy="5105399"/>
        </p:xfrm>
        <a:graphic>
          <a:graphicData uri="http://schemas.openxmlformats.org/drawingml/2006/table">
            <a:tbl>
              <a:tblPr/>
              <a:tblGrid>
                <a:gridCol w="2667000"/>
                <a:gridCol w="5791200"/>
              </a:tblGrid>
              <a:tr h="7445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 Case of</a:t>
                      </a:r>
                    </a:p>
                  </a:txBody>
                  <a:tcPr marL="87001" marR="870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WhenTax</a:t>
                      </a:r>
                      <a:r>
                        <a:rPr kumimoji="0" lang="en-US" sz="25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Audit ?</a:t>
                      </a:r>
                    </a:p>
                  </a:txBody>
                  <a:tcPr marL="87001" marR="870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90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Business</a:t>
                      </a:r>
                    </a:p>
                  </a:txBody>
                  <a:tcPr marL="87001" marR="870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Sales, Turnover or Gross Receipts Exceeds Rs. 60 Lakh</a:t>
                      </a:r>
                    </a:p>
                  </a:txBody>
                  <a:tcPr marL="87001" marR="870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31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Profession</a:t>
                      </a:r>
                    </a:p>
                  </a:txBody>
                  <a:tcPr marL="87001" marR="870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Gross Receipts Exceeds Rs. 15 Lakh</a:t>
                      </a:r>
                    </a:p>
                  </a:txBody>
                  <a:tcPr marL="87001" marR="870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86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Sec 44AD, 44AE, 44BB or 44BBB</a:t>
                      </a:r>
                    </a:p>
                  </a:txBody>
                  <a:tcPr marL="87001" marR="870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Claims Profit which is lower than as prescribed by these Sections</a:t>
                      </a:r>
                    </a:p>
                  </a:txBody>
                  <a:tcPr marL="87001" marR="870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Form 3cd Annexure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           </a:t>
            </a:r>
            <a:endParaRPr lang="en-IN" sz="28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ctr" eaLnBrk="1" fontAlgn="auto" hangingPunct="1">
              <a:lnSpc>
                <a:spcPct val="15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PART B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Nature of Business or profession in respect of every business or profession carried on during the previous year.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en-IN" sz="28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Code*</a:t>
            </a:r>
            <a:endParaRPr lang="en-IN" sz="28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 </a:t>
            </a:r>
            <a:endParaRPr lang="en-IN" sz="28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 </a:t>
            </a:r>
            <a:endParaRPr lang="en-IN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rabicPeriod"/>
              <a:defRPr/>
            </a:pPr>
            <a:endParaRPr lang="en-IN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Form 3cd Annexure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77500" lnSpcReduction="20000"/>
          </a:bodyPr>
          <a:lstStyle/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Parameters for comparison – CY vs. PY</a:t>
            </a:r>
            <a:endParaRPr lang="en-IN" sz="30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Capital </a:t>
            </a:r>
          </a:p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Share application money/ Current  A/c of partner or proprietor </a:t>
            </a:r>
          </a:p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Reserves &amp; Surplus/ profit &amp; loss account</a:t>
            </a:r>
          </a:p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Secured Loans</a:t>
            </a:r>
          </a:p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Unsecured Loans</a:t>
            </a:r>
            <a:endParaRPr lang="en-IN" sz="30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 </a:t>
            </a:r>
            <a:endParaRPr lang="en-IN" sz="3000" dirty="0" smtClean="0">
              <a:latin typeface="Arial" pitchFamily="34" charset="0"/>
              <a:cs typeface="Arial" pitchFamily="34" charset="0"/>
            </a:endParaRPr>
          </a:p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rabicPeriod"/>
              <a:defRPr/>
            </a:pPr>
            <a:endParaRPr lang="en-IN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Form 3cd Annexure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Parameters for comparison – CY vs. PY</a:t>
            </a:r>
            <a:endParaRPr lang="en-IN" sz="28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Current Liabilities &amp; Provisions</a:t>
            </a:r>
            <a:endParaRPr lang="en-IN" sz="28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Total of  Balance Sheet</a:t>
            </a:r>
            <a:endParaRPr lang="en-IN" sz="28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Gross Turnover/ gross receipts</a:t>
            </a:r>
            <a:endParaRPr lang="en-IN" sz="28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Gross Profit</a:t>
            </a:r>
            <a:endParaRPr lang="en-IN" sz="28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Commission Received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Commission Paid</a:t>
            </a:r>
            <a:endParaRPr lang="en-IN" sz="28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Interest Received</a:t>
            </a:r>
            <a:endParaRPr lang="en-IN" sz="28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en-IN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rabicPeriod"/>
              <a:defRPr/>
            </a:pPr>
            <a:endParaRPr lang="en-IN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Form 3cd Annexure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Parameters for comparison – CY vs. PY</a:t>
            </a:r>
            <a:endParaRPr lang="en-IN" sz="28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Interest Paid</a:t>
            </a:r>
            <a:endParaRPr lang="en-IN" sz="28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Depreciation as per books of A/c</a:t>
            </a:r>
            <a:endParaRPr lang="en-IN" sz="28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Net Profit(or loss) before Tax as per profit &amp; loss A/c</a:t>
            </a:r>
            <a:endParaRPr lang="en-IN" sz="28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Taxes on Income paid / provided for in the books</a:t>
            </a:r>
            <a:endParaRPr lang="en-IN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 eaLnBrk="1" fontAlgn="auto" hangingPunct="1">
              <a:lnSpc>
                <a:spcPct val="160000"/>
              </a:lnSpc>
              <a:spcAft>
                <a:spcPts val="0"/>
              </a:spcAft>
              <a:buSzTx/>
              <a:buFont typeface="+mj-lt"/>
              <a:buAutoNum type="arabicPeriod"/>
              <a:defRPr/>
            </a:pPr>
            <a:endParaRPr lang="en-IN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Points To Remember</a:t>
            </a:r>
            <a:endParaRPr lang="en-IN" sz="3800" dirty="0" smtClean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indent="-274320" eaLnBrk="1" fontAlgn="auto" hangingPunct="1">
              <a:lnSpc>
                <a:spcPct val="130000"/>
              </a:lnSpc>
              <a:spcAft>
                <a:spcPts val="0"/>
              </a:spcAft>
              <a:buClr>
                <a:srgbClr val="00B050"/>
              </a:buClr>
              <a:buSzPct val="95000"/>
              <a:buFont typeface="Wingdings" pitchFamily="2" charset="2"/>
              <a:buChar char=""/>
              <a:defRPr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Make suitable Cross Reference</a:t>
            </a:r>
          </a:p>
          <a:p>
            <a:pPr marL="274320" indent="-274320" eaLnBrk="1" fontAlgn="auto" hangingPunct="1">
              <a:lnSpc>
                <a:spcPct val="13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130000"/>
              </a:lnSpc>
              <a:spcAft>
                <a:spcPts val="0"/>
              </a:spcAft>
              <a:buClr>
                <a:srgbClr val="00B050"/>
              </a:buClr>
              <a:buSzPct val="95000"/>
              <a:buFont typeface="Wingdings" pitchFamily="2" charset="2"/>
              <a:buChar char=""/>
              <a:defRPr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State both view points in case of any difference</a:t>
            </a:r>
          </a:p>
          <a:p>
            <a:pPr marL="274320" indent="-274320" eaLnBrk="1" fontAlgn="auto" hangingPunct="1">
              <a:lnSpc>
                <a:spcPct val="130000"/>
              </a:lnSpc>
              <a:spcAft>
                <a:spcPts val="0"/>
              </a:spcAft>
              <a:buClr>
                <a:srgbClr val="00B050"/>
              </a:buClr>
              <a:buSzPct val="95000"/>
              <a:buFont typeface="Wingdings" pitchFamily="2" charset="2"/>
              <a:buChar char=""/>
              <a:defRPr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130000"/>
              </a:lnSpc>
              <a:spcAft>
                <a:spcPts val="0"/>
              </a:spcAft>
              <a:buClr>
                <a:srgbClr val="00B050"/>
              </a:buClr>
              <a:buSzPct val="95000"/>
              <a:buFont typeface="Wingdings" pitchFamily="2" charset="2"/>
              <a:buChar char=""/>
              <a:defRPr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State NA or NIL wherever applicable</a:t>
            </a:r>
          </a:p>
          <a:p>
            <a:pPr marL="274320" indent="-274320" eaLnBrk="1" fontAlgn="auto" hangingPunct="1">
              <a:lnSpc>
                <a:spcPct val="130000"/>
              </a:lnSpc>
              <a:spcAft>
                <a:spcPts val="0"/>
              </a:spcAft>
              <a:buClr>
                <a:srgbClr val="00B050"/>
              </a:buClr>
              <a:buSzPct val="95000"/>
              <a:buFont typeface="Wingdings" pitchFamily="2" charset="2"/>
              <a:buChar char=""/>
              <a:defRPr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130000"/>
              </a:lnSpc>
              <a:spcAft>
                <a:spcPts val="0"/>
              </a:spcAft>
              <a:buClr>
                <a:srgbClr val="00B050"/>
              </a:buClr>
              <a:buSzPct val="95000"/>
              <a:buFont typeface="Wingdings" pitchFamily="2" charset="2"/>
              <a:buChar char=""/>
              <a:defRPr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Keep in view applicable law</a:t>
            </a:r>
          </a:p>
          <a:p>
            <a:pPr marL="274320" indent="-274320" eaLnBrk="1" fontAlgn="auto" hangingPunct="1">
              <a:lnSpc>
                <a:spcPct val="13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13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13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en-IN" sz="2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7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743200"/>
            <a:ext cx="626395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8000">
                  <a:solidFill>
                    <a:schemeClr val="accent1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</a:t>
            </a:r>
            <a:r>
              <a:rPr lang="en-US" sz="8000" b="1" dirty="0">
                <a:ln w="18000">
                  <a:solidFill>
                    <a:schemeClr val="accent1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YOU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3" name="Picture 5" descr="imagfre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371600"/>
            <a:ext cx="6324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7467600" cy="1143000"/>
          </a:xfrm>
        </p:spPr>
        <p:txBody>
          <a:bodyPr>
            <a:noAutofit/>
          </a:bodyPr>
          <a:lstStyle/>
          <a:p>
            <a:r>
              <a:rPr lang="en-US" sz="38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Deemed Income in Certain business</a:t>
            </a:r>
            <a:endParaRPr lang="en-IN" sz="3800" dirty="0" smtClean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81000" y="1154874"/>
          <a:ext cx="7467600" cy="57564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900"/>
                <a:gridCol w="1866900"/>
                <a:gridCol w="1866900"/>
                <a:gridCol w="1866900"/>
              </a:tblGrid>
              <a:tr h="1064682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kern="12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SECTION</a:t>
                      </a:r>
                      <a:endParaRPr kumimoji="0" lang="en-IN" sz="2000" b="1" kern="1200" dirty="0">
                        <a:solidFill>
                          <a:sysClr val="windowText" lastClr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000" b="1" kern="12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ASSESSEE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000" b="1" kern="12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NATURE OF BUSINESS</a:t>
                      </a:r>
                      <a:endParaRPr kumimoji="0" lang="en-IN" sz="2000" b="1" kern="1200" dirty="0">
                        <a:solidFill>
                          <a:sysClr val="windowText" lastClr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000" b="1" kern="1200" baseline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DEEMED INCOME</a:t>
                      </a:r>
                      <a:endParaRPr kumimoji="0" lang="en-IN" sz="2000" b="1" kern="1200" dirty="0">
                        <a:solidFill>
                          <a:sysClr val="windowText" lastClr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81062">
                <a:tc>
                  <a:txBody>
                    <a:bodyPr/>
                    <a:lstStyle/>
                    <a:p>
                      <a:pPr algn="ctr"/>
                      <a:r>
                        <a:rPr kumimoji="0" lang="en-US" sz="2200" b="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44AD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b="0" kern="12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Individual,</a:t>
                      </a:r>
                      <a:r>
                        <a:rPr kumimoji="0" lang="en-US" sz="2200" b="0" kern="1200" baseline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HUF or Firm</a:t>
                      </a:r>
                      <a:endParaRPr kumimoji="0" lang="en-IN" sz="2200" b="0" kern="1200" dirty="0">
                        <a:solidFill>
                          <a:sysClr val="windowText" lastClr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b="0" kern="12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Retail/WS</a:t>
                      </a:r>
                      <a:r>
                        <a:rPr kumimoji="0" lang="en-US" sz="2200" b="0" kern="1200" baseline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Trading, Civil Constn.</a:t>
                      </a:r>
                      <a:endParaRPr kumimoji="0" lang="en-IN" sz="2200" b="0" kern="1200" dirty="0">
                        <a:solidFill>
                          <a:sysClr val="windowText" lastClr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b="0" kern="12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8% of TO</a:t>
                      </a:r>
                      <a:endParaRPr kumimoji="0" lang="en-IN" sz="2200" b="0" kern="1200" dirty="0">
                        <a:solidFill>
                          <a:sysClr val="windowText" lastClr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75617">
                <a:tc>
                  <a:txBody>
                    <a:bodyPr/>
                    <a:lstStyle/>
                    <a:p>
                      <a:pPr algn="ctr"/>
                      <a:r>
                        <a:rPr kumimoji="0" lang="en-US" sz="2200" b="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44AE</a:t>
                      </a:r>
                      <a:endParaRPr kumimoji="0" lang="en-IN" sz="2200" b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b="0" kern="12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Any</a:t>
                      </a:r>
                      <a:r>
                        <a:rPr kumimoji="0" lang="en-US" sz="2200" b="0" kern="1200" baseline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Assessee</a:t>
                      </a:r>
                      <a:endParaRPr kumimoji="0" lang="en-IN" sz="2200" b="0" kern="1200" dirty="0">
                        <a:solidFill>
                          <a:sysClr val="windowText" lastClr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2200" b="0" kern="12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Plying, Hiring</a:t>
                      </a:r>
                      <a:r>
                        <a:rPr kumimoji="0" lang="en-US" sz="2200" b="0" kern="1200" baseline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or Leasing Goods Carriages</a:t>
                      </a:r>
                      <a:endParaRPr kumimoji="0" lang="en-IN" sz="2200" b="0" kern="1200" dirty="0">
                        <a:solidFill>
                          <a:sysClr val="windowText" lastClr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2200" b="0" kern="12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HGV- Rs 5000 p.m.</a:t>
                      </a:r>
                    </a:p>
                    <a:p>
                      <a:pPr marL="0" algn="l" rtl="0" eaLnBrk="1" latinLnBrk="0" hangingPunct="1"/>
                      <a:r>
                        <a:rPr kumimoji="0" lang="en-US" sz="2200" b="0" kern="12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Others-</a:t>
                      </a:r>
                      <a:r>
                        <a:rPr kumimoji="0" lang="en-US" sz="2200" b="0" kern="1200" baseline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Rs 4500 p.m.</a:t>
                      </a:r>
                      <a:endParaRPr kumimoji="0" lang="en-IN" sz="2200" b="0" kern="1200" dirty="0">
                        <a:solidFill>
                          <a:sysClr val="windowText" lastClr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682">
                <a:tc>
                  <a:txBody>
                    <a:bodyPr/>
                    <a:lstStyle/>
                    <a:p>
                      <a:pPr algn="ctr"/>
                      <a:r>
                        <a:rPr kumimoji="0" lang="en-US" sz="2200" b="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44BB</a:t>
                      </a:r>
                      <a:endParaRPr kumimoji="0" lang="en-IN" sz="2200" b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b="0" kern="12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Non Resident</a:t>
                      </a:r>
                      <a:endParaRPr kumimoji="0" lang="en-IN" sz="2200" b="0" kern="1200" dirty="0">
                        <a:solidFill>
                          <a:sysClr val="windowText" lastClr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2200" b="0" kern="12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Exploration</a:t>
                      </a:r>
                      <a:r>
                        <a:rPr kumimoji="0" lang="en-IN" sz="2200" b="0" kern="1200" baseline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of Mineral Oils</a:t>
                      </a:r>
                      <a:endParaRPr kumimoji="0" lang="en-US" sz="2200" b="0" kern="1200" dirty="0" smtClean="0">
                        <a:solidFill>
                          <a:sysClr val="windowText" lastClr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b="0" kern="12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10%</a:t>
                      </a:r>
                      <a:r>
                        <a:rPr kumimoji="0" lang="en-US" sz="2200" b="0" kern="1200" baseline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of the Amount</a:t>
                      </a:r>
                      <a:endParaRPr kumimoji="0" lang="en-IN" sz="2200" b="0" kern="1200" dirty="0">
                        <a:solidFill>
                          <a:sysClr val="windowText" lastClr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682">
                <a:tc>
                  <a:txBody>
                    <a:bodyPr/>
                    <a:lstStyle/>
                    <a:p>
                      <a:pPr algn="ctr"/>
                      <a:r>
                        <a:rPr kumimoji="0" lang="en-US" sz="2200" b="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44BBB</a:t>
                      </a:r>
                      <a:endParaRPr kumimoji="0" lang="en-IN" sz="2200" b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b="0" kern="12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Foreign</a:t>
                      </a:r>
                      <a:r>
                        <a:rPr kumimoji="0" lang="en-US" sz="2200" b="0" kern="1200" baseline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Co.</a:t>
                      </a:r>
                      <a:endParaRPr kumimoji="0" lang="en-IN" sz="2200" b="0" kern="1200" dirty="0">
                        <a:solidFill>
                          <a:sysClr val="windowText" lastClr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b="0" kern="12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Civil</a:t>
                      </a:r>
                      <a:r>
                        <a:rPr kumimoji="0" lang="en-US" sz="2200" b="0" kern="1200" baseline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Construction</a:t>
                      </a:r>
                      <a:endParaRPr kumimoji="0" lang="en-IN" sz="2200" b="0" kern="1200" dirty="0">
                        <a:solidFill>
                          <a:sysClr val="windowText" lastClr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b="0" kern="12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10% of the Amount</a:t>
                      </a:r>
                      <a:endParaRPr kumimoji="0" lang="en-IN" sz="2200" b="0" kern="1200" dirty="0">
                        <a:solidFill>
                          <a:sysClr val="windowText" lastClr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0"/>
            <a:ext cx="8153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u="sng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Applicability of section 44AB 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12291" name="Content Placeholder 4"/>
          <p:cNvSpPr>
            <a:spLocks noGrp="1"/>
          </p:cNvSpPr>
          <p:nvPr>
            <p:ph sz="quarter" idx="1"/>
          </p:nvPr>
        </p:nvSpPr>
        <p:spPr>
          <a:xfrm>
            <a:off x="381000" y="1295400"/>
            <a:ext cx="8077200" cy="4873625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Whether Tax audit under section 44AB is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latin typeface="Arial" charset="0"/>
                <a:cs typeface="Arial" charset="0"/>
              </a:rPr>
              <a:t>    applicable in the following cases?</a:t>
            </a:r>
            <a:br>
              <a:rPr lang="en-US" sz="2800" dirty="0" smtClean="0">
                <a:latin typeface="Arial" charset="0"/>
                <a:cs typeface="Arial" charset="0"/>
              </a:rPr>
            </a:br>
            <a:r>
              <a:rPr lang="en-US" sz="2800" dirty="0" smtClean="0">
                <a:latin typeface="Arial" charset="0"/>
                <a:cs typeface="Arial" charset="0"/>
              </a:rPr>
              <a:t/>
            </a:r>
            <a:br>
              <a:rPr lang="en-US" sz="2800" dirty="0" smtClean="0">
                <a:latin typeface="Arial" charset="0"/>
                <a:cs typeface="Arial" charset="0"/>
              </a:rPr>
            </a:br>
            <a:r>
              <a:rPr lang="en-US" sz="2800" dirty="0" smtClean="0">
                <a:latin typeface="Arial" charset="0"/>
                <a:cs typeface="Arial" charset="0"/>
              </a:rPr>
              <a:t>A) Receipts from profession Rs. 13 Lakh and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latin typeface="Arial" charset="0"/>
                <a:cs typeface="Arial" charset="0"/>
              </a:rPr>
              <a:t>        receipts from business Rs.48 Lakh.</a:t>
            </a:r>
            <a:br>
              <a:rPr lang="en-US" sz="2800" dirty="0" smtClean="0">
                <a:latin typeface="Arial" charset="0"/>
                <a:cs typeface="Arial" charset="0"/>
              </a:rPr>
            </a:br>
            <a:r>
              <a:rPr lang="en-US" sz="2800" dirty="0" smtClean="0">
                <a:latin typeface="Arial" charset="0"/>
                <a:cs typeface="Arial" charset="0"/>
              </a:rPr>
              <a:t/>
            </a:r>
            <a:br>
              <a:rPr lang="en-US" sz="2800" dirty="0" smtClean="0">
                <a:latin typeface="Arial" charset="0"/>
                <a:cs typeface="Arial" charset="0"/>
              </a:rPr>
            </a:br>
            <a:r>
              <a:rPr lang="en-US" sz="2800" dirty="0" smtClean="0">
                <a:latin typeface="Arial" charset="0"/>
                <a:cs typeface="Arial" charset="0"/>
              </a:rPr>
              <a:t>B) Receipts from profession Rs. 16 Lakh and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latin typeface="Arial" charset="0"/>
                <a:cs typeface="Arial" charset="0"/>
              </a:rPr>
              <a:t>        receipts from business Rs.44 Lakh.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latin typeface="Arial" charset="0"/>
                <a:cs typeface="Arial" charset="0"/>
              </a:rPr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latin typeface="Arial" charset="0"/>
                <a:cs typeface="Arial" charset="0"/>
              </a:rPr>
              <a:t>	C) M/S ABC &amp; Co- TO= Rs 42 Lakh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latin typeface="Arial" charset="0"/>
                <a:cs typeface="Arial" charset="0"/>
              </a:rPr>
              <a:t>	     M/S BCA &amp; Co- TO= Rs 20 Lakh</a:t>
            </a:r>
            <a:br>
              <a:rPr lang="en-US" sz="2800" dirty="0" smtClean="0">
                <a:latin typeface="Arial" charset="0"/>
                <a:cs typeface="Arial" charset="0"/>
              </a:rPr>
            </a:br>
            <a:endParaRPr lang="en-IN" sz="28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Due date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1331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7200" cy="4873625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30</a:t>
            </a:r>
            <a:r>
              <a:rPr lang="en-US" sz="2800" baseline="30000" dirty="0" smtClean="0">
                <a:latin typeface="Arial" charset="0"/>
                <a:cs typeface="Arial" charset="0"/>
              </a:rPr>
              <a:t> </a:t>
            </a:r>
            <a:r>
              <a:rPr lang="en-US" sz="2800" dirty="0" smtClean="0">
                <a:latin typeface="Arial" charset="0"/>
                <a:cs typeface="Arial" charset="0"/>
              </a:rPr>
              <a:t> September of the relevant </a:t>
            </a:r>
            <a:r>
              <a:rPr lang="en-US" sz="2800" b="1" dirty="0" smtClean="0">
                <a:latin typeface="Arial" charset="0"/>
                <a:cs typeface="Arial" charset="0"/>
              </a:rPr>
              <a:t>A</a:t>
            </a:r>
            <a:r>
              <a:rPr lang="en-US" sz="2800" dirty="0" smtClean="0">
                <a:latin typeface="Arial" charset="0"/>
                <a:cs typeface="Arial" charset="0"/>
              </a:rPr>
              <a:t>ssessment </a:t>
            </a:r>
            <a:r>
              <a:rPr lang="en-US" sz="2800" b="1" dirty="0" smtClean="0">
                <a:latin typeface="Arial" charset="0"/>
                <a:cs typeface="Arial" charset="0"/>
              </a:rPr>
              <a:t>Y</a:t>
            </a:r>
            <a:r>
              <a:rPr lang="en-US" sz="2800" dirty="0" smtClean="0">
                <a:latin typeface="Arial" charset="0"/>
                <a:cs typeface="Arial" charset="0"/>
              </a:rPr>
              <a:t>ear</a:t>
            </a:r>
          </a:p>
          <a:p>
            <a:pPr eaLnBrk="1" hangingPunct="1">
              <a:buNone/>
            </a:pPr>
            <a:endParaRPr lang="en-US" sz="2800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Consequence of default </a:t>
            </a:r>
          </a:p>
          <a:p>
            <a:pPr eaLnBrk="1" hangingPunct="1"/>
            <a:endParaRPr lang="en-US" sz="2800" dirty="0" smtClean="0">
              <a:latin typeface="Arial" charset="0"/>
              <a:cs typeface="Arial" charset="0"/>
            </a:endParaRPr>
          </a:p>
          <a:p>
            <a:pPr lvl="1" eaLnBrk="1" hangingPunct="1"/>
            <a:r>
              <a:rPr lang="en-US" sz="2800" dirty="0" smtClean="0">
                <a:latin typeface="Arial" charset="0"/>
                <a:cs typeface="Arial" charset="0"/>
              </a:rPr>
              <a:t>Penalty U/s 271B</a:t>
            </a:r>
          </a:p>
          <a:p>
            <a:pPr lvl="1" eaLnBrk="1" hangingPunct="1"/>
            <a:endParaRPr lang="en-US" sz="2800" dirty="0" smtClean="0">
              <a:latin typeface="Arial" charset="0"/>
              <a:cs typeface="Arial" charset="0"/>
            </a:endParaRPr>
          </a:p>
          <a:p>
            <a:pPr lvl="1" eaLnBrk="1" hangingPunct="1"/>
            <a:r>
              <a:rPr lang="en-US" sz="2800" dirty="0" smtClean="0">
                <a:latin typeface="Arial" charset="0"/>
                <a:cs typeface="Arial" charset="0"/>
              </a:rPr>
              <a:t>Auditor’s Responsibility?</a:t>
            </a:r>
          </a:p>
          <a:p>
            <a:pPr lvl="1" eaLnBrk="1" hangingPunct="1">
              <a:buNone/>
            </a:pPr>
            <a:endParaRPr lang="en-US" sz="2800" dirty="0" smtClean="0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IN" sz="2800" dirty="0" smtClean="0">
              <a:latin typeface="Arial" charset="0"/>
              <a:cs typeface="Arial" charset="0"/>
            </a:endParaRPr>
          </a:p>
        </p:txBody>
      </p:sp>
      <p:pic>
        <p:nvPicPr>
          <p:cNvPr id="13316" name="Picture 4" descr="ixcmage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2590800"/>
            <a:ext cx="3124200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Meaning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Sales / Turnover</a:t>
            </a:r>
          </a:p>
          <a:p>
            <a:pPr eaLnBrk="1" hangingPunct="1"/>
            <a:endParaRPr lang="en-US" sz="2800" dirty="0" smtClean="0">
              <a:latin typeface="Arial" charset="0"/>
              <a:cs typeface="Arial" charset="0"/>
            </a:endParaRPr>
          </a:p>
          <a:p>
            <a:pPr eaLnBrk="1" hangingPunct="1"/>
            <a:endParaRPr lang="en-US" sz="2800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Gross Receipts</a:t>
            </a:r>
            <a:endParaRPr lang="en-IN" sz="2800" dirty="0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10000"/>
              </a:lnSpc>
              <a:buFont typeface="Courier New" pitchFamily="49" charset="0"/>
              <a:buChar char="o"/>
            </a:pPr>
            <a:endParaRPr lang="en-US" sz="2800" dirty="0" smtClean="0"/>
          </a:p>
        </p:txBody>
      </p:sp>
      <p:pic>
        <p:nvPicPr>
          <p:cNvPr id="14340" name="Picture 4" descr="imaege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1143000"/>
            <a:ext cx="3962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Sales - Turnover 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dirty="0" smtClean="0">
                <a:latin typeface="Arial" charset="0"/>
                <a:cs typeface="Arial" charset="0"/>
              </a:rPr>
              <a:t>Computation of Specified Limit of </a:t>
            </a:r>
            <a:r>
              <a:rPr lang="en-US" b="1" dirty="0" smtClean="0">
                <a:latin typeface="Arial" charset="0"/>
                <a:cs typeface="Arial" charset="0"/>
              </a:rPr>
              <a:t>Rs 60 </a:t>
            </a:r>
            <a:r>
              <a:rPr lang="en-US" b="1" dirty="0" err="1" smtClean="0">
                <a:latin typeface="Arial" charset="0"/>
                <a:cs typeface="Arial" charset="0"/>
              </a:rPr>
              <a:t>Lacs</a:t>
            </a:r>
            <a:endParaRPr lang="en-US" dirty="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dirty="0" smtClean="0">
                <a:latin typeface="Arial" charset="0"/>
                <a:cs typeface="Arial" charset="0"/>
              </a:rPr>
              <a:t>Excise Duty/ Sales tax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 smtClean="0">
                <a:latin typeface="Arial" charset="0"/>
                <a:cs typeface="Arial" charset="0"/>
              </a:rPr>
              <a:t>Cash Discount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 smtClean="0">
                <a:latin typeface="Arial" charset="0"/>
                <a:cs typeface="Arial" charset="0"/>
              </a:rPr>
              <a:t>Turnover Discount and Special Rebates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 smtClean="0">
                <a:latin typeface="Arial" charset="0"/>
                <a:cs typeface="Arial" charset="0"/>
              </a:rPr>
              <a:t>Sales Return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 smtClean="0">
                <a:latin typeface="Arial" charset="0"/>
                <a:cs typeface="Arial" charset="0"/>
              </a:rPr>
              <a:t>Sale proceeds of Fixed Assets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 smtClean="0">
                <a:latin typeface="Arial" charset="0"/>
                <a:cs typeface="Arial" charset="0"/>
              </a:rPr>
              <a:t>Sale proceeds of Investment 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 smtClean="0">
                <a:latin typeface="Arial" charset="0"/>
                <a:cs typeface="Arial" charset="0"/>
              </a:rPr>
              <a:t>Sales by Consignment  Agent</a:t>
            </a:r>
          </a:p>
          <a:p>
            <a:pPr algn="just" eaLnBrk="1" hangingPunct="1">
              <a:lnSpc>
                <a:spcPct val="110000"/>
              </a:lnSpc>
              <a:buFont typeface="Courier New" pitchFamily="49" charset="0"/>
              <a:buChar char="o"/>
            </a:pPr>
            <a:endParaRPr 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>
                <a:latin typeface="Arial Black" pitchFamily="34" charset="0"/>
              </a:rPr>
              <a:t>Gross Receipts</a:t>
            </a:r>
            <a:endParaRPr lang="en-IN" sz="3800" dirty="0">
              <a:latin typeface="Arial Black" pitchFamily="34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371600"/>
            <a:ext cx="7467600" cy="48736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latin typeface="Arial" charset="0"/>
                <a:cs typeface="Arial" charset="0"/>
              </a:rPr>
              <a:t>Receipts </a:t>
            </a:r>
            <a:r>
              <a:rPr lang="en-US" b="1" dirty="0" smtClean="0">
                <a:latin typeface="Arial" charset="0"/>
                <a:cs typeface="Arial" charset="0"/>
              </a:rPr>
              <a:t>forming part </a:t>
            </a:r>
            <a:r>
              <a:rPr lang="en-US" dirty="0" smtClean="0">
                <a:latin typeface="Arial" charset="0"/>
                <a:cs typeface="Arial" charset="0"/>
              </a:rPr>
              <a:t>of Gross Receipts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 smtClean="0">
              <a:latin typeface="Arial" charset="0"/>
              <a:cs typeface="Arial" charset="0"/>
            </a:endParaRPr>
          </a:p>
          <a:p>
            <a:pPr algn="just" eaLnBrk="1" hangingPunct="1"/>
            <a:r>
              <a:rPr lang="en-US" dirty="0" smtClean="0">
                <a:latin typeface="Arial" charset="0"/>
                <a:cs typeface="Arial" charset="0"/>
              </a:rPr>
              <a:t>Duty Draw Back against Exports</a:t>
            </a:r>
          </a:p>
          <a:p>
            <a:pPr algn="just" eaLnBrk="1" hangingPunct="1"/>
            <a:r>
              <a:rPr lang="en-US" dirty="0" smtClean="0">
                <a:latin typeface="Arial" charset="0"/>
                <a:cs typeface="Arial" charset="0"/>
              </a:rPr>
              <a:t>Job Work</a:t>
            </a:r>
          </a:p>
          <a:p>
            <a:pPr algn="just" eaLnBrk="1" hangingPunct="1"/>
            <a:r>
              <a:rPr lang="en-US" dirty="0" smtClean="0">
                <a:latin typeface="Arial" charset="0"/>
                <a:cs typeface="Arial" charset="0"/>
              </a:rPr>
              <a:t>Profit on Sale of License</a:t>
            </a:r>
          </a:p>
          <a:p>
            <a:pPr algn="just" eaLnBrk="1" hangingPunct="1"/>
            <a:r>
              <a:rPr lang="en-US" dirty="0" smtClean="0">
                <a:latin typeface="Arial" charset="0"/>
                <a:cs typeface="Arial" charset="0"/>
              </a:rPr>
              <a:t>Net Surplus Exchange rate difference on Export Sales</a:t>
            </a:r>
          </a:p>
          <a:p>
            <a:pPr algn="just" eaLnBrk="1" hangingPunct="1"/>
            <a:r>
              <a:rPr lang="en-US" dirty="0" smtClean="0">
                <a:latin typeface="Arial" charset="0"/>
                <a:cs typeface="Arial" charset="0"/>
              </a:rPr>
              <a:t>Net Surplus on reimbursement e.g. packing forwarding, freight, travelling etc.</a:t>
            </a:r>
          </a:p>
          <a:p>
            <a:pPr algn="just" eaLnBrk="1" hangingPunct="1"/>
            <a:r>
              <a:rPr lang="en-US" dirty="0" smtClean="0">
                <a:latin typeface="Arial" charset="0"/>
                <a:cs typeface="Arial" charset="0"/>
              </a:rPr>
              <a:t>Insurance Claims- except for Fixed Assets</a:t>
            </a:r>
          </a:p>
          <a:p>
            <a:pPr algn="just" eaLnBrk="1" hangingPunct="1"/>
            <a:r>
              <a:rPr lang="en-US" dirty="0" smtClean="0">
                <a:latin typeface="Arial" charset="0"/>
                <a:cs typeface="Arial" charset="0"/>
              </a:rPr>
              <a:t>Gross Interest received by a Money Lender</a:t>
            </a:r>
          </a:p>
          <a:p>
            <a:pPr algn="just" eaLnBrk="1" hangingPunct="1">
              <a:lnSpc>
                <a:spcPct val="110000"/>
              </a:lnSpc>
              <a:buFont typeface="Courier New" pitchFamily="49" charset="0"/>
              <a:buChar char="o"/>
            </a:pPr>
            <a:endParaRPr lang="en-US" sz="200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5519</TotalTime>
  <Words>1088</Words>
  <Application>Microsoft Office PowerPoint</Application>
  <PresentationFormat>On-screen Show (4:3)</PresentationFormat>
  <Paragraphs>271</Paragraphs>
  <Slides>36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Oriel</vt:lpstr>
      <vt:lpstr>TAX AUDIT                          Sec 44AB </vt:lpstr>
      <vt:lpstr>Introduction to Tax Audit :</vt:lpstr>
      <vt:lpstr>When is Tax Audit Compulsory</vt:lpstr>
      <vt:lpstr>Deemed Income in Certain business</vt:lpstr>
      <vt:lpstr>Applicability of section 44AB </vt:lpstr>
      <vt:lpstr>Due date</vt:lpstr>
      <vt:lpstr>Meaning</vt:lpstr>
      <vt:lpstr>Sales - Turnover </vt:lpstr>
      <vt:lpstr>Gross Receipts</vt:lpstr>
      <vt:lpstr>Gross Receipts</vt:lpstr>
      <vt:lpstr>Special Cases- Does Sec 44AB Applies?</vt:lpstr>
      <vt:lpstr>Report to be furnished u/s 44AB</vt:lpstr>
      <vt:lpstr>Slide 13</vt:lpstr>
      <vt:lpstr> Form 3CA/3CB- Differences and Similarities </vt:lpstr>
      <vt:lpstr>Form 3cd</vt:lpstr>
      <vt:lpstr>Form 3cd</vt:lpstr>
      <vt:lpstr>Form 3cd</vt:lpstr>
      <vt:lpstr>Form 3cd</vt:lpstr>
      <vt:lpstr>Form 3cd</vt:lpstr>
      <vt:lpstr>Form 3cd</vt:lpstr>
      <vt:lpstr>Form 3cd</vt:lpstr>
      <vt:lpstr>Form 3cd</vt:lpstr>
      <vt:lpstr>Form 3cd</vt:lpstr>
      <vt:lpstr>Form 3cd</vt:lpstr>
      <vt:lpstr>Form 3cd</vt:lpstr>
      <vt:lpstr>Form 3cd</vt:lpstr>
      <vt:lpstr>Form 3cd</vt:lpstr>
      <vt:lpstr>Form 3cd</vt:lpstr>
      <vt:lpstr>Form 3cd Annexure</vt:lpstr>
      <vt:lpstr>Form 3cd Annexure</vt:lpstr>
      <vt:lpstr>Form 3cd Annexure</vt:lpstr>
      <vt:lpstr>Form 3cd Annexure</vt:lpstr>
      <vt:lpstr>Form 3cd Annexure</vt:lpstr>
      <vt:lpstr>Points To Remember</vt:lpstr>
      <vt:lpstr>Slide 35</vt:lpstr>
      <vt:lpstr>Slide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 AUDIT UNDER SECTION 44AB</dc:title>
  <dc:creator>Brijbhushan Goyal</dc:creator>
  <cp:lastModifiedBy>SOWMYA</cp:lastModifiedBy>
  <cp:revision>503</cp:revision>
  <dcterms:created xsi:type="dcterms:W3CDTF">2006-08-19T09:49:12Z</dcterms:created>
  <dcterms:modified xsi:type="dcterms:W3CDTF">2011-07-22T06:50:26Z</dcterms:modified>
</cp:coreProperties>
</file>