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6"/>
  </p:notesMasterIdLst>
  <p:sldIdLst>
    <p:sldId id="256" r:id="rId2"/>
    <p:sldId id="257" r:id="rId3"/>
    <p:sldId id="263" r:id="rId4"/>
    <p:sldId id="271" r:id="rId5"/>
    <p:sldId id="259" r:id="rId6"/>
    <p:sldId id="260" r:id="rId7"/>
    <p:sldId id="264" r:id="rId8"/>
    <p:sldId id="269" r:id="rId9"/>
    <p:sldId id="270" r:id="rId10"/>
    <p:sldId id="265" r:id="rId11"/>
    <p:sldId id="277" r:id="rId12"/>
    <p:sldId id="279" r:id="rId13"/>
    <p:sldId id="280" r:id="rId14"/>
    <p:sldId id="272" r:id="rId15"/>
    <p:sldId id="273" r:id="rId16"/>
    <p:sldId id="266" r:id="rId17"/>
    <p:sldId id="267" r:id="rId18"/>
    <p:sldId id="268" r:id="rId19"/>
    <p:sldId id="274" r:id="rId20"/>
    <p:sldId id="275" r:id="rId21"/>
    <p:sldId id="276" r:id="rId22"/>
    <p:sldId id="283" r:id="rId23"/>
    <p:sldId id="284" r:id="rId24"/>
    <p:sldId id="285" r:id="rId25"/>
    <p:sldId id="286" r:id="rId26"/>
    <p:sldId id="287" r:id="rId27"/>
    <p:sldId id="288" r:id="rId28"/>
    <p:sldId id="289" r:id="rId29"/>
    <p:sldId id="290" r:id="rId30"/>
    <p:sldId id="291" r:id="rId31"/>
    <p:sldId id="292" r:id="rId32"/>
    <p:sldId id="293" r:id="rId33"/>
    <p:sldId id="282" r:id="rId34"/>
    <p:sldId id="28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0" autoAdjust="0"/>
    <p:restoredTop sz="80817" autoAdjust="0"/>
  </p:normalViewPr>
  <p:slideViewPr>
    <p:cSldViewPr>
      <p:cViewPr varScale="1">
        <p:scale>
          <a:sx n="74" d="100"/>
          <a:sy n="74" d="100"/>
        </p:scale>
        <p:origin x="-1242" y="-90"/>
      </p:cViewPr>
      <p:guideLst>
        <p:guide orient="horz" pos="2160"/>
        <p:guide pos="2880"/>
      </p:guideLst>
    </p:cSldViewPr>
  </p:slideViewPr>
  <p:outlineViewPr>
    <p:cViewPr>
      <p:scale>
        <a:sx n="33" d="100"/>
        <a:sy n="33" d="100"/>
      </p:scale>
      <p:origin x="90" y="7536"/>
    </p:cViewPr>
  </p:outlineViewPr>
  <p:notesTextViewPr>
    <p:cViewPr>
      <p:scale>
        <a:sx n="1" d="1"/>
        <a:sy n="1" d="1"/>
      </p:scale>
      <p:origin x="0" y="0"/>
    </p:cViewPr>
  </p:notesTextViewPr>
  <p:sorterViewPr>
    <p:cViewPr>
      <p:scale>
        <a:sx n="100" d="100"/>
        <a:sy n="100" d="100"/>
      </p:scale>
      <p:origin x="0" y="31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A8006D-DD9B-4B91-8BDB-4B3816B5D90A}" type="datetimeFigureOut">
              <a:rPr lang="en-IN" smtClean="0"/>
              <a:t>15-02-2013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BD47DA-989F-4DEA-B12B-6467B89334AE}" type="slidenum">
              <a:rPr lang="en-IN" smtClean="0"/>
              <a:t>‹#›</a:t>
            </a:fld>
            <a:endParaRPr lang="en-IN"/>
          </a:p>
        </p:txBody>
      </p:sp>
    </p:spTree>
    <p:extLst>
      <p:ext uri="{BB962C8B-B14F-4D97-AF65-F5344CB8AC3E}">
        <p14:creationId xmlns:p14="http://schemas.microsoft.com/office/powerpoint/2010/main" val="3465461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9D322C-60C9-4990-BDB9-4CA4F5F3ED14}"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8101B-6559-41CD-8A2A-0C3476836B96}"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917E6E-542D-4369-A55C-B5D4BC423C1F}"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BDFC8E1-F7E0-4BC2-95D6-2B28D5403C68}"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D878DD-68F2-4821-A8AD-F8941A5A8DFB}"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281605-BFF3-458F-A9B1-0467FB145593}" type="datetime1">
              <a:rPr lang="en-IN" smtClean="0"/>
              <a:t>15-02-2013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633DD4-F833-4B04-9414-D713675FC504}"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A7EE5C2-F23F-46E9-BECF-4E5D8FE9D141}" type="datetime1">
              <a:rPr lang="en-IN" smtClean="0"/>
              <a:t>15-02-2013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6633DD4-F833-4B04-9414-D713675FC504}"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C16C6E0-91F2-4CC9-89BB-5420325B7864}" type="datetime1">
              <a:rPr lang="en-IN" smtClean="0"/>
              <a:t>15-02-2013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A433C-A306-4B3D-9C87-7AB3B36165F4}" type="datetime1">
              <a:rPr lang="en-IN" smtClean="0"/>
              <a:t>15-02-2013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81C48A-6FDF-4A29-8271-9C9293696557}" type="datetime1">
              <a:rPr lang="en-IN" smtClean="0"/>
              <a:t>15-02-2013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EF3BD-9E45-447F-86FC-08AE03DBBA2E}" type="datetime1">
              <a:rPr lang="en-IN" smtClean="0"/>
              <a:t>15-02-2013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633DD4-F833-4B04-9414-D713675FC504}"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2BB1932-240A-4E0F-8B3E-476B3A4025CA}" type="datetime1">
              <a:rPr lang="en-IN" smtClean="0"/>
              <a:t>15-02-2013</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6633DD4-F833-4B04-9414-D713675FC504}"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hf sldNum="0"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marL="182880" indent="0" algn="ctr">
              <a:buNone/>
            </a:pPr>
            <a:r>
              <a:rPr lang="en-US" sz="4900" dirty="0" smtClean="0">
                <a:solidFill>
                  <a:schemeClr val="tx1"/>
                </a:solidFill>
                <a:latin typeface="Calibri" pitchFamily="34" charset="0"/>
              </a:rPr>
              <a:t>Accounting Standard – 20</a:t>
            </a:r>
            <a:br>
              <a:rPr lang="en-US" sz="4900" dirty="0" smtClean="0">
                <a:solidFill>
                  <a:schemeClr val="tx1"/>
                </a:solidFill>
                <a:latin typeface="Calibri" pitchFamily="34" charset="0"/>
              </a:rPr>
            </a:br>
            <a:r>
              <a:rPr lang="en-US" sz="4900" dirty="0" smtClean="0">
                <a:solidFill>
                  <a:schemeClr val="tx1"/>
                </a:solidFill>
                <a:latin typeface="Calibri" pitchFamily="34" charset="0"/>
              </a:rPr>
              <a:t>Earnings Per Share</a:t>
            </a:r>
            <a:r>
              <a:rPr lang="en-US" dirty="0" smtClean="0">
                <a:latin typeface="Calibri" pitchFamily="34" charset="0"/>
              </a:rPr>
              <a:t/>
            </a:r>
            <a:br>
              <a:rPr lang="en-US" dirty="0" smtClean="0">
                <a:latin typeface="Calibri" pitchFamily="34" charset="0"/>
              </a:rPr>
            </a:br>
            <a:endParaRPr lang="en-IN" dirty="0">
              <a:latin typeface="Calibri" pitchFamily="34" charset="0"/>
            </a:endParaRPr>
          </a:p>
        </p:txBody>
      </p:sp>
    </p:spTree>
    <p:extLst>
      <p:ext uri="{BB962C8B-B14F-4D97-AF65-F5344CB8AC3E}">
        <p14:creationId xmlns:p14="http://schemas.microsoft.com/office/powerpoint/2010/main" val="9324978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32248"/>
            <a:ext cx="9144000" cy="4625752"/>
          </a:xfrm>
        </p:spPr>
        <p:txBody>
          <a:bodyPr anchor="ctr">
            <a:normAutofit/>
          </a:bodyPr>
          <a:lstStyle/>
          <a:p>
            <a:r>
              <a:rPr lang="en-US" sz="2800" dirty="0" smtClean="0">
                <a:solidFill>
                  <a:schemeClr val="tx1"/>
                </a:solidFill>
                <a:latin typeface="Calibri" pitchFamily="34" charset="0"/>
              </a:rPr>
              <a:t>It will be calculated based on the</a:t>
            </a:r>
            <a:r>
              <a:rPr lang="en-US" sz="2800" dirty="0" smtClean="0">
                <a:solidFill>
                  <a:srgbClr val="FF0000"/>
                </a:solidFill>
                <a:latin typeface="Calibri" pitchFamily="34" charset="0"/>
              </a:rPr>
              <a:t> Time – Weighting Factor</a:t>
            </a:r>
            <a:r>
              <a:rPr lang="en-US" sz="2800" dirty="0" smtClean="0">
                <a:solidFill>
                  <a:schemeClr val="tx1"/>
                </a:solidFill>
                <a:latin typeface="Calibri" pitchFamily="34" charset="0"/>
              </a:rPr>
              <a:t>.</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Time – Weighting  = Number of Days for which the specific </a:t>
            </a:r>
          </a:p>
          <a:p>
            <a:r>
              <a:rPr lang="en-US" sz="2800" dirty="0" smtClean="0">
                <a:solidFill>
                  <a:schemeClr val="tx1"/>
                </a:solidFill>
                <a:latin typeface="Calibri" pitchFamily="34" charset="0"/>
              </a:rPr>
              <a:t>Factor			  shares are outstanding as a proportion</a:t>
            </a:r>
          </a:p>
          <a:p>
            <a:r>
              <a:rPr lang="en-US" sz="2800" dirty="0">
                <a:solidFill>
                  <a:schemeClr val="tx1"/>
                </a:solidFill>
                <a:latin typeface="Calibri" pitchFamily="34" charset="0"/>
              </a:rPr>
              <a:t>	</a:t>
            </a:r>
            <a:r>
              <a:rPr lang="en-US" sz="2800" dirty="0" smtClean="0">
                <a:solidFill>
                  <a:schemeClr val="tx1"/>
                </a:solidFill>
                <a:latin typeface="Calibri" pitchFamily="34" charset="0"/>
              </a:rPr>
              <a:t>		  of the total number of days in the period				</a:t>
            </a:r>
            <a:endParaRPr lang="en-US" sz="2800" dirty="0">
              <a:solidFill>
                <a:schemeClr val="tx1"/>
              </a:solidFill>
              <a:latin typeface="Calibri" pitchFamily="34" charset="0"/>
            </a:endParaRPr>
          </a:p>
          <a:p>
            <a:endParaRPr lang="en-US" sz="2800" dirty="0" smtClean="0">
              <a:solidFill>
                <a:schemeClr val="tx1"/>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a:solidFill>
                  <a:schemeClr val="tx1"/>
                </a:solidFill>
                <a:effectLst/>
                <a:latin typeface="Calibri" pitchFamily="34" charset="0"/>
              </a:rPr>
              <a:t>Calculation </a:t>
            </a:r>
            <a:r>
              <a:rPr lang="en-US" sz="3600" dirty="0" smtClean="0">
                <a:solidFill>
                  <a:schemeClr val="tx1"/>
                </a:solidFill>
                <a:effectLst/>
                <a:latin typeface="Calibri" pitchFamily="34" charset="0"/>
              </a:rPr>
              <a:t>of Weighted Average Number of Equity Shares Outstanding During the Period (Denominator)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92418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 calcmode="lin" valueType="num">
                                      <p:cBhvr additive="base">
                                        <p:cTn id="24"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908720"/>
            <a:ext cx="9144000" cy="5949280"/>
          </a:xfrm>
        </p:spPr>
        <p:txBody>
          <a:bodyPr anchor="t">
            <a:noAutofit/>
          </a:bodyPr>
          <a:lstStyle/>
          <a:p>
            <a:r>
              <a:rPr lang="en-US" sz="2800" dirty="0" smtClean="0">
                <a:solidFill>
                  <a:schemeClr val="tx1"/>
                </a:solidFill>
                <a:latin typeface="Calibri" pitchFamily="34" charset="0"/>
              </a:rPr>
              <a:t>The following are the transactions which pertains to A Ltd during the Financial Year</a:t>
            </a:r>
          </a:p>
          <a:p>
            <a:endParaRPr lang="en-US" sz="2800" dirty="0" smtClean="0">
              <a:solidFill>
                <a:schemeClr val="tx1"/>
              </a:solidFill>
              <a:latin typeface="Calibri" pitchFamily="34" charset="0"/>
            </a:endParaRPr>
          </a:p>
          <a:p>
            <a:pPr marL="457200" indent="-457200">
              <a:buClrTx/>
              <a:buSzPct val="120000"/>
              <a:buFont typeface="Arial" pitchFamily="34" charset="0"/>
              <a:buChar char="•"/>
            </a:pPr>
            <a:r>
              <a:rPr lang="en-US" sz="2800" dirty="0" smtClean="0">
                <a:solidFill>
                  <a:schemeClr val="tx1"/>
                </a:solidFill>
                <a:latin typeface="Calibri" pitchFamily="34" charset="0"/>
              </a:rPr>
              <a:t>It issued Rs.80,00,000 Equity Shares on 15</a:t>
            </a:r>
            <a:r>
              <a:rPr lang="en-US" sz="2800" baseline="30000" dirty="0" smtClean="0">
                <a:solidFill>
                  <a:schemeClr val="tx1"/>
                </a:solidFill>
                <a:latin typeface="Calibri" pitchFamily="34" charset="0"/>
              </a:rPr>
              <a:t>th</a:t>
            </a:r>
            <a:r>
              <a:rPr lang="en-US" sz="2800" dirty="0" smtClean="0">
                <a:solidFill>
                  <a:schemeClr val="tx1"/>
                </a:solidFill>
                <a:latin typeface="Calibri" pitchFamily="34" charset="0"/>
              </a:rPr>
              <a:t> December</a:t>
            </a:r>
          </a:p>
          <a:p>
            <a:pPr marL="457200" indent="-457200">
              <a:buClrTx/>
              <a:buSzPct val="120000"/>
              <a:buFont typeface="Arial" pitchFamily="34" charset="0"/>
              <a:buChar char="•"/>
            </a:pPr>
            <a:r>
              <a:rPr lang="en-US" sz="2800" dirty="0" smtClean="0">
                <a:solidFill>
                  <a:schemeClr val="tx1"/>
                </a:solidFill>
                <a:latin typeface="Calibri" pitchFamily="34" charset="0"/>
              </a:rPr>
              <a:t>It also bought back Rs.20,00,000 Equity Shares on 1</a:t>
            </a:r>
            <a:r>
              <a:rPr lang="en-US" sz="2800" baseline="30000" dirty="0" smtClean="0">
                <a:solidFill>
                  <a:schemeClr val="tx1"/>
                </a:solidFill>
                <a:latin typeface="Calibri" pitchFamily="34" charset="0"/>
              </a:rPr>
              <a:t>st</a:t>
            </a:r>
            <a:r>
              <a:rPr lang="en-US" sz="2800" dirty="0" smtClean="0">
                <a:solidFill>
                  <a:schemeClr val="tx1"/>
                </a:solidFill>
                <a:latin typeface="Calibri" pitchFamily="34" charset="0"/>
              </a:rPr>
              <a:t> March</a:t>
            </a:r>
          </a:p>
          <a:p>
            <a:pPr marL="457200" indent="-457200">
              <a:buClrTx/>
              <a:buSzPct val="120000"/>
              <a:buFont typeface="Arial" pitchFamily="34" charset="0"/>
              <a:buChar char="•"/>
            </a:pPr>
            <a:r>
              <a:rPr lang="en-US" sz="2800" dirty="0" smtClean="0">
                <a:solidFill>
                  <a:schemeClr val="tx1"/>
                </a:solidFill>
                <a:latin typeface="Calibri" pitchFamily="34" charset="0"/>
              </a:rPr>
              <a:t>The Equity Capital was Rs.150,00,000 at the end of the period</a:t>
            </a:r>
          </a:p>
          <a:p>
            <a:pPr>
              <a:buClrTx/>
              <a:buSzPct val="120000"/>
            </a:pPr>
            <a:r>
              <a:rPr lang="en-US" sz="2800" dirty="0" smtClean="0">
                <a:solidFill>
                  <a:schemeClr val="tx1"/>
                </a:solidFill>
                <a:latin typeface="Calibri" pitchFamily="34" charset="0"/>
              </a:rPr>
              <a:t>Calculate </a:t>
            </a:r>
            <a:r>
              <a:rPr lang="en-US" sz="2800" dirty="0" smtClean="0">
                <a:solidFill>
                  <a:srgbClr val="FF0000"/>
                </a:solidFill>
                <a:latin typeface="Calibri" pitchFamily="34" charset="0"/>
              </a:rPr>
              <a:t>Weighted Average Number of Equity Shares Outstanding during the period</a:t>
            </a:r>
            <a:r>
              <a:rPr lang="en-US" sz="2800" dirty="0" smtClean="0">
                <a:solidFill>
                  <a:schemeClr val="tx1"/>
                </a:solidFill>
                <a:latin typeface="Calibri" pitchFamily="34" charset="0"/>
              </a:rPr>
              <a:t>, if the price of each share is Rs.100.</a:t>
            </a:r>
          </a:p>
          <a:p>
            <a:endParaRPr lang="en-US" sz="2800" dirty="0" smtClean="0">
              <a:solidFill>
                <a:schemeClr val="tx1"/>
              </a:solidFill>
              <a:latin typeface="Calibri" pitchFamily="34" charset="0"/>
            </a:endParaRPr>
          </a:p>
          <a:p>
            <a:endParaRPr lang="en-US" sz="2800" dirty="0" smtClean="0">
              <a:solidFill>
                <a:schemeClr val="tx1"/>
              </a:solidFill>
              <a:latin typeface="Calibri" pitchFamily="34" charset="0"/>
            </a:endParaRPr>
          </a:p>
          <a:p>
            <a:endParaRPr lang="en-US" sz="2800" dirty="0">
              <a:solidFill>
                <a:schemeClr val="tx1"/>
              </a:solidFill>
              <a:latin typeface="Calibri" pitchFamily="34" charset="0"/>
            </a:endParaRPr>
          </a:p>
          <a:p>
            <a:r>
              <a:rPr lang="en-US" sz="2800" dirty="0" smtClean="0">
                <a:solidFill>
                  <a:schemeClr val="tx1"/>
                </a:solidFill>
                <a:latin typeface="Calibri" pitchFamily="34" charset="0"/>
              </a:rPr>
              <a:t>  </a:t>
            </a:r>
          </a:p>
        </p:txBody>
      </p:sp>
      <p:sp>
        <p:nvSpPr>
          <p:cNvPr id="3" name="Title 2"/>
          <p:cNvSpPr>
            <a:spLocks noGrp="1"/>
          </p:cNvSpPr>
          <p:nvPr>
            <p:ph type="ctrTitle"/>
          </p:nvPr>
        </p:nvSpPr>
        <p:spPr>
          <a:xfrm>
            <a:off x="0" y="0"/>
            <a:ext cx="9144000" cy="764704"/>
          </a:xfrm>
        </p:spPr>
        <p:txBody>
          <a:bodyPr anchor="ctr"/>
          <a:lstStyle/>
          <a:p>
            <a:pPr marL="182880" indent="0">
              <a:buNone/>
            </a:pPr>
            <a:r>
              <a:rPr lang="en-US" sz="3600" dirty="0" smtClean="0">
                <a:solidFill>
                  <a:schemeClr val="tx1"/>
                </a:solidFill>
                <a:effectLst/>
                <a:latin typeface="Calibri" pitchFamily="34" charset="0"/>
              </a:rPr>
              <a:t>Illustration - 2</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88916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908720"/>
            <a:ext cx="9144000" cy="4968552"/>
          </a:xfrm>
        </p:spPr>
        <p:txBody>
          <a:bodyPr anchor="ctr">
            <a:noAutofit/>
          </a:bodyPr>
          <a:lstStyle/>
          <a:p>
            <a:r>
              <a:rPr lang="en-US" sz="2800" dirty="0" smtClean="0">
                <a:solidFill>
                  <a:schemeClr val="tx1"/>
                </a:solidFill>
                <a:latin typeface="Calibri" pitchFamily="34" charset="0"/>
              </a:rPr>
              <a:t> </a:t>
            </a:r>
            <a:r>
              <a:rPr lang="en-US" sz="2800" b="1" u="sng" dirty="0" smtClean="0">
                <a:solidFill>
                  <a:schemeClr val="tx1"/>
                </a:solidFill>
                <a:latin typeface="Calibri" pitchFamily="34" charset="0"/>
              </a:rPr>
              <a:t>Step 1:</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    Opening Capital + Fresh Issue – Buy Back = Closing Capital</a:t>
            </a:r>
          </a:p>
          <a:p>
            <a:r>
              <a:rPr lang="en-US" sz="2800" dirty="0">
                <a:solidFill>
                  <a:schemeClr val="tx1"/>
                </a:solidFill>
                <a:latin typeface="Calibri" pitchFamily="34" charset="0"/>
              </a:rPr>
              <a:t> </a:t>
            </a:r>
            <a:r>
              <a:rPr lang="en-US" sz="2800" dirty="0" smtClean="0">
                <a:solidFill>
                  <a:schemeClr val="tx1"/>
                </a:solidFill>
                <a:latin typeface="Calibri" pitchFamily="34" charset="0"/>
              </a:rPr>
              <a:t>   Opening Capital + 80,00,000 – 20,00,000 = 150,00,000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Opening Capital = 150,00,000 – 60,00,000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Hence, Opening Capital = Rs.90,00,000 </a:t>
            </a:r>
          </a:p>
          <a:p>
            <a:r>
              <a:rPr lang="en-US" sz="2800" dirty="0">
                <a:solidFill>
                  <a:schemeClr val="tx1"/>
                </a:solidFill>
                <a:latin typeface="Calibri" pitchFamily="34" charset="0"/>
              </a:rPr>
              <a:t>	</a:t>
            </a:r>
            <a:endParaRPr lang="en-US" sz="2800" dirty="0" smtClean="0">
              <a:solidFill>
                <a:schemeClr val="tx1"/>
              </a:solidFill>
              <a:latin typeface="Calibri" pitchFamily="34" charset="0"/>
            </a:endParaRPr>
          </a:p>
        </p:txBody>
      </p:sp>
      <p:sp>
        <p:nvSpPr>
          <p:cNvPr id="3" name="Title 2"/>
          <p:cNvSpPr>
            <a:spLocks noGrp="1"/>
          </p:cNvSpPr>
          <p:nvPr>
            <p:ph type="ctrTitle"/>
          </p:nvPr>
        </p:nvSpPr>
        <p:spPr>
          <a:xfrm>
            <a:off x="0" y="0"/>
            <a:ext cx="9144000" cy="764704"/>
          </a:xfrm>
        </p:spPr>
        <p:txBody>
          <a:bodyPr anchor="ctr"/>
          <a:lstStyle/>
          <a:p>
            <a:pPr marL="182880" indent="0">
              <a:buNone/>
            </a:pPr>
            <a:r>
              <a:rPr lang="en-US" sz="3600" dirty="0" smtClean="0">
                <a:solidFill>
                  <a:schemeClr val="tx1"/>
                </a:solidFill>
                <a:effectLst/>
                <a:latin typeface="Calibri" pitchFamily="34" charset="0"/>
              </a:rPr>
              <a:t>Solution </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106557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40768"/>
            <a:ext cx="9144000" cy="551723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764704"/>
            <a:ext cx="9144000" cy="6093296"/>
          </a:xfrm>
        </p:spPr>
        <p:txBody>
          <a:bodyPr anchor="t">
            <a:noAutofit/>
          </a:bodyPr>
          <a:lstStyle/>
          <a:p>
            <a:r>
              <a:rPr lang="en-US" sz="2400" b="1" u="sng" dirty="0" smtClean="0">
                <a:solidFill>
                  <a:schemeClr val="tx1"/>
                </a:solidFill>
                <a:latin typeface="Calibri" pitchFamily="34" charset="0"/>
              </a:rPr>
              <a:t>Step 2:</a:t>
            </a:r>
          </a:p>
          <a:p>
            <a:r>
              <a:rPr lang="en-US" sz="2400" dirty="0" smtClean="0">
                <a:solidFill>
                  <a:schemeClr val="tx1"/>
                </a:solidFill>
                <a:latin typeface="Calibri" pitchFamily="34" charset="0"/>
              </a:rPr>
              <a:t>	      </a:t>
            </a:r>
            <a:r>
              <a:rPr lang="en-US" sz="1800" dirty="0" smtClean="0">
                <a:solidFill>
                  <a:schemeClr val="tx1"/>
                </a:solidFill>
                <a:latin typeface="Calibri" pitchFamily="34" charset="0"/>
              </a:rPr>
              <a:t>Equity</a:t>
            </a:r>
            <a:r>
              <a:rPr lang="en-US" dirty="0" smtClean="0">
                <a:solidFill>
                  <a:schemeClr val="tx1"/>
                </a:solidFill>
                <a:latin typeface="Calibri" pitchFamily="34" charset="0"/>
              </a:rPr>
              <a:t> </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Number of	           Period	 Time   Weighting	  Weighted Avg</a:t>
            </a:r>
            <a:endParaRPr lang="en-US" sz="2400" dirty="0" smtClean="0">
              <a:solidFill>
                <a:schemeClr val="tx1"/>
              </a:solidFill>
              <a:latin typeface="Calibri" pitchFamily="34" charset="0"/>
            </a:endParaRPr>
          </a:p>
          <a:p>
            <a:r>
              <a:rPr lang="en-US" sz="2400" dirty="0" smtClean="0">
                <a:solidFill>
                  <a:schemeClr val="tx1"/>
                </a:solidFill>
                <a:latin typeface="Calibri" pitchFamily="34" charset="0"/>
              </a:rPr>
              <a:t> </a:t>
            </a:r>
            <a:r>
              <a:rPr lang="en-US" sz="1800" dirty="0" smtClean="0">
                <a:solidFill>
                  <a:schemeClr val="tx1"/>
                </a:solidFill>
                <a:latin typeface="Calibri" pitchFamily="34" charset="0"/>
              </a:rPr>
              <a:t> Date</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Capital in Lacs </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Equity Shares</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Outstanding</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Factor</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No. of Shares</a:t>
            </a:r>
          </a:p>
          <a:p>
            <a:r>
              <a:rPr lang="en-US" sz="1800" dirty="0" smtClean="0">
                <a:solidFill>
                  <a:schemeClr val="tx1"/>
                </a:solidFill>
                <a:latin typeface="Calibri" pitchFamily="34" charset="0"/>
              </a:rPr>
              <a:t>    (1)	            (2)	            (3) = (2) /100              (4)	             (5)	   (6) = (3) * (5) 	</a:t>
            </a: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Apr	      90.00         90,000	   12 Months	      12/12	      90,000</a:t>
            </a:r>
          </a:p>
          <a:p>
            <a:endParaRPr lang="en-US" sz="2400" dirty="0">
              <a:solidFill>
                <a:schemeClr val="tx1"/>
              </a:solidFill>
              <a:latin typeface="Calibri" pitchFamily="34" charset="0"/>
            </a:endParaRPr>
          </a:p>
          <a:p>
            <a:r>
              <a:rPr lang="en-US" sz="2000" dirty="0" smtClean="0">
                <a:solidFill>
                  <a:schemeClr val="tx1"/>
                </a:solidFill>
                <a:latin typeface="Calibri" pitchFamily="34" charset="0"/>
              </a:rPr>
              <a:t>15</a:t>
            </a:r>
            <a:r>
              <a:rPr lang="en-US" sz="2000" baseline="30000" dirty="0" smtClean="0">
                <a:solidFill>
                  <a:schemeClr val="tx1"/>
                </a:solidFill>
                <a:latin typeface="Calibri" pitchFamily="34" charset="0"/>
              </a:rPr>
              <a:t>th</a:t>
            </a:r>
            <a:r>
              <a:rPr lang="en-US" sz="2000" dirty="0" smtClean="0">
                <a:solidFill>
                  <a:schemeClr val="tx1"/>
                </a:solidFill>
                <a:latin typeface="Calibri" pitchFamily="34" charset="0"/>
              </a:rPr>
              <a:t> Dec</a:t>
            </a:r>
            <a:r>
              <a:rPr lang="en-US" sz="2400" dirty="0" smtClean="0">
                <a:solidFill>
                  <a:schemeClr val="tx1"/>
                </a:solidFill>
                <a:latin typeface="Calibri" pitchFamily="34" charset="0"/>
              </a:rPr>
              <a:t>       80.00         80,000      3.5 Months	     3.5/12	      23,333</a:t>
            </a:r>
          </a:p>
          <a:p>
            <a:endParaRPr lang="en-US" sz="2400" dirty="0">
              <a:solidFill>
                <a:schemeClr val="tx1"/>
              </a:solidFill>
              <a:latin typeface="Calibri" pitchFamily="34" charset="0"/>
            </a:endParaRP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Mar	      20.00         20,000	     1 Month	       1/12 	      (1,667)</a:t>
            </a:r>
          </a:p>
          <a:p>
            <a:endParaRPr lang="en-US" sz="2400" dirty="0">
              <a:solidFill>
                <a:schemeClr val="tx1"/>
              </a:solidFill>
              <a:latin typeface="Calibri" pitchFamily="34" charset="0"/>
            </a:endParaRPr>
          </a:p>
          <a:p>
            <a:r>
              <a:rPr lang="en-US" sz="2400" dirty="0" smtClean="0">
                <a:solidFill>
                  <a:schemeClr val="tx1"/>
                </a:solidFill>
                <a:latin typeface="Calibri" pitchFamily="34" charset="0"/>
              </a:rPr>
              <a:t>Weighted Average Number of Shares Outstanding During	</a:t>
            </a:r>
            <a:r>
              <a:rPr lang="en-US" sz="2400" b="1" dirty="0" smtClean="0">
                <a:solidFill>
                  <a:schemeClr val="tx1"/>
                </a:solidFill>
                <a:latin typeface="Calibri" pitchFamily="34" charset="0"/>
              </a:rPr>
              <a:t>    1,11,666</a:t>
            </a:r>
          </a:p>
          <a:p>
            <a:r>
              <a:rPr lang="en-US" sz="2400" b="1" dirty="0">
                <a:solidFill>
                  <a:schemeClr val="tx1"/>
                </a:solidFill>
                <a:latin typeface="Calibri" pitchFamily="34" charset="0"/>
              </a:rPr>
              <a:t> </a:t>
            </a:r>
            <a:r>
              <a:rPr lang="en-US" sz="2400" b="1" dirty="0" smtClean="0">
                <a:solidFill>
                  <a:schemeClr val="tx1"/>
                </a:solidFill>
                <a:latin typeface="Calibri" pitchFamily="34" charset="0"/>
              </a:rPr>
              <a:t>the period</a:t>
            </a:r>
          </a:p>
        </p:txBody>
      </p:sp>
      <p:sp>
        <p:nvSpPr>
          <p:cNvPr id="3" name="Title 2"/>
          <p:cNvSpPr>
            <a:spLocks noGrp="1"/>
          </p:cNvSpPr>
          <p:nvPr>
            <p:ph type="ctrTitle"/>
          </p:nvPr>
        </p:nvSpPr>
        <p:spPr>
          <a:xfrm>
            <a:off x="0" y="0"/>
            <a:ext cx="9144000" cy="764704"/>
          </a:xfrm>
        </p:spPr>
        <p:txBody>
          <a:bodyPr anchor="ctr"/>
          <a:lstStyle/>
          <a:p>
            <a:pPr marL="182880" indent="0">
              <a:buNone/>
            </a:pPr>
            <a:r>
              <a:rPr lang="en-US" sz="3600" dirty="0" smtClean="0">
                <a:solidFill>
                  <a:schemeClr val="tx1"/>
                </a:solidFill>
                <a:effectLst/>
                <a:latin typeface="Calibri" pitchFamily="34" charset="0"/>
              </a:rPr>
              <a:t>Cont.…</a:t>
            </a:r>
            <a:endParaRPr lang="en-IN" sz="3600" dirty="0">
              <a:solidFill>
                <a:schemeClr val="tx1"/>
              </a:solidFill>
              <a:effectLst/>
              <a:latin typeface="Calibri" pitchFamily="34" charset="0"/>
            </a:endParaRPr>
          </a:p>
        </p:txBody>
      </p:sp>
      <p:cxnSp>
        <p:nvCxnSpPr>
          <p:cNvPr id="7" name="Straight Connector 6"/>
          <p:cNvCxnSpPr/>
          <p:nvPr/>
        </p:nvCxnSpPr>
        <p:spPr>
          <a:xfrm>
            <a:off x="7380312" y="1340768"/>
            <a:ext cx="0" cy="5517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5517232"/>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0" y="2132856"/>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2636912"/>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508104" y="1340768"/>
            <a:ext cx="0" cy="4176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851920" y="1340768"/>
            <a:ext cx="0" cy="4176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411760" y="1340768"/>
            <a:ext cx="0" cy="4176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043608" y="1340768"/>
            <a:ext cx="0" cy="417646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845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 calcmode="lin" valueType="num">
                                      <p:cBhvr additive="base">
                                        <p:cTn id="30"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
                                            <p:txEl>
                                              <p:pRg st="11" end="11"/>
                                            </p:txEl>
                                          </p:spTgt>
                                        </p:tgtEl>
                                        <p:attrNameLst>
                                          <p:attrName>style.visibility</p:attrName>
                                        </p:attrNameLst>
                                      </p:cBhvr>
                                      <p:to>
                                        <p:strVal val="visible"/>
                                      </p:to>
                                    </p:set>
                                    <p:anim calcmode="lin" valueType="num">
                                      <p:cBhvr additive="base">
                                        <p:cTn id="34"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92896"/>
            <a:ext cx="9144000" cy="345638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4" name="Subtitle 3"/>
          <p:cNvSpPr>
            <a:spLocks noGrp="1"/>
          </p:cNvSpPr>
          <p:nvPr>
            <p:ph type="subTitle" idx="1"/>
          </p:nvPr>
        </p:nvSpPr>
        <p:spPr>
          <a:xfrm>
            <a:off x="0" y="1052736"/>
            <a:ext cx="9143999" cy="5805264"/>
          </a:xfrm>
        </p:spPr>
        <p:txBody>
          <a:bodyPr anchor="t">
            <a:normAutofit/>
          </a:bodyPr>
          <a:lstStyle/>
          <a:p>
            <a:r>
              <a:rPr lang="en-US" sz="2400" dirty="0" smtClean="0">
                <a:solidFill>
                  <a:schemeClr val="tx1"/>
                </a:solidFill>
                <a:latin typeface="Calibri" pitchFamily="34" charset="0"/>
              </a:rPr>
              <a:t>Compute  Basic EPS from the following information</a:t>
            </a:r>
          </a:p>
          <a:p>
            <a:r>
              <a:rPr lang="en-US" sz="2400" dirty="0" smtClean="0">
                <a:solidFill>
                  <a:schemeClr val="tx1"/>
                </a:solidFill>
                <a:latin typeface="Calibri" pitchFamily="34" charset="0"/>
              </a:rPr>
              <a:t>The Net Profit for the year ended is Rs.2,75,000</a:t>
            </a:r>
          </a:p>
          <a:p>
            <a:endParaRPr lang="en-US" sz="2400" dirty="0">
              <a:solidFill>
                <a:schemeClr val="tx1"/>
              </a:solidFill>
              <a:latin typeface="Calibri" pitchFamily="34" charset="0"/>
            </a:endParaRPr>
          </a:p>
          <a:p>
            <a:r>
              <a:rPr lang="en-US" sz="2400" b="1" dirty="0">
                <a:solidFill>
                  <a:schemeClr val="tx1"/>
                </a:solidFill>
                <a:latin typeface="Calibri" pitchFamily="34" charset="0"/>
              </a:rPr>
              <a:t> </a:t>
            </a:r>
            <a:r>
              <a:rPr lang="en-US" sz="2400" b="1" dirty="0" smtClean="0">
                <a:solidFill>
                  <a:schemeClr val="tx1"/>
                </a:solidFill>
                <a:latin typeface="Calibri" pitchFamily="34" charset="0"/>
              </a:rPr>
              <a:t>         Date 			Particulars		      No. of Shares</a:t>
            </a:r>
            <a:r>
              <a:rPr lang="en-US" sz="2400" dirty="0" smtClean="0">
                <a:solidFill>
                  <a:schemeClr val="tx1"/>
                </a:solidFill>
                <a:latin typeface="Calibri" pitchFamily="34" charset="0"/>
              </a:rPr>
              <a:t>									</a:t>
            </a: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April 2011	      Balance at the Beginning of the                  1500</a:t>
            </a:r>
          </a:p>
          <a:p>
            <a:r>
              <a:rPr lang="en-US" sz="2400" dirty="0">
                <a:solidFill>
                  <a:schemeClr val="tx1"/>
                </a:solidFill>
                <a:latin typeface="Calibri" pitchFamily="34" charset="0"/>
              </a:rPr>
              <a:t>	</a:t>
            </a:r>
            <a:r>
              <a:rPr lang="en-US" sz="2400" dirty="0" smtClean="0">
                <a:solidFill>
                  <a:schemeClr val="tx1"/>
                </a:solidFill>
                <a:latin typeface="Calibri" pitchFamily="34" charset="0"/>
              </a:rPr>
              <a:t>	      Year</a:t>
            </a: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August 2011     Issue of shares 				  600</a:t>
            </a:r>
          </a:p>
          <a:p>
            <a:r>
              <a:rPr lang="en-US" sz="2400" dirty="0" smtClean="0">
                <a:solidFill>
                  <a:schemeClr val="tx1"/>
                </a:solidFill>
                <a:latin typeface="Calibri" pitchFamily="34" charset="0"/>
              </a:rPr>
              <a:t>31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March 2011    Buy Back of Shares	                             500		</a:t>
            </a:r>
            <a:endParaRPr lang="en-US" sz="2400" dirty="0">
              <a:solidFill>
                <a:schemeClr val="tx1"/>
              </a:solidFill>
              <a:latin typeface="Calibri" pitchFamily="34" charset="0"/>
            </a:endParaRPr>
          </a:p>
        </p:txBody>
      </p:sp>
      <p:sp>
        <p:nvSpPr>
          <p:cNvPr id="3" name="Title 2"/>
          <p:cNvSpPr>
            <a:spLocks noGrp="1"/>
          </p:cNvSpPr>
          <p:nvPr>
            <p:ph type="ctrTitle"/>
          </p:nvPr>
        </p:nvSpPr>
        <p:spPr>
          <a:xfrm>
            <a:off x="4556" y="0"/>
            <a:ext cx="9144000" cy="980728"/>
          </a:xfrm>
        </p:spPr>
        <p:txBody>
          <a:bodyPr anchor="t"/>
          <a:lstStyle/>
          <a:p>
            <a:pPr marL="182880" indent="0">
              <a:buNone/>
            </a:pPr>
            <a:r>
              <a:rPr lang="en-US" sz="3600" dirty="0" smtClean="0">
                <a:solidFill>
                  <a:schemeClr val="tx1"/>
                </a:solidFill>
                <a:effectLst/>
                <a:latin typeface="Calibri" pitchFamily="34" charset="0"/>
              </a:rPr>
              <a:t>Illustration - 3</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cxnSp>
        <p:nvCxnSpPr>
          <p:cNvPr id="6" name="Straight Connector 5"/>
          <p:cNvCxnSpPr/>
          <p:nvPr/>
        </p:nvCxnSpPr>
        <p:spPr>
          <a:xfrm>
            <a:off x="6444208" y="2492896"/>
            <a:ext cx="0" cy="345638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068960"/>
            <a:ext cx="91440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195736" y="2492896"/>
            <a:ext cx="0" cy="345638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63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500"/>
                                        <p:tgtEl>
                                          <p:spTgt spid="4">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08720"/>
            <a:ext cx="9144000" cy="41764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908720"/>
            <a:ext cx="9144000" cy="5949280"/>
          </a:xfrm>
        </p:spPr>
        <p:txBody>
          <a:bodyPr anchor="t">
            <a:normAutofit/>
          </a:bodyPr>
          <a:lstStyle/>
          <a:p>
            <a:r>
              <a:rPr lang="en-US" sz="2000" dirty="0" smtClean="0">
                <a:solidFill>
                  <a:schemeClr val="tx1"/>
                </a:solidFill>
                <a:latin typeface="Calibri" pitchFamily="34" charset="0"/>
              </a:rPr>
              <a:t>		</a:t>
            </a:r>
            <a:r>
              <a:rPr lang="en-US" sz="2000" b="1" dirty="0" smtClean="0">
                <a:solidFill>
                  <a:schemeClr val="tx1"/>
                </a:solidFill>
                <a:latin typeface="Calibri" pitchFamily="34" charset="0"/>
              </a:rPr>
              <a:t>Number of 	        Period	 Time Weighting	Weighted Avg.</a:t>
            </a:r>
          </a:p>
          <a:p>
            <a:r>
              <a:rPr lang="en-US" sz="2000" b="1" dirty="0" smtClean="0">
                <a:solidFill>
                  <a:schemeClr val="tx1"/>
                </a:solidFill>
                <a:latin typeface="Calibri" pitchFamily="34" charset="0"/>
              </a:rPr>
              <a:t>       Date	              Equity Shares	    Outstanding	</a:t>
            </a:r>
            <a:r>
              <a:rPr lang="en-US" sz="2000" b="1" dirty="0">
                <a:solidFill>
                  <a:schemeClr val="tx1"/>
                </a:solidFill>
                <a:latin typeface="Calibri" pitchFamily="34" charset="0"/>
              </a:rPr>
              <a:t> </a:t>
            </a:r>
            <a:r>
              <a:rPr lang="en-US" sz="2000" b="1" dirty="0" smtClean="0">
                <a:solidFill>
                  <a:schemeClr val="tx1"/>
                </a:solidFill>
                <a:latin typeface="Calibri" pitchFamily="34" charset="0"/>
              </a:rPr>
              <a:t>        Factor	No. of Shares</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1</a:t>
            </a:r>
            <a:r>
              <a:rPr lang="en-US" sz="2000" baseline="30000" dirty="0" smtClean="0">
                <a:solidFill>
                  <a:schemeClr val="tx1"/>
                </a:solidFill>
                <a:latin typeface="Calibri" pitchFamily="34" charset="0"/>
              </a:rPr>
              <a:t>st</a:t>
            </a:r>
            <a:r>
              <a:rPr lang="en-US" sz="2000" dirty="0" smtClean="0">
                <a:solidFill>
                  <a:schemeClr val="tx1"/>
                </a:solidFill>
                <a:latin typeface="Calibri" pitchFamily="34" charset="0"/>
              </a:rPr>
              <a:t> April, 11</a:t>
            </a:r>
            <a:r>
              <a:rPr lang="en-US" sz="2000" dirty="0">
                <a:solidFill>
                  <a:schemeClr val="tx1"/>
                </a:solidFill>
                <a:latin typeface="Calibri" pitchFamily="34" charset="0"/>
              </a:rPr>
              <a:t> </a:t>
            </a:r>
            <a:r>
              <a:rPr lang="en-US" sz="2000" dirty="0" smtClean="0">
                <a:solidFill>
                  <a:schemeClr val="tx1"/>
                </a:solidFill>
                <a:latin typeface="Calibri" pitchFamily="34" charset="0"/>
              </a:rPr>
              <a:t>      1500 (Opening)	     12 Months	         12/12	         1500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1</a:t>
            </a:r>
            <a:r>
              <a:rPr lang="en-US" sz="2000" baseline="30000" dirty="0" smtClean="0">
                <a:solidFill>
                  <a:schemeClr val="tx1"/>
                </a:solidFill>
                <a:latin typeface="Calibri" pitchFamily="34" charset="0"/>
              </a:rPr>
              <a:t>st</a:t>
            </a:r>
            <a:r>
              <a:rPr lang="en-US" sz="2000" dirty="0" smtClean="0">
                <a:solidFill>
                  <a:schemeClr val="tx1"/>
                </a:solidFill>
                <a:latin typeface="Calibri" pitchFamily="34" charset="0"/>
              </a:rPr>
              <a:t> August, 11  600 (Additional                8 Months	          8/12	           400</a:t>
            </a:r>
          </a:p>
          <a:p>
            <a:r>
              <a:rPr lang="en-US" sz="2000" dirty="0">
                <a:solidFill>
                  <a:schemeClr val="tx1"/>
                </a:solidFill>
                <a:latin typeface="Calibri" pitchFamily="34" charset="0"/>
              </a:rPr>
              <a:t>	</a:t>
            </a:r>
            <a:r>
              <a:rPr lang="en-US" sz="2000" dirty="0" smtClean="0">
                <a:solidFill>
                  <a:schemeClr val="tx1"/>
                </a:solidFill>
                <a:latin typeface="Calibri" pitchFamily="34" charset="0"/>
              </a:rPr>
              <a:t>	    Issue)</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31</a:t>
            </a:r>
            <a:r>
              <a:rPr lang="en-US" sz="2000" baseline="30000" dirty="0" smtClean="0">
                <a:solidFill>
                  <a:schemeClr val="tx1"/>
                </a:solidFill>
                <a:latin typeface="Calibri" pitchFamily="34" charset="0"/>
              </a:rPr>
              <a:t>st</a:t>
            </a:r>
            <a:r>
              <a:rPr lang="en-US" sz="2000" dirty="0" smtClean="0">
                <a:solidFill>
                  <a:schemeClr val="tx1"/>
                </a:solidFill>
                <a:latin typeface="Calibri" pitchFamily="34" charset="0"/>
              </a:rPr>
              <a:t> Mar, 11       500 (Buy Back)</a:t>
            </a:r>
            <a:r>
              <a:rPr lang="en-US" sz="2000" dirty="0">
                <a:solidFill>
                  <a:schemeClr val="tx1"/>
                </a:solidFill>
                <a:latin typeface="Calibri" pitchFamily="34" charset="0"/>
              </a:rPr>
              <a:t> </a:t>
            </a:r>
            <a:r>
              <a:rPr lang="en-US" sz="2000" dirty="0" smtClean="0">
                <a:solidFill>
                  <a:schemeClr val="tx1"/>
                </a:solidFill>
                <a:latin typeface="Calibri" pitchFamily="34" charset="0"/>
              </a:rPr>
              <a:t>              0 Months	          0/12	             -</a:t>
            </a:r>
          </a:p>
          <a:p>
            <a:r>
              <a:rPr lang="en-US" sz="2000" dirty="0" smtClean="0">
                <a:solidFill>
                  <a:schemeClr val="tx1"/>
                </a:solidFill>
                <a:latin typeface="Calibri" pitchFamily="34" charset="0"/>
              </a:rPr>
              <a:t>								         1900</a:t>
            </a:r>
          </a:p>
          <a:p>
            <a:endParaRPr lang="en-US" sz="2000" dirty="0">
              <a:solidFill>
                <a:schemeClr val="tx1"/>
              </a:solidFill>
              <a:latin typeface="Calibri" pitchFamily="34" charset="0"/>
            </a:endParaRP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                         Basic EPS	=           2,75,000	      =  </a:t>
            </a:r>
            <a:r>
              <a:rPr lang="en-US" sz="2000" b="1" dirty="0" smtClean="0">
                <a:solidFill>
                  <a:schemeClr val="tx1"/>
                </a:solidFill>
                <a:latin typeface="Calibri" pitchFamily="34" charset="0"/>
              </a:rPr>
              <a:t>Rs. 144.74</a:t>
            </a:r>
          </a:p>
          <a:p>
            <a:r>
              <a:rPr lang="en-US" sz="2000" dirty="0">
                <a:solidFill>
                  <a:schemeClr val="tx1"/>
                </a:solidFill>
                <a:latin typeface="Calibri" pitchFamily="34" charset="0"/>
              </a:rPr>
              <a:t>	</a:t>
            </a:r>
            <a:r>
              <a:rPr lang="en-US" sz="2000" dirty="0" smtClean="0">
                <a:solidFill>
                  <a:schemeClr val="tx1"/>
                </a:solidFill>
                <a:latin typeface="Calibri" pitchFamily="34" charset="0"/>
              </a:rPr>
              <a:t>			1,900</a:t>
            </a:r>
            <a:endParaRPr lang="en-IN" sz="2000" dirty="0">
              <a:solidFill>
                <a:schemeClr val="tx1"/>
              </a:solidFill>
              <a:latin typeface="Calibri" pitchFamily="34" charset="0"/>
            </a:endParaRPr>
          </a:p>
        </p:txBody>
      </p:sp>
      <p:sp>
        <p:nvSpPr>
          <p:cNvPr id="3" name="Title 2"/>
          <p:cNvSpPr>
            <a:spLocks noGrp="1"/>
          </p:cNvSpPr>
          <p:nvPr>
            <p:ph type="ctrTitle"/>
          </p:nvPr>
        </p:nvSpPr>
        <p:spPr>
          <a:xfrm>
            <a:off x="0" y="0"/>
            <a:ext cx="9144000" cy="908720"/>
          </a:xfrm>
        </p:spPr>
        <p:txBody>
          <a:bodyPr anchor="ctr"/>
          <a:lstStyle/>
          <a:p>
            <a:pPr marL="182880" indent="0">
              <a:buNone/>
            </a:pPr>
            <a:r>
              <a:rPr lang="en-US" sz="3600" dirty="0" smtClean="0">
                <a:solidFill>
                  <a:schemeClr val="tx1"/>
                </a:solidFill>
                <a:effectLst/>
                <a:latin typeface="Calibri" pitchFamily="34" charset="0"/>
              </a:rPr>
              <a:t>Solution</a:t>
            </a:r>
            <a:endParaRPr lang="en-IN" sz="3600" dirty="0">
              <a:solidFill>
                <a:schemeClr val="tx1"/>
              </a:solidFill>
              <a:effectLst/>
              <a:latin typeface="Calibri" pitchFamily="34" charset="0"/>
            </a:endParaRPr>
          </a:p>
        </p:txBody>
      </p:sp>
      <p:cxnSp>
        <p:nvCxnSpPr>
          <p:cNvPr id="6" name="Straight Connector 5"/>
          <p:cNvCxnSpPr/>
          <p:nvPr/>
        </p:nvCxnSpPr>
        <p:spPr>
          <a:xfrm>
            <a:off x="0" y="1916832"/>
            <a:ext cx="91440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75656"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91880"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580112"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308304"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308304" y="4581128"/>
            <a:ext cx="18356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47864" y="6165304"/>
            <a:ext cx="136815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37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animEffect transition="in" filter="barn(inVertical)">
                                      <p:cBhvr>
                                        <p:cTn id="23" dur="500"/>
                                        <p:tgtEl>
                                          <p:spTgt spid="2">
                                            <p:txEl>
                                              <p:pRg st="12" end="12"/>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2">
                                            <p:txEl>
                                              <p:pRg st="13" end="13"/>
                                            </p:txEl>
                                          </p:spTgt>
                                        </p:tgtEl>
                                        <p:attrNameLst>
                                          <p:attrName>style.visibility</p:attrName>
                                        </p:attrNameLst>
                                      </p:cBhvr>
                                      <p:to>
                                        <p:strVal val="visible"/>
                                      </p:to>
                                    </p:set>
                                    <p:animEffect transition="in" filter="barn(inVertical)">
                                      <p:cBhvr>
                                        <p:cTn id="26" dur="500"/>
                                        <p:tgtEl>
                                          <p:spTgt spid="2">
                                            <p:txEl>
                                              <p:pRg st="13" end="1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944217"/>
            <a:ext cx="9144000" cy="4941167"/>
          </a:xfrm>
        </p:spPr>
        <p:txBody>
          <a:bodyPr>
            <a:normAutofit/>
          </a:bodyPr>
          <a:lstStyle/>
          <a:p>
            <a:endParaRPr lang="en-US" dirty="0" smtClean="0"/>
          </a:p>
          <a:p>
            <a:r>
              <a:rPr lang="en-US" dirty="0"/>
              <a:t>	</a:t>
            </a:r>
            <a:r>
              <a:rPr lang="en-US" sz="3600" dirty="0" smtClean="0">
                <a:solidFill>
                  <a:schemeClr val="tx1"/>
                </a:solidFill>
                <a:latin typeface="Calibri" pitchFamily="34" charset="0"/>
              </a:rPr>
              <a:t>Adjusted</a:t>
            </a:r>
            <a:r>
              <a:rPr lang="en-US" dirty="0" smtClean="0"/>
              <a:t> </a:t>
            </a:r>
            <a:r>
              <a:rPr lang="en-US" sz="3600" dirty="0" smtClean="0">
                <a:solidFill>
                  <a:schemeClr val="tx1"/>
                </a:solidFill>
                <a:latin typeface="Calibri" pitchFamily="34" charset="0"/>
              </a:rPr>
              <a:t>Net Profit/Loss for the Period 	Attributable to Equity Shareholders</a:t>
            </a:r>
          </a:p>
          <a:p>
            <a:r>
              <a:rPr lang="en-US" sz="3600" dirty="0" smtClean="0">
                <a:solidFill>
                  <a:schemeClr val="tx1"/>
                </a:solidFill>
                <a:latin typeface="Calibri" pitchFamily="34" charset="0"/>
              </a:rPr>
              <a:t>=  </a:t>
            </a:r>
          </a:p>
          <a:p>
            <a:r>
              <a:rPr lang="en-US" sz="3600" dirty="0" smtClean="0">
                <a:solidFill>
                  <a:schemeClr val="tx1"/>
                </a:solidFill>
                <a:latin typeface="Calibri" pitchFamily="34" charset="0"/>
              </a:rPr>
              <a:t>	Adjusted Weighted Average Number of 	Equity Shares Outstanding during the 	Period</a:t>
            </a:r>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1196751"/>
          </a:xfrm>
        </p:spPr>
        <p:txBody>
          <a:bodyPr anchor="ctr"/>
          <a:lstStyle/>
          <a:p>
            <a:pPr marL="182880" indent="0" algn="ctr">
              <a:buNone/>
            </a:pPr>
            <a:r>
              <a:rPr lang="en-US" dirty="0" smtClean="0">
                <a:solidFill>
                  <a:schemeClr val="tx1"/>
                </a:solidFill>
                <a:effectLst/>
                <a:latin typeface="Calibri" pitchFamily="34" charset="0"/>
              </a:rPr>
              <a:t>Calculation of Diluted EPS</a:t>
            </a:r>
            <a:endParaRPr lang="en-IN" dirty="0">
              <a:solidFill>
                <a:schemeClr val="tx1"/>
              </a:solidFill>
              <a:effectLst/>
              <a:latin typeface="Calibri" pitchFamily="34" charset="0"/>
            </a:endParaRPr>
          </a:p>
        </p:txBody>
      </p:sp>
      <p:cxnSp>
        <p:nvCxnSpPr>
          <p:cNvPr id="6" name="Straight Connector 5"/>
          <p:cNvCxnSpPr/>
          <p:nvPr/>
        </p:nvCxnSpPr>
        <p:spPr>
          <a:xfrm>
            <a:off x="755576" y="3933056"/>
            <a:ext cx="8280920" cy="0"/>
          </a:xfrm>
          <a:prstGeom prst="line">
            <a:avLst/>
          </a:prstGeom>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25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1"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04864"/>
            <a:ext cx="9144000" cy="3888432"/>
          </a:xfrm>
        </p:spPr>
        <p:txBody>
          <a:bodyPr anchor="ctr">
            <a:normAutofit/>
          </a:bodyPr>
          <a:lstStyle/>
          <a:p>
            <a:r>
              <a:rPr lang="en-US" sz="2800" dirty="0" smtClean="0">
                <a:solidFill>
                  <a:srgbClr val="FF0000"/>
                </a:solidFill>
                <a:latin typeface="Calibri" pitchFamily="34" charset="0"/>
              </a:rPr>
              <a:t>	 </a:t>
            </a:r>
            <a:r>
              <a:rPr lang="en-US" sz="3200" dirty="0" smtClean="0">
                <a:solidFill>
                  <a:schemeClr val="tx1"/>
                </a:solidFill>
                <a:latin typeface="Calibri" pitchFamily="34" charset="0"/>
              </a:rPr>
              <a:t>Net Profit/Loss for the Period Attributable to 	 Equity Shareholders</a:t>
            </a:r>
          </a:p>
          <a:p>
            <a:r>
              <a:rPr lang="en-US" sz="3200" dirty="0">
                <a:solidFill>
                  <a:srgbClr val="FF0000"/>
                </a:solidFill>
                <a:latin typeface="Calibri" pitchFamily="34" charset="0"/>
              </a:rPr>
              <a:t>(</a:t>
            </a:r>
            <a:r>
              <a:rPr lang="en-US" sz="3200" dirty="0" smtClean="0">
                <a:solidFill>
                  <a:srgbClr val="FF0000"/>
                </a:solidFill>
                <a:latin typeface="Calibri" pitchFamily="34" charset="0"/>
              </a:rPr>
              <a:t>Add/ </a:t>
            </a:r>
            <a:r>
              <a:rPr lang="en-US" sz="3200" dirty="0" smtClean="0">
                <a:solidFill>
                  <a:schemeClr val="tx1"/>
                </a:solidFill>
                <a:latin typeface="Calibri" pitchFamily="34" charset="0"/>
              </a:rPr>
              <a:t>Adjustments in respect of Dilutive Potential	  </a:t>
            </a:r>
          </a:p>
          <a:p>
            <a:r>
              <a:rPr lang="en-US" sz="3200" dirty="0" smtClean="0">
                <a:solidFill>
                  <a:srgbClr val="FF0000"/>
                </a:solidFill>
                <a:latin typeface="Calibri" pitchFamily="34" charset="0"/>
              </a:rPr>
              <a:t>Less)</a:t>
            </a:r>
            <a:r>
              <a:rPr lang="en-US" sz="3200" dirty="0" smtClean="0">
                <a:solidFill>
                  <a:schemeClr val="tx1"/>
                </a:solidFill>
                <a:latin typeface="Calibri" pitchFamily="34" charset="0"/>
              </a:rPr>
              <a:t>	 Equity Shares</a:t>
            </a:r>
            <a:endParaRPr lang="en-IN" sz="3200" dirty="0">
              <a:solidFill>
                <a:schemeClr val="tx1"/>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smtClean="0">
                <a:solidFill>
                  <a:schemeClr val="tx1"/>
                </a:solidFill>
                <a:effectLst/>
                <a:latin typeface="Calibri" pitchFamily="34" charset="0"/>
              </a:rPr>
              <a:t>Calculation </a:t>
            </a:r>
            <a:r>
              <a:rPr lang="en-US" sz="3600" dirty="0">
                <a:solidFill>
                  <a:schemeClr val="tx1"/>
                </a:solidFill>
                <a:effectLst/>
                <a:latin typeface="Calibri" pitchFamily="34" charset="0"/>
              </a:rPr>
              <a:t>of </a:t>
            </a:r>
            <a:r>
              <a:rPr lang="en-US" sz="3600" dirty="0" smtClean="0">
                <a:solidFill>
                  <a:schemeClr val="tx1"/>
                </a:solidFill>
                <a:effectLst/>
                <a:latin typeface="Calibri" pitchFamily="34" charset="0"/>
              </a:rPr>
              <a:t>Adjusted Net </a:t>
            </a:r>
            <a:r>
              <a:rPr lang="en-US" sz="3600" dirty="0">
                <a:solidFill>
                  <a:schemeClr val="tx1"/>
                </a:solidFill>
                <a:effectLst/>
                <a:latin typeface="Calibri" pitchFamily="34" charset="0"/>
              </a:rPr>
              <a:t>Profit/Loss for the </a:t>
            </a:r>
            <a:r>
              <a:rPr lang="en-US" sz="3600" dirty="0" smtClean="0">
                <a:solidFill>
                  <a:schemeClr val="tx1"/>
                </a:solidFill>
                <a:effectLst/>
                <a:latin typeface="Calibri" pitchFamily="34" charset="0"/>
              </a:rPr>
              <a:t>Period Attributable </a:t>
            </a:r>
            <a:r>
              <a:rPr lang="en-US" sz="3600" dirty="0">
                <a:solidFill>
                  <a:schemeClr val="tx1"/>
                </a:solidFill>
                <a:effectLst/>
                <a:latin typeface="Calibri" pitchFamily="34" charset="0"/>
              </a:rPr>
              <a:t>to </a:t>
            </a:r>
            <a:r>
              <a:rPr lang="en-US" sz="3600" dirty="0" smtClean="0">
                <a:solidFill>
                  <a:schemeClr val="tx1"/>
                </a:solidFill>
                <a:effectLst/>
                <a:latin typeface="Calibri" pitchFamily="34" charset="0"/>
              </a:rPr>
              <a:t>Equity </a:t>
            </a:r>
            <a:r>
              <a:rPr lang="en-US" sz="3600" dirty="0">
                <a:solidFill>
                  <a:schemeClr val="tx1"/>
                </a:solidFill>
                <a:effectLst/>
                <a:latin typeface="Calibri" pitchFamily="34" charset="0"/>
              </a:rPr>
              <a:t>S</a:t>
            </a:r>
            <a:r>
              <a:rPr lang="en-US" sz="3600" dirty="0" smtClean="0">
                <a:solidFill>
                  <a:schemeClr val="tx1"/>
                </a:solidFill>
                <a:effectLst/>
                <a:latin typeface="Calibri" pitchFamily="34" charset="0"/>
              </a:rPr>
              <a:t>hareholders (Numerator)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36032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down)">
                                      <p:cBhvr>
                                        <p:cTn id="2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32248"/>
            <a:ext cx="9144000" cy="4005064"/>
          </a:xfrm>
        </p:spPr>
        <p:txBody>
          <a:bodyPr anchor="ctr">
            <a:normAutofit/>
          </a:bodyPr>
          <a:lstStyle/>
          <a:p>
            <a:r>
              <a:rPr lang="en-US" sz="2800" dirty="0" smtClean="0">
                <a:solidFill>
                  <a:srgbClr val="FF0000"/>
                </a:solidFill>
                <a:latin typeface="Calibri" pitchFamily="34" charset="0"/>
              </a:rPr>
              <a:t>	</a:t>
            </a:r>
            <a:r>
              <a:rPr lang="en-US" sz="3600" dirty="0" smtClean="0">
                <a:solidFill>
                  <a:schemeClr val="tx1"/>
                </a:solidFill>
                <a:latin typeface="Calibri" pitchFamily="34" charset="0"/>
              </a:rPr>
              <a:t>Weighted Average Number of Equity  	Shares Outstanding</a:t>
            </a:r>
          </a:p>
          <a:p>
            <a:r>
              <a:rPr lang="en-US" sz="3600" dirty="0" smtClean="0">
                <a:solidFill>
                  <a:srgbClr val="FF0000"/>
                </a:solidFill>
                <a:latin typeface="Calibri" pitchFamily="34" charset="0"/>
              </a:rPr>
              <a:t>Add: </a:t>
            </a:r>
            <a:r>
              <a:rPr lang="en-US" sz="3600" dirty="0" smtClean="0">
                <a:solidFill>
                  <a:schemeClr val="tx1"/>
                </a:solidFill>
                <a:latin typeface="Calibri" pitchFamily="34" charset="0"/>
              </a:rPr>
              <a:t>Weighted Average Number of Dilutive 	Potential 	Equity Shares</a:t>
            </a:r>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a:solidFill>
                  <a:schemeClr val="tx1"/>
                </a:solidFill>
                <a:effectLst/>
                <a:latin typeface="Calibri" pitchFamily="34" charset="0"/>
              </a:rPr>
              <a:t>Calculation </a:t>
            </a:r>
            <a:r>
              <a:rPr lang="en-US" sz="3600" dirty="0" smtClean="0">
                <a:solidFill>
                  <a:schemeClr val="tx1"/>
                </a:solidFill>
                <a:effectLst/>
                <a:latin typeface="Calibri" pitchFamily="34" charset="0"/>
              </a:rPr>
              <a:t>of Adjusted Weighted Average Number of Equity Shares Outstanding During the Period (Denominator)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397109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836712"/>
            <a:ext cx="9144000" cy="6021288"/>
          </a:xfrm>
        </p:spPr>
        <p:txBody>
          <a:bodyPr anchor="t">
            <a:normAutofit/>
          </a:bodyPr>
          <a:lstStyle/>
          <a:p>
            <a:r>
              <a:rPr lang="en-US" sz="3200" dirty="0" smtClean="0">
                <a:solidFill>
                  <a:schemeClr val="tx1"/>
                </a:solidFill>
                <a:latin typeface="Calibri" pitchFamily="34" charset="0"/>
              </a:rPr>
              <a:t>Net Profit after Tax for the period is Rs.50,00,000</a:t>
            </a:r>
          </a:p>
          <a:p>
            <a:endParaRPr lang="en-US" sz="3200" dirty="0" smtClean="0">
              <a:solidFill>
                <a:schemeClr val="tx1"/>
              </a:solidFill>
              <a:latin typeface="Calibri" pitchFamily="34" charset="0"/>
            </a:endParaRPr>
          </a:p>
          <a:p>
            <a:r>
              <a:rPr lang="en-US" sz="3200" dirty="0" smtClean="0">
                <a:solidFill>
                  <a:schemeClr val="tx1"/>
                </a:solidFill>
                <a:latin typeface="Calibri" pitchFamily="34" charset="0"/>
              </a:rPr>
              <a:t>Number of Equity Shares Outstanding = 10,00,000</a:t>
            </a:r>
          </a:p>
          <a:p>
            <a:endParaRPr lang="en-US" sz="3200" dirty="0" smtClean="0">
              <a:solidFill>
                <a:schemeClr val="tx1"/>
              </a:solidFill>
              <a:latin typeface="Calibri" pitchFamily="34" charset="0"/>
            </a:endParaRPr>
          </a:p>
          <a:p>
            <a:r>
              <a:rPr lang="en-US" sz="3200" dirty="0" smtClean="0">
                <a:solidFill>
                  <a:schemeClr val="tx1"/>
                </a:solidFill>
                <a:latin typeface="Calibri" pitchFamily="34" charset="0"/>
              </a:rPr>
              <a:t>Number of 15% Convertible Debentures of Rs.100 each = 50,000. Each Debenture is convertible into 5 Equity Shares.</a:t>
            </a:r>
          </a:p>
          <a:p>
            <a:endParaRPr lang="en-US" sz="3200" dirty="0">
              <a:solidFill>
                <a:schemeClr val="tx1"/>
              </a:solidFill>
              <a:latin typeface="Calibri" pitchFamily="34" charset="0"/>
            </a:endParaRPr>
          </a:p>
          <a:p>
            <a:r>
              <a:rPr lang="en-US" sz="3200" dirty="0" smtClean="0">
                <a:solidFill>
                  <a:schemeClr val="tx1"/>
                </a:solidFill>
                <a:latin typeface="Calibri" pitchFamily="34" charset="0"/>
              </a:rPr>
              <a:t>Corporate Tax Rate = 30%. Compute Diluted EPS</a:t>
            </a: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Illustration - </a:t>
            </a:r>
            <a:r>
              <a:rPr lang="en-US" sz="3600" dirty="0">
                <a:solidFill>
                  <a:schemeClr val="tx1"/>
                </a:solidFill>
                <a:effectLst/>
                <a:latin typeface="Calibri" pitchFamily="34" charset="0"/>
              </a:rPr>
              <a:t>4</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326761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55576" y="2924945"/>
            <a:ext cx="7488831" cy="3009720"/>
          </a:xfrm>
        </p:spPr>
        <p:txBody>
          <a:bodyPr>
            <a:normAutofit/>
          </a:bodyPr>
          <a:lstStyle/>
          <a:p>
            <a:r>
              <a:rPr lang="en-US" sz="3600" dirty="0" smtClean="0">
                <a:solidFill>
                  <a:schemeClr val="tx1"/>
                </a:solidFill>
                <a:latin typeface="Calibri" pitchFamily="34" charset="0"/>
              </a:rPr>
              <a:t>Earnings Per Share (EPS) is a financial ratio that gives information regarding earnings available to each equity shareholder.</a:t>
            </a:r>
          </a:p>
          <a:p>
            <a:endParaRPr lang="en-IN" dirty="0">
              <a:solidFill>
                <a:schemeClr val="tx1"/>
              </a:solidFill>
              <a:latin typeface="Calibri" pitchFamily="34" charset="0"/>
            </a:endParaRPr>
          </a:p>
        </p:txBody>
      </p:sp>
      <p:sp>
        <p:nvSpPr>
          <p:cNvPr id="3" name="Title 2"/>
          <p:cNvSpPr>
            <a:spLocks noGrp="1"/>
          </p:cNvSpPr>
          <p:nvPr>
            <p:ph type="ctrTitle"/>
          </p:nvPr>
        </p:nvSpPr>
        <p:spPr>
          <a:xfrm>
            <a:off x="539552" y="620689"/>
            <a:ext cx="7607399" cy="1152128"/>
          </a:xfrm>
        </p:spPr>
        <p:txBody>
          <a:bodyPr anchor="ctr"/>
          <a:lstStyle/>
          <a:p>
            <a:pPr marL="182880" indent="0">
              <a:buNone/>
            </a:pPr>
            <a:r>
              <a:rPr lang="en-US" sz="6000" dirty="0" smtClean="0">
                <a:solidFill>
                  <a:schemeClr val="tx1"/>
                </a:solidFill>
                <a:effectLst/>
                <a:latin typeface="Calibri" pitchFamily="34" charset="0"/>
              </a:rPr>
              <a:t>Meaning</a:t>
            </a:r>
            <a:endParaRPr lang="en-IN" sz="6000" dirty="0">
              <a:solidFill>
                <a:schemeClr val="tx1"/>
              </a:solidFill>
              <a:effectLst/>
              <a:latin typeface="Calibri" pitchFamily="34" charset="0"/>
            </a:endParaRPr>
          </a:p>
        </p:txBody>
      </p:sp>
    </p:spTree>
    <p:extLst>
      <p:ext uri="{BB962C8B-B14F-4D97-AF65-F5344CB8AC3E}">
        <p14:creationId xmlns:p14="http://schemas.microsoft.com/office/powerpoint/2010/main" val="363048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36712"/>
            <a:ext cx="9144000" cy="60212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836712"/>
            <a:ext cx="9144000" cy="6021288"/>
          </a:xfrm>
        </p:spPr>
        <p:txBody>
          <a:bodyPr anchor="t">
            <a:normAutofit/>
          </a:bodyPr>
          <a:lstStyle/>
          <a:p>
            <a:r>
              <a:rPr lang="en-US" sz="3200" dirty="0" smtClean="0">
                <a:solidFill>
                  <a:schemeClr val="tx1"/>
                </a:solidFill>
                <a:latin typeface="Calibri" pitchFamily="34" charset="0"/>
              </a:rPr>
              <a:t>			</a:t>
            </a:r>
            <a:r>
              <a:rPr lang="en-US" sz="3200" b="1" dirty="0" smtClean="0">
                <a:solidFill>
                  <a:schemeClr val="tx1"/>
                </a:solidFill>
                <a:latin typeface="Calibri" pitchFamily="34" charset="0"/>
              </a:rPr>
              <a:t>Particulars				Amount</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Net Profit available to Equity Shareholders		50,00,000</a:t>
            </a:r>
            <a:endParaRPr lang="en-US" sz="2800" dirty="0" smtClean="0">
              <a:solidFill>
                <a:srgbClr val="FF0000"/>
              </a:solidFill>
              <a:latin typeface="Calibri" pitchFamily="34" charset="0"/>
            </a:endParaRPr>
          </a:p>
          <a:p>
            <a:r>
              <a:rPr lang="en-US" sz="2800" dirty="0" smtClean="0">
                <a:solidFill>
                  <a:srgbClr val="FF0000"/>
                </a:solidFill>
                <a:latin typeface="Calibri" pitchFamily="34" charset="0"/>
              </a:rPr>
              <a:t>Add :</a:t>
            </a:r>
            <a:r>
              <a:rPr lang="en-US" sz="2800" dirty="0" smtClean="0">
                <a:solidFill>
                  <a:schemeClr val="tx1"/>
                </a:solidFill>
                <a:latin typeface="Calibri" pitchFamily="34" charset="0"/>
              </a:rPr>
              <a:t> Interest on convertible debentures</a:t>
            </a:r>
          </a:p>
          <a:p>
            <a:r>
              <a:rPr lang="en-US" sz="2800" dirty="0">
                <a:solidFill>
                  <a:schemeClr val="tx1"/>
                </a:solidFill>
                <a:latin typeface="Calibri" pitchFamily="34" charset="0"/>
              </a:rPr>
              <a:t>	</a:t>
            </a:r>
            <a:r>
              <a:rPr lang="en-US" sz="2800" dirty="0" smtClean="0">
                <a:solidFill>
                  <a:schemeClr val="tx1"/>
                </a:solidFill>
                <a:latin typeface="Calibri" pitchFamily="34" charset="0"/>
              </a:rPr>
              <a:t>(50,000 * 100 * 15%)				</a:t>
            </a:r>
            <a:r>
              <a:rPr lang="en-US" sz="2800" dirty="0">
                <a:solidFill>
                  <a:schemeClr val="tx1"/>
                </a:solidFill>
                <a:latin typeface="Calibri" pitchFamily="34" charset="0"/>
              </a:rPr>
              <a:t> </a:t>
            </a:r>
            <a:r>
              <a:rPr lang="en-US" sz="2800" dirty="0" smtClean="0">
                <a:solidFill>
                  <a:schemeClr val="tx1"/>
                </a:solidFill>
                <a:latin typeface="Calibri" pitchFamily="34" charset="0"/>
              </a:rPr>
              <a:t> 7,50,000</a:t>
            </a:r>
          </a:p>
          <a:p>
            <a:r>
              <a:rPr lang="en-US" sz="2800" dirty="0" smtClean="0">
                <a:solidFill>
                  <a:srgbClr val="FF0000"/>
                </a:solidFill>
                <a:latin typeface="Calibri" pitchFamily="34" charset="0"/>
              </a:rPr>
              <a:t>Less : </a:t>
            </a:r>
            <a:r>
              <a:rPr lang="en-US" sz="2800" dirty="0" smtClean="0">
                <a:solidFill>
                  <a:schemeClr val="tx1"/>
                </a:solidFill>
                <a:latin typeface="Calibri" pitchFamily="34" charset="0"/>
              </a:rPr>
              <a:t>Tax on Interest  (7,50,000 * 30%)		 (2,25,000)			  					</a:t>
            </a:r>
          </a:p>
          <a:p>
            <a:r>
              <a:rPr lang="en-US" sz="2800" dirty="0" smtClean="0">
                <a:solidFill>
                  <a:schemeClr val="tx1"/>
                </a:solidFill>
                <a:latin typeface="Calibri" pitchFamily="34" charset="0"/>
              </a:rPr>
              <a:t>Adjusted Net Profit attributable to			</a:t>
            </a:r>
            <a:r>
              <a:rPr lang="en-US" sz="2800" b="1" dirty="0">
                <a:solidFill>
                  <a:schemeClr val="tx1"/>
                </a:solidFill>
                <a:latin typeface="Calibri" pitchFamily="34" charset="0"/>
              </a:rPr>
              <a:t> 55,25,000</a:t>
            </a:r>
            <a:endParaRPr lang="en-US" sz="2800" b="1" dirty="0" smtClean="0">
              <a:solidFill>
                <a:schemeClr val="tx1"/>
              </a:solidFill>
              <a:latin typeface="Calibri" pitchFamily="34" charset="0"/>
            </a:endParaRPr>
          </a:p>
          <a:p>
            <a:r>
              <a:rPr lang="en-US" sz="2800" dirty="0" smtClean="0">
                <a:solidFill>
                  <a:schemeClr val="tx1"/>
                </a:solidFill>
                <a:latin typeface="Calibri" pitchFamily="34" charset="0"/>
              </a:rPr>
              <a:t>Equity Shareholders</a:t>
            </a:r>
            <a:r>
              <a:rPr lang="en-US" sz="2800" dirty="0">
                <a:solidFill>
                  <a:schemeClr val="tx1"/>
                </a:solidFill>
                <a:latin typeface="Calibri" pitchFamily="34" charset="0"/>
              </a:rPr>
              <a:t>	</a:t>
            </a:r>
            <a:r>
              <a:rPr lang="en-US" sz="2800" dirty="0" smtClean="0">
                <a:solidFill>
                  <a:schemeClr val="tx1"/>
                </a:solidFill>
                <a:latin typeface="Calibri" pitchFamily="34" charset="0"/>
              </a:rPr>
              <a:t>							</a:t>
            </a: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Solution</a:t>
            </a:r>
            <a:endParaRPr lang="en-IN" sz="3600" dirty="0">
              <a:solidFill>
                <a:schemeClr val="tx1"/>
              </a:solidFill>
              <a:effectLst/>
              <a:latin typeface="Calibri" pitchFamily="34" charset="0"/>
            </a:endParaRPr>
          </a:p>
        </p:txBody>
      </p:sp>
      <p:cxnSp>
        <p:nvCxnSpPr>
          <p:cNvPr id="8" name="Straight Connector 7"/>
          <p:cNvCxnSpPr/>
          <p:nvPr/>
        </p:nvCxnSpPr>
        <p:spPr>
          <a:xfrm>
            <a:off x="6804248" y="836712"/>
            <a:ext cx="0" cy="6021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340768"/>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804248" y="5229200"/>
            <a:ext cx="2339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804248" y="4509120"/>
            <a:ext cx="233975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59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0" dur="500"/>
                                        <p:tgtEl>
                                          <p:spTgt spid="2">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3" dur="500"/>
                                        <p:tgtEl>
                                          <p:spTgt spid="2">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6" dur="500"/>
                                        <p:tgtEl>
                                          <p:spTgt spid="2">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9" dur="500"/>
                                        <p:tgtEl>
                                          <p:spTgt spid="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randombar(vertical)">
                                      <p:cBhvr>
                                        <p:cTn id="24" dur="500"/>
                                        <p:tgtEl>
                                          <p:spTgt spid="2">
                                            <p:txEl>
                                              <p:pRg st="6" end="6"/>
                                            </p:txEl>
                                          </p:spTgt>
                                        </p:tgtEl>
                                      </p:cBhvr>
                                    </p:animEffect>
                                  </p:childTnLst>
                                </p:cTn>
                              </p:par>
                              <p:par>
                                <p:cTn id="25" presetID="14" presetClass="entr" presetSubtype="5"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randombar(vertical)">
                                      <p:cBhvr>
                                        <p:cTn id="2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36712"/>
            <a:ext cx="9144000" cy="60212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836712"/>
            <a:ext cx="9144000" cy="6021288"/>
          </a:xfrm>
        </p:spPr>
        <p:txBody>
          <a:bodyPr anchor="t">
            <a:normAutofit/>
          </a:bodyPr>
          <a:lstStyle/>
          <a:p>
            <a:r>
              <a:rPr lang="en-US" sz="3200" dirty="0" smtClean="0">
                <a:solidFill>
                  <a:schemeClr val="tx1"/>
                </a:solidFill>
                <a:latin typeface="Calibri" pitchFamily="34" charset="0"/>
              </a:rPr>
              <a:t>			</a:t>
            </a:r>
            <a:r>
              <a:rPr lang="en-US" sz="3200" b="1" dirty="0" smtClean="0">
                <a:solidFill>
                  <a:schemeClr val="tx1"/>
                </a:solidFill>
                <a:latin typeface="Calibri" pitchFamily="34" charset="0"/>
              </a:rPr>
              <a:t>Particulars				Amount</a:t>
            </a:r>
          </a:p>
          <a:p>
            <a:r>
              <a:rPr lang="en-US" sz="2800" dirty="0" smtClean="0">
                <a:solidFill>
                  <a:schemeClr val="tx1"/>
                </a:solidFill>
                <a:latin typeface="Calibri" pitchFamily="34" charset="0"/>
              </a:rPr>
              <a:t>Weighted Average No of Equity Shares		10,00,000</a:t>
            </a:r>
          </a:p>
          <a:p>
            <a:r>
              <a:rPr lang="en-US" sz="2800" dirty="0" smtClean="0">
                <a:solidFill>
                  <a:srgbClr val="FF0000"/>
                </a:solidFill>
                <a:latin typeface="Calibri" pitchFamily="34" charset="0"/>
              </a:rPr>
              <a:t>Add :</a:t>
            </a:r>
            <a:r>
              <a:rPr lang="en-US" sz="2800" dirty="0" smtClean="0">
                <a:solidFill>
                  <a:schemeClr val="tx1"/>
                </a:solidFill>
                <a:latin typeface="Calibri" pitchFamily="34" charset="0"/>
              </a:rPr>
              <a:t>  Shares issuable on conversion of  		Debentures	(50,000 x 5 shares)			  2,50,000</a:t>
            </a:r>
          </a:p>
          <a:p>
            <a:r>
              <a:rPr lang="en-US" sz="2800" dirty="0" smtClean="0">
                <a:solidFill>
                  <a:schemeClr val="tx1"/>
                </a:solidFill>
                <a:latin typeface="Calibri" pitchFamily="34" charset="0"/>
              </a:rPr>
              <a:t>Adjusted Weighted Average Number of Equity	</a:t>
            </a:r>
            <a:r>
              <a:rPr lang="en-US" sz="2800" b="1" dirty="0" smtClean="0">
                <a:solidFill>
                  <a:schemeClr val="tx1"/>
                </a:solidFill>
                <a:latin typeface="Calibri" pitchFamily="34" charset="0"/>
              </a:rPr>
              <a:t>12,50,000</a:t>
            </a:r>
            <a:r>
              <a:rPr lang="en-US" sz="2800" dirty="0" smtClean="0">
                <a:solidFill>
                  <a:schemeClr val="tx1"/>
                </a:solidFill>
                <a:latin typeface="Calibri" pitchFamily="34" charset="0"/>
              </a:rPr>
              <a:t> </a:t>
            </a:r>
          </a:p>
          <a:p>
            <a:r>
              <a:rPr lang="en-US" sz="2800" dirty="0" smtClean="0">
                <a:solidFill>
                  <a:schemeClr val="tx1"/>
                </a:solidFill>
                <a:latin typeface="Calibri" pitchFamily="34" charset="0"/>
              </a:rPr>
              <a:t>Shares</a:t>
            </a:r>
          </a:p>
          <a:p>
            <a:endParaRPr lang="en-US" sz="2800" dirty="0">
              <a:solidFill>
                <a:schemeClr val="tx1"/>
              </a:solidFill>
              <a:latin typeface="Calibri" pitchFamily="34" charset="0"/>
            </a:endParaRPr>
          </a:p>
          <a:p>
            <a:r>
              <a:rPr lang="en-US" sz="2800" dirty="0" smtClean="0">
                <a:solidFill>
                  <a:schemeClr val="tx1"/>
                </a:solidFill>
                <a:latin typeface="Calibri" pitchFamily="34" charset="0"/>
              </a:rPr>
              <a:t>	Diluted EPS   =    55,25,000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12,50,000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   </a:t>
            </a:r>
            <a:r>
              <a:rPr lang="en-US" sz="2800" b="1" dirty="0" smtClean="0">
                <a:solidFill>
                  <a:schemeClr val="tx1"/>
                </a:solidFill>
                <a:latin typeface="Calibri" pitchFamily="34" charset="0"/>
              </a:rPr>
              <a:t>Rs.4.42</a:t>
            </a:r>
            <a:r>
              <a:rPr lang="en-US" sz="2800" dirty="0" smtClean="0">
                <a:solidFill>
                  <a:schemeClr val="tx1"/>
                </a:solidFill>
                <a:latin typeface="Calibri" pitchFamily="34" charset="0"/>
              </a:rPr>
              <a:t>								</a:t>
            </a: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Solution</a:t>
            </a:r>
            <a:endParaRPr lang="en-IN" sz="3600" dirty="0">
              <a:solidFill>
                <a:schemeClr val="tx1"/>
              </a:solidFill>
              <a:effectLst/>
              <a:latin typeface="Calibri" pitchFamily="34" charset="0"/>
            </a:endParaRPr>
          </a:p>
        </p:txBody>
      </p:sp>
      <p:cxnSp>
        <p:nvCxnSpPr>
          <p:cNvPr id="8" name="Straight Connector 7"/>
          <p:cNvCxnSpPr/>
          <p:nvPr/>
        </p:nvCxnSpPr>
        <p:spPr>
          <a:xfrm>
            <a:off x="6804248" y="836712"/>
            <a:ext cx="0" cy="6021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340768"/>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804248" y="2996952"/>
            <a:ext cx="2339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804248" y="3645024"/>
            <a:ext cx="2339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275856" y="5157192"/>
            <a:ext cx="17281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17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 calcmode="lin" valueType="num">
                                      <p:cBhvr additive="base">
                                        <p:cTn id="1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 calcmode="lin" valueType="num">
                                      <p:cBhvr additive="base">
                                        <p:cTn id="2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5"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randombar(vertical)">
                                      <p:cBhvr>
                                        <p:cTn id="28" dur="500"/>
                                        <p:tgtEl>
                                          <p:spTgt spid="2">
                                            <p:txEl>
                                              <p:pRg st="6" end="6"/>
                                            </p:txEl>
                                          </p:spTgt>
                                        </p:tgtEl>
                                      </p:cBhvr>
                                    </p:animEffect>
                                  </p:childTnLst>
                                </p:cTn>
                              </p:par>
                              <p:par>
                                <p:cTn id="29" presetID="14" presetClass="entr" presetSubtype="5" fill="hold" nodeType="with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Effect transition="in" filter="randombar(vertical)">
                                      <p:cBhvr>
                                        <p:cTn id="31" dur="500"/>
                                        <p:tgtEl>
                                          <p:spTgt spid="2">
                                            <p:txEl>
                                              <p:pRg st="7" end="7"/>
                                            </p:txEl>
                                          </p:spTgt>
                                        </p:tgtEl>
                                      </p:cBhvr>
                                    </p:animEffect>
                                  </p:childTnLst>
                                </p:cTn>
                              </p:par>
                              <p:par>
                                <p:cTn id="32" presetID="14" presetClass="entr" presetSubtype="5" fill="hold" nodeType="withEffect">
                                  <p:stCondLst>
                                    <p:cond delay="0"/>
                                  </p:stCondLst>
                                  <p:childTnLst>
                                    <p:set>
                                      <p:cBhvr>
                                        <p:cTn id="33" dur="1" fill="hold">
                                          <p:stCondLst>
                                            <p:cond delay="0"/>
                                          </p:stCondLst>
                                        </p:cTn>
                                        <p:tgtEl>
                                          <p:spTgt spid="2">
                                            <p:txEl>
                                              <p:pRg st="8" end="8"/>
                                            </p:txEl>
                                          </p:spTgt>
                                        </p:tgtEl>
                                        <p:attrNameLst>
                                          <p:attrName>style.visibility</p:attrName>
                                        </p:attrNameLst>
                                      </p:cBhvr>
                                      <p:to>
                                        <p:strVal val="visible"/>
                                      </p:to>
                                    </p:set>
                                    <p:animEffect transition="in" filter="randombar(vertical)">
                                      <p:cBhvr>
                                        <p:cTn id="34" dur="500"/>
                                        <p:tgtEl>
                                          <p:spTgt spid="2">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052737"/>
            <a:ext cx="9144000" cy="5805264"/>
          </a:xfrm>
        </p:spPr>
        <p:txBody>
          <a:bodyPr>
            <a:normAutofit/>
          </a:bodyPr>
          <a:lstStyle/>
          <a:p>
            <a:endParaRPr lang="en-US" sz="3600" dirty="0" smtClean="0">
              <a:latin typeface="Century" pitchFamily="18" charset="0"/>
            </a:endParaRPr>
          </a:p>
          <a:p>
            <a:r>
              <a:rPr lang="en-US" sz="4000" b="1" dirty="0" smtClean="0">
                <a:latin typeface="Calibri" pitchFamily="34" charset="0"/>
              </a:rPr>
              <a:t>Meaning :</a:t>
            </a:r>
          </a:p>
          <a:p>
            <a:endParaRPr lang="en-US" sz="3600" dirty="0">
              <a:latin typeface="Calibri" pitchFamily="34" charset="0"/>
            </a:endParaRPr>
          </a:p>
          <a:p>
            <a:pPr algn="just"/>
            <a:r>
              <a:rPr lang="en-US" sz="3600" dirty="0" smtClean="0">
                <a:latin typeface="Calibri" pitchFamily="34" charset="0"/>
              </a:rPr>
              <a:t>An </a:t>
            </a:r>
            <a:r>
              <a:rPr lang="en-US" sz="3600" dirty="0">
                <a:latin typeface="Calibri" pitchFamily="34" charset="0"/>
              </a:rPr>
              <a:t>offer of common stock to existing shareholder, who hold subscription rights that entitle them to buy newly issued shares at discount from the price at which they will be offered to the public later </a:t>
            </a:r>
          </a:p>
          <a:p>
            <a:endParaRPr lang="en-IN" sz="3600" dirty="0">
              <a:solidFill>
                <a:schemeClr val="tx1"/>
              </a:solidFill>
              <a:latin typeface="Calibri" pitchFamily="34" charset="0"/>
            </a:endParaRPr>
          </a:p>
        </p:txBody>
      </p:sp>
      <p:sp>
        <p:nvSpPr>
          <p:cNvPr id="3" name="Title 2"/>
          <p:cNvSpPr>
            <a:spLocks noGrp="1"/>
          </p:cNvSpPr>
          <p:nvPr>
            <p:ph type="ctrTitle"/>
          </p:nvPr>
        </p:nvSpPr>
        <p:spPr>
          <a:xfrm>
            <a:off x="0" y="1"/>
            <a:ext cx="9144000" cy="908720"/>
          </a:xfrm>
        </p:spPr>
        <p:txBody>
          <a:bodyPr anchor="t"/>
          <a:lstStyle/>
          <a:p>
            <a:pPr marL="182880" indent="0" algn="ctr">
              <a:buNone/>
            </a:pPr>
            <a:r>
              <a:rPr lang="en-US" dirty="0" smtClean="0">
                <a:solidFill>
                  <a:schemeClr val="tx1"/>
                </a:solidFill>
                <a:effectLst/>
                <a:latin typeface="Calibri" pitchFamily="34" charset="0"/>
              </a:rPr>
              <a:t>Rights Issue</a:t>
            </a:r>
            <a:br>
              <a:rPr lang="en-US" dirty="0" smtClean="0">
                <a:solidFill>
                  <a:schemeClr val="tx1"/>
                </a:solidFill>
                <a:effectLst/>
                <a:latin typeface="Calibri" pitchFamily="34" charset="0"/>
              </a:rPr>
            </a:br>
            <a:endParaRPr lang="en-IN" dirty="0">
              <a:solidFill>
                <a:schemeClr val="tx1"/>
              </a:solidFill>
              <a:effectLst/>
              <a:latin typeface="Calibri" pitchFamily="34" charset="0"/>
            </a:endParaRPr>
          </a:p>
        </p:txBody>
      </p:sp>
    </p:spTree>
    <p:extLst>
      <p:ext uri="{BB962C8B-B14F-4D97-AF65-F5344CB8AC3E}">
        <p14:creationId xmlns:p14="http://schemas.microsoft.com/office/powerpoint/2010/main" val="271689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124744"/>
            <a:ext cx="9144000" cy="5733256"/>
          </a:xfrm>
        </p:spPr>
        <p:txBody>
          <a:bodyPr anchor="ctr">
            <a:normAutofit/>
          </a:bodyPr>
          <a:lstStyle/>
          <a:p>
            <a:pPr marL="514350" indent="-514350">
              <a:buClrTx/>
              <a:buSzPct val="85000"/>
              <a:buAutoNum type="arabicPeriod"/>
            </a:pPr>
            <a:r>
              <a:rPr lang="en-US" sz="3200" dirty="0" smtClean="0">
                <a:solidFill>
                  <a:schemeClr val="tx1"/>
                </a:solidFill>
                <a:latin typeface="Calibri" pitchFamily="34" charset="0"/>
              </a:rPr>
              <a:t>Rights issues are generally made at a lower price than fair value of share</a:t>
            </a:r>
          </a:p>
          <a:p>
            <a:pPr marL="514350" indent="-514350">
              <a:buClrTx/>
              <a:buSzPct val="85000"/>
              <a:buAutoNum type="arabicPeriod"/>
            </a:pPr>
            <a:r>
              <a:rPr lang="en-US" sz="3200" dirty="0" smtClean="0">
                <a:solidFill>
                  <a:schemeClr val="tx1"/>
                </a:solidFill>
                <a:latin typeface="Calibri" pitchFamily="34" charset="0"/>
              </a:rPr>
              <a:t>Therefore, a right issue usually includes a bonus element</a:t>
            </a:r>
          </a:p>
          <a:p>
            <a:pPr marL="514350" indent="-514350">
              <a:buClrTx/>
              <a:buSzPct val="85000"/>
              <a:buAutoNum type="arabicPeriod"/>
            </a:pPr>
            <a:r>
              <a:rPr lang="en-US" sz="3200" dirty="0" smtClean="0">
                <a:solidFill>
                  <a:schemeClr val="tx1"/>
                </a:solidFill>
                <a:latin typeface="Calibri" pitchFamily="34" charset="0"/>
              </a:rPr>
              <a:t>Since, right issue includes a bonus element, the number of equity shares to be used in calculating Basic EPS for all periods prior to right issue is the </a:t>
            </a:r>
            <a:r>
              <a:rPr lang="en-US" sz="3200" dirty="0" smtClean="0">
                <a:solidFill>
                  <a:srgbClr val="FF0000"/>
                </a:solidFill>
                <a:latin typeface="Calibri" pitchFamily="34" charset="0"/>
              </a:rPr>
              <a:t>number of equity shares outstanding prior to the issue multiplied by right factor</a:t>
            </a:r>
            <a:r>
              <a:rPr lang="en-US" sz="3200" dirty="0" smtClean="0">
                <a:solidFill>
                  <a:schemeClr val="tx1"/>
                </a:solidFill>
                <a:latin typeface="Calibri" pitchFamily="34" charset="0"/>
              </a:rPr>
              <a:t>.</a:t>
            </a:r>
          </a:p>
          <a:p>
            <a:r>
              <a:rPr lang="en-US" sz="3200" dirty="0" smtClean="0">
                <a:solidFill>
                  <a:schemeClr val="tx1"/>
                </a:solidFill>
                <a:latin typeface="Calibri" pitchFamily="34" charset="0"/>
              </a:rPr>
              <a:t>	</a:t>
            </a:r>
            <a:endParaRPr lang="en-IN" sz="3200" dirty="0">
              <a:solidFill>
                <a:srgbClr val="FF0000"/>
              </a:solidFill>
              <a:latin typeface="Calibri" pitchFamily="34" charset="0"/>
            </a:endParaRPr>
          </a:p>
        </p:txBody>
      </p:sp>
      <p:sp>
        <p:nvSpPr>
          <p:cNvPr id="3" name="Title 2"/>
          <p:cNvSpPr>
            <a:spLocks noGrp="1"/>
          </p:cNvSpPr>
          <p:nvPr>
            <p:ph type="ctrTitle"/>
          </p:nvPr>
        </p:nvSpPr>
        <p:spPr>
          <a:xfrm>
            <a:off x="0" y="0"/>
            <a:ext cx="9144000" cy="980728"/>
          </a:xfrm>
        </p:spPr>
        <p:txBody>
          <a:bodyPr anchor="ctr"/>
          <a:lstStyle/>
          <a:p>
            <a:pPr marL="182880" indent="0">
              <a:buNone/>
            </a:pPr>
            <a:r>
              <a:rPr lang="en-US" sz="3600" dirty="0" smtClean="0">
                <a:solidFill>
                  <a:schemeClr val="tx1"/>
                </a:solidFill>
                <a:effectLst/>
                <a:latin typeface="Calibri" pitchFamily="34" charset="0"/>
              </a:rPr>
              <a:t>Key Points in Rights Issue</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37219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980728"/>
          </a:xfrm>
        </p:spPr>
        <p:txBody>
          <a:bodyPr anchor="t"/>
          <a:lstStyle/>
          <a:p>
            <a:pPr marL="182880" indent="0" algn="ctr">
              <a:buNone/>
            </a:pPr>
            <a:r>
              <a:rPr lang="en-US" sz="4800" dirty="0" smtClean="0">
                <a:solidFill>
                  <a:schemeClr val="tx1"/>
                </a:solidFill>
                <a:effectLst/>
                <a:latin typeface="Calibri" pitchFamily="34" charset="0"/>
              </a:rPr>
              <a:t>Calculation of Right Factor</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sp>
        <p:nvSpPr>
          <p:cNvPr id="4" name="Subtitle 3"/>
          <p:cNvSpPr>
            <a:spLocks noGrp="1"/>
          </p:cNvSpPr>
          <p:nvPr>
            <p:ph type="subTitle" idx="1"/>
          </p:nvPr>
        </p:nvSpPr>
        <p:spPr>
          <a:xfrm>
            <a:off x="0" y="1340768"/>
            <a:ext cx="9143999" cy="5517232"/>
          </a:xfrm>
        </p:spPr>
        <p:txBody>
          <a:bodyPr anchor="t">
            <a:normAutofit/>
          </a:bodyPr>
          <a:lstStyle/>
          <a:p>
            <a:endParaRPr lang="en-US" sz="2400" dirty="0" smtClean="0">
              <a:latin typeface="Calibri" pitchFamily="34" charset="0"/>
            </a:endParaRPr>
          </a:p>
          <a:p>
            <a:endParaRPr lang="en-US" sz="2400" dirty="0">
              <a:latin typeface="Calibri" pitchFamily="34" charset="0"/>
            </a:endParaRPr>
          </a:p>
          <a:p>
            <a:r>
              <a:rPr lang="en-US" sz="2400" dirty="0" smtClean="0">
                <a:latin typeface="Calibri" pitchFamily="34" charset="0"/>
              </a:rPr>
              <a:t>	</a:t>
            </a:r>
            <a:r>
              <a:rPr lang="en-US" sz="3600" dirty="0" smtClean="0">
                <a:latin typeface="Calibri" pitchFamily="34" charset="0"/>
              </a:rPr>
              <a:t>Fair Value per share immediately prior </a:t>
            </a:r>
          </a:p>
          <a:p>
            <a:r>
              <a:rPr lang="en-US" sz="3600" dirty="0">
                <a:latin typeface="Calibri" pitchFamily="34" charset="0"/>
              </a:rPr>
              <a:t>	</a:t>
            </a:r>
            <a:r>
              <a:rPr lang="en-US" sz="3600" dirty="0" smtClean="0">
                <a:latin typeface="Calibri" pitchFamily="34" charset="0"/>
              </a:rPr>
              <a:t>to the exercise of rights</a:t>
            </a:r>
          </a:p>
          <a:p>
            <a:r>
              <a:rPr lang="en-US" sz="3600" dirty="0" smtClean="0">
                <a:latin typeface="Calibri" pitchFamily="34" charset="0"/>
              </a:rPr>
              <a:t>=	</a:t>
            </a:r>
            <a:endParaRPr lang="en-US" sz="2400" dirty="0" smtClean="0">
              <a:latin typeface="Calibri" pitchFamily="34" charset="0"/>
            </a:endParaRPr>
          </a:p>
          <a:p>
            <a:r>
              <a:rPr lang="en-US" sz="2400" dirty="0">
                <a:latin typeface="Calibri" pitchFamily="34" charset="0"/>
              </a:rPr>
              <a:t>	</a:t>
            </a:r>
            <a:r>
              <a:rPr lang="en-US" sz="3600" dirty="0" smtClean="0">
                <a:latin typeface="Calibri" pitchFamily="34" charset="0"/>
              </a:rPr>
              <a:t>Theoretical ex – right fair value per share</a:t>
            </a:r>
            <a:endParaRPr lang="en-US" sz="3600" dirty="0">
              <a:latin typeface="Calibri" pitchFamily="34" charset="0"/>
            </a:endParaRPr>
          </a:p>
        </p:txBody>
      </p:sp>
      <p:cxnSp>
        <p:nvCxnSpPr>
          <p:cNvPr id="5" name="Straight Connector 4"/>
          <p:cNvCxnSpPr/>
          <p:nvPr/>
        </p:nvCxnSpPr>
        <p:spPr>
          <a:xfrm>
            <a:off x="755576" y="4077072"/>
            <a:ext cx="784887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57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1268760"/>
          </a:xfrm>
        </p:spPr>
        <p:txBody>
          <a:bodyPr anchor="t"/>
          <a:lstStyle/>
          <a:p>
            <a:pPr marL="182880" indent="0">
              <a:buNone/>
            </a:pPr>
            <a:r>
              <a:rPr lang="en-US" sz="4000" dirty="0" smtClean="0">
                <a:solidFill>
                  <a:schemeClr val="tx1"/>
                </a:solidFill>
                <a:effectLst/>
                <a:latin typeface="Calibri" pitchFamily="34" charset="0"/>
              </a:rPr>
              <a:t>Calculation of Theoretical ex-right fair value per share (Denominator)</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1916832"/>
            <a:ext cx="9143999" cy="4941168"/>
          </a:xfrm>
        </p:spPr>
        <p:txBody>
          <a:bodyPr anchor="t">
            <a:normAutofit/>
          </a:bodyPr>
          <a:lstStyle/>
          <a:p>
            <a:r>
              <a:rPr lang="en-US" sz="3600" dirty="0" smtClean="0">
                <a:latin typeface="Calibri" pitchFamily="34" charset="0"/>
              </a:rPr>
              <a:t>	Aggregate Fair Value of Share immediately </a:t>
            </a:r>
          </a:p>
          <a:p>
            <a:r>
              <a:rPr lang="en-US" sz="3600" dirty="0" smtClean="0">
                <a:latin typeface="Calibri" pitchFamily="34" charset="0"/>
              </a:rPr>
              <a:t>	prior to the exercise of the right </a:t>
            </a:r>
          </a:p>
          <a:p>
            <a:r>
              <a:rPr lang="en-US" sz="3600" dirty="0">
                <a:latin typeface="Calibri" pitchFamily="34" charset="0"/>
              </a:rPr>
              <a:t>	</a:t>
            </a:r>
            <a:r>
              <a:rPr lang="en-US" sz="3600" dirty="0" smtClean="0">
                <a:latin typeface="Calibri" pitchFamily="34" charset="0"/>
              </a:rPr>
              <a:t>			+</a:t>
            </a:r>
          </a:p>
          <a:p>
            <a:r>
              <a:rPr lang="en-US" sz="3600" dirty="0">
                <a:latin typeface="Calibri" pitchFamily="34" charset="0"/>
              </a:rPr>
              <a:t>	</a:t>
            </a:r>
            <a:r>
              <a:rPr lang="en-US" sz="3600" dirty="0" smtClean="0">
                <a:latin typeface="Calibri" pitchFamily="34" charset="0"/>
              </a:rPr>
              <a:t>Proceeds from exercise of the rights</a:t>
            </a:r>
          </a:p>
          <a:p>
            <a:r>
              <a:rPr lang="en-US" sz="3600" dirty="0" smtClean="0">
                <a:latin typeface="Calibri" pitchFamily="34" charset="0"/>
              </a:rPr>
              <a:t>=</a:t>
            </a:r>
            <a:r>
              <a:rPr lang="en-US" sz="3600" dirty="0">
                <a:latin typeface="Calibri" pitchFamily="34" charset="0"/>
              </a:rPr>
              <a:t>	</a:t>
            </a:r>
            <a:endParaRPr lang="en-US" sz="3600" dirty="0" smtClean="0">
              <a:latin typeface="Calibri" pitchFamily="34" charset="0"/>
            </a:endParaRPr>
          </a:p>
          <a:p>
            <a:r>
              <a:rPr lang="en-US" sz="3600" dirty="0">
                <a:latin typeface="Calibri" pitchFamily="34" charset="0"/>
              </a:rPr>
              <a:t>	</a:t>
            </a:r>
            <a:r>
              <a:rPr lang="en-US" sz="3600" dirty="0" smtClean="0">
                <a:latin typeface="Calibri" pitchFamily="34" charset="0"/>
              </a:rPr>
              <a:t>Number of Shares outstanding 	immediately after the right issue</a:t>
            </a:r>
          </a:p>
          <a:p>
            <a:endParaRPr lang="en-US" sz="3600" dirty="0">
              <a:latin typeface="Calibri" pitchFamily="34" charset="0"/>
            </a:endParaRPr>
          </a:p>
        </p:txBody>
      </p:sp>
      <p:cxnSp>
        <p:nvCxnSpPr>
          <p:cNvPr id="8" name="Straight Connector 7"/>
          <p:cNvCxnSpPr/>
          <p:nvPr/>
        </p:nvCxnSpPr>
        <p:spPr>
          <a:xfrm>
            <a:off x="539552" y="5013176"/>
            <a:ext cx="84249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58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44624"/>
            <a:ext cx="9144000" cy="764704"/>
          </a:xfrm>
        </p:spPr>
        <p:txBody>
          <a:bodyPr anchor="t"/>
          <a:lstStyle/>
          <a:p>
            <a:pPr marL="182880" indent="0">
              <a:buNone/>
            </a:pPr>
            <a:r>
              <a:rPr lang="en-US" sz="4000" dirty="0" smtClean="0">
                <a:solidFill>
                  <a:schemeClr val="tx1"/>
                </a:solidFill>
                <a:effectLst/>
                <a:latin typeface="Calibri" pitchFamily="34" charset="0"/>
              </a:rPr>
              <a:t>Illustration - 5</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Net profit for the year		- 	Rs.11,00,000</a:t>
            </a:r>
          </a:p>
          <a:p>
            <a:endParaRPr lang="en-US" sz="2800" dirty="0" smtClean="0">
              <a:latin typeface="Calibri" pitchFamily="34" charset="0"/>
            </a:endParaRPr>
          </a:p>
          <a:p>
            <a:r>
              <a:rPr lang="en-US" sz="2800" dirty="0" smtClean="0">
                <a:latin typeface="Calibri" pitchFamily="34" charset="0"/>
              </a:rPr>
              <a:t>No of shares outstanding 	-	5,00,000 shares</a:t>
            </a:r>
          </a:p>
          <a:p>
            <a:r>
              <a:rPr lang="en-US" sz="2800" dirty="0" smtClean="0">
                <a:latin typeface="Calibri" pitchFamily="34" charset="0"/>
              </a:rPr>
              <a:t>Prior to rights issue</a:t>
            </a:r>
          </a:p>
          <a:p>
            <a:endParaRPr lang="en-US" sz="2800" dirty="0">
              <a:latin typeface="Calibri" pitchFamily="34" charset="0"/>
            </a:endParaRPr>
          </a:p>
          <a:p>
            <a:r>
              <a:rPr lang="en-US" sz="2800" dirty="0" smtClean="0">
                <a:latin typeface="Calibri" pitchFamily="34" charset="0"/>
              </a:rPr>
              <a:t>Rights Issue Price 			- 	Rs.15/-</a:t>
            </a:r>
          </a:p>
          <a:p>
            <a:endParaRPr lang="en-US" sz="2800" dirty="0">
              <a:latin typeface="Calibri" pitchFamily="34" charset="0"/>
            </a:endParaRPr>
          </a:p>
          <a:p>
            <a:r>
              <a:rPr lang="en-US" sz="2800" dirty="0" smtClean="0">
                <a:latin typeface="Calibri" pitchFamily="34" charset="0"/>
              </a:rPr>
              <a:t>Rights issue is one new share for each 5 shares outstanding</a:t>
            </a:r>
          </a:p>
          <a:p>
            <a:endParaRPr lang="en-US" sz="2800" dirty="0">
              <a:latin typeface="Calibri" pitchFamily="34" charset="0"/>
            </a:endParaRPr>
          </a:p>
          <a:p>
            <a:r>
              <a:rPr lang="en-US" sz="2800" dirty="0" smtClean="0">
                <a:latin typeface="Calibri" pitchFamily="34" charset="0"/>
              </a:rPr>
              <a:t>Fair value of a share prior to exercise of rights is Rs.21/-</a:t>
            </a:r>
            <a:endParaRPr lang="en-US" sz="2800" dirty="0" smtClean="0">
              <a:solidFill>
                <a:srgbClr val="FF0000"/>
              </a:solidFill>
              <a:latin typeface="Calibri" pitchFamily="34" charset="0"/>
            </a:endParaRPr>
          </a:p>
          <a:p>
            <a:r>
              <a:rPr lang="en-US" sz="2800" dirty="0" smtClean="0">
                <a:solidFill>
                  <a:srgbClr val="FF0000"/>
                </a:solidFill>
                <a:latin typeface="Calibri" pitchFamily="34" charset="0"/>
              </a:rPr>
              <a:t>Compute Basic EPS</a:t>
            </a:r>
          </a:p>
          <a:p>
            <a:endParaRPr lang="en-US" sz="2800" dirty="0" smtClean="0">
              <a:latin typeface="Calibri" pitchFamily="34" charset="0"/>
            </a:endParaRPr>
          </a:p>
          <a:p>
            <a:endParaRPr lang="en-US" sz="2800" dirty="0">
              <a:latin typeface="Calibri" pitchFamily="34" charset="0"/>
            </a:endParaRPr>
          </a:p>
          <a:p>
            <a:endParaRPr lang="en-US" sz="2800" dirty="0">
              <a:latin typeface="Calibri" pitchFamily="34" charset="0"/>
            </a:endParaRPr>
          </a:p>
        </p:txBody>
      </p:sp>
    </p:spTree>
    <p:extLst>
      <p:ext uri="{BB962C8B-B14F-4D97-AF65-F5344CB8AC3E}">
        <p14:creationId xmlns:p14="http://schemas.microsoft.com/office/powerpoint/2010/main" val="276130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000" dirty="0" smtClean="0">
                <a:solidFill>
                  <a:schemeClr val="tx1"/>
                </a:solidFill>
                <a:effectLst/>
                <a:latin typeface="Calibri" pitchFamily="34" charset="0"/>
              </a:rPr>
              <a:t>Solution</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 </a:t>
            </a:r>
          </a:p>
          <a:p>
            <a:r>
              <a:rPr lang="en-US" sz="2800" dirty="0" smtClean="0">
                <a:latin typeface="Calibri" pitchFamily="34" charset="0"/>
              </a:rPr>
              <a:t>= 		 (Rs.21 x 500,000) + (Rs.15 x 100,000)</a:t>
            </a:r>
            <a:endParaRPr lang="en-US" sz="2800" dirty="0">
              <a:latin typeface="Calibri" pitchFamily="34" charset="0"/>
            </a:endParaRPr>
          </a:p>
          <a:p>
            <a:r>
              <a:rPr lang="en-US" sz="2800" dirty="0" smtClean="0">
                <a:latin typeface="Calibri" pitchFamily="34" charset="0"/>
              </a:rPr>
              <a:t>		     500,000 shares + 100,000 shares</a:t>
            </a:r>
          </a:p>
          <a:p>
            <a:endParaRPr lang="en-US" sz="2800" dirty="0">
              <a:latin typeface="Calibri" pitchFamily="34" charset="0"/>
            </a:endParaRPr>
          </a:p>
          <a:p>
            <a:r>
              <a:rPr lang="en-US" sz="2800" dirty="0" smtClean="0">
                <a:latin typeface="Calibri" pitchFamily="34" charset="0"/>
              </a:rPr>
              <a:t>=		120,00,000</a:t>
            </a:r>
          </a:p>
          <a:p>
            <a:r>
              <a:rPr lang="en-US" sz="2800" dirty="0">
                <a:latin typeface="Calibri" pitchFamily="34" charset="0"/>
              </a:rPr>
              <a:t>	</a:t>
            </a:r>
            <a:r>
              <a:rPr lang="en-US" sz="2800" dirty="0" smtClean="0">
                <a:latin typeface="Calibri" pitchFamily="34" charset="0"/>
              </a:rPr>
              <a:t>	  6,00,000</a:t>
            </a:r>
          </a:p>
          <a:p>
            <a:r>
              <a:rPr lang="en-US" sz="2800" dirty="0" smtClean="0">
                <a:latin typeface="Calibri" pitchFamily="34" charset="0"/>
              </a:rPr>
              <a:t>Theoretical ex – right fair value per share = </a:t>
            </a:r>
            <a:r>
              <a:rPr lang="en-US" sz="2800" b="1" dirty="0" smtClean="0">
                <a:latin typeface="Calibri" pitchFamily="34" charset="0"/>
              </a:rPr>
              <a:t>Rs.20.00</a:t>
            </a:r>
          </a:p>
          <a:p>
            <a:endParaRPr lang="en-US" sz="2800" dirty="0" smtClean="0">
              <a:latin typeface="Calibri" pitchFamily="34" charset="0"/>
            </a:endParaRPr>
          </a:p>
          <a:p>
            <a:r>
              <a:rPr lang="en-US" sz="2800" dirty="0" smtClean="0">
                <a:latin typeface="Calibri" pitchFamily="34" charset="0"/>
              </a:rPr>
              <a:t>Right Factor 		=         Rs.21.00	= </a:t>
            </a:r>
            <a:r>
              <a:rPr lang="en-US" sz="2800" b="1" dirty="0" smtClean="0">
                <a:latin typeface="Calibri" pitchFamily="34" charset="0"/>
              </a:rPr>
              <a:t>1.05</a:t>
            </a:r>
          </a:p>
          <a:p>
            <a:r>
              <a:rPr lang="en-US" sz="2800" dirty="0">
                <a:latin typeface="Calibri" pitchFamily="34" charset="0"/>
              </a:rPr>
              <a:t>	</a:t>
            </a:r>
            <a:r>
              <a:rPr lang="en-US" sz="2800" dirty="0" smtClean="0">
                <a:latin typeface="Calibri" pitchFamily="34" charset="0"/>
              </a:rPr>
              <a:t>			Rs.20.00	</a:t>
            </a:r>
          </a:p>
          <a:p>
            <a:r>
              <a:rPr lang="en-US" sz="2800" dirty="0">
                <a:latin typeface="Calibri" pitchFamily="34" charset="0"/>
              </a:rPr>
              <a:t>	</a:t>
            </a:r>
            <a:r>
              <a:rPr lang="en-US" sz="2800" dirty="0" smtClean="0">
                <a:latin typeface="Calibri" pitchFamily="34" charset="0"/>
              </a:rPr>
              <a:t>		</a:t>
            </a:r>
            <a:endParaRPr lang="en-US" sz="2800" dirty="0">
              <a:latin typeface="Calibri" pitchFamily="34" charset="0"/>
            </a:endParaRPr>
          </a:p>
        </p:txBody>
      </p:sp>
      <p:cxnSp>
        <p:nvCxnSpPr>
          <p:cNvPr id="11" name="Straight Connector 10"/>
          <p:cNvCxnSpPr/>
          <p:nvPr/>
        </p:nvCxnSpPr>
        <p:spPr>
          <a:xfrm>
            <a:off x="899592" y="1844824"/>
            <a:ext cx="76328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619672" y="3501008"/>
            <a:ext cx="2304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491880" y="5661248"/>
            <a:ext cx="158417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817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down)">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down)">
                                      <p:cBhvr>
                                        <p:cTn id="32" dur="500"/>
                                        <p:tgtEl>
                                          <p:spTgt spid="4">
                                            <p:txEl>
                                              <p:pRg st="4" end="4"/>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wipe(down)">
                                      <p:cBhvr>
                                        <p:cTn id="35" dur="500"/>
                                        <p:tgtEl>
                                          <p:spTgt spid="4">
                                            <p:txEl>
                                              <p:pRg st="5" end="5"/>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wipe(down)">
                                      <p:cBhvr>
                                        <p:cTn id="38" dur="500"/>
                                        <p:tgtEl>
                                          <p:spTgt spid="4">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4">
                                            <p:txEl>
                                              <p:pRg st="8" end="8"/>
                                            </p:txEl>
                                          </p:spTgt>
                                        </p:tgtEl>
                                        <p:attrNameLst>
                                          <p:attrName>style.visibility</p:attrName>
                                        </p:attrNameLst>
                                      </p:cBhvr>
                                      <p:to>
                                        <p:strVal val="visible"/>
                                      </p:to>
                                    </p:set>
                                    <p:animEffect transition="in" filter="randombar(horizontal)">
                                      <p:cBhvr>
                                        <p:cTn id="50" dur="500"/>
                                        <p:tgtEl>
                                          <p:spTgt spid="4">
                                            <p:txEl>
                                              <p:pRg st="8" end="8"/>
                                            </p:txEl>
                                          </p:spTgt>
                                        </p:tgtEl>
                                      </p:cBhvr>
                                    </p:animEffect>
                                  </p:childTnLst>
                                </p:cTn>
                              </p:par>
                              <p:par>
                                <p:cTn id="51" presetID="14" presetClass="entr" presetSubtype="10" fill="hold" nodeType="withEffect">
                                  <p:stCondLst>
                                    <p:cond delay="0"/>
                                  </p:stCondLst>
                                  <p:childTnLst>
                                    <p:set>
                                      <p:cBhvr>
                                        <p:cTn id="52" dur="1" fill="hold">
                                          <p:stCondLst>
                                            <p:cond delay="0"/>
                                          </p:stCondLst>
                                        </p:cTn>
                                        <p:tgtEl>
                                          <p:spTgt spid="4">
                                            <p:txEl>
                                              <p:pRg st="9" end="9"/>
                                            </p:txEl>
                                          </p:spTgt>
                                        </p:tgtEl>
                                        <p:attrNameLst>
                                          <p:attrName>style.visibility</p:attrName>
                                        </p:attrNameLst>
                                      </p:cBhvr>
                                      <p:to>
                                        <p:strVal val="visible"/>
                                      </p:to>
                                    </p:set>
                                    <p:animEffect transition="in" filter="randombar(horizontal)">
                                      <p:cBhvr>
                                        <p:cTn id="53" dur="500"/>
                                        <p:tgtEl>
                                          <p:spTgt spid="4">
                                            <p:txEl>
                                              <p:pRg st="9" end="9"/>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p:cTn id="58" dur="500" fill="hold"/>
                                        <p:tgtEl>
                                          <p:spTgt spid="15"/>
                                        </p:tgtEl>
                                        <p:attrNameLst>
                                          <p:attrName>ppt_w</p:attrName>
                                        </p:attrNameLst>
                                      </p:cBhvr>
                                      <p:tavLst>
                                        <p:tav tm="0">
                                          <p:val>
                                            <p:fltVal val="0"/>
                                          </p:val>
                                        </p:tav>
                                        <p:tav tm="100000">
                                          <p:val>
                                            <p:strVal val="#ppt_w"/>
                                          </p:val>
                                        </p:tav>
                                      </p:tavLst>
                                    </p:anim>
                                    <p:anim calcmode="lin" valueType="num">
                                      <p:cBhvr>
                                        <p:cTn id="59" dur="500" fill="hold"/>
                                        <p:tgtEl>
                                          <p:spTgt spid="15"/>
                                        </p:tgtEl>
                                        <p:attrNameLst>
                                          <p:attrName>ppt_h</p:attrName>
                                        </p:attrNameLst>
                                      </p:cBhvr>
                                      <p:tavLst>
                                        <p:tav tm="0">
                                          <p:val>
                                            <p:fltVal val="0"/>
                                          </p:val>
                                        </p:tav>
                                        <p:tav tm="100000">
                                          <p:val>
                                            <p:strVal val="#ppt_h"/>
                                          </p:val>
                                        </p:tav>
                                      </p:tavLst>
                                    </p:anim>
                                    <p:animEffect transition="in" filter="fade">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000" dirty="0" smtClean="0">
                <a:solidFill>
                  <a:schemeClr val="tx1"/>
                </a:solidFill>
                <a:effectLst/>
                <a:latin typeface="Calibri" pitchFamily="34" charset="0"/>
              </a:rPr>
              <a:t>Solution</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 	</a:t>
            </a:r>
          </a:p>
          <a:p>
            <a:endParaRPr lang="en-US" sz="2800" dirty="0">
              <a:latin typeface="Calibri" pitchFamily="34" charset="0"/>
            </a:endParaRPr>
          </a:p>
          <a:p>
            <a:r>
              <a:rPr lang="en-US" sz="2800" dirty="0" smtClean="0">
                <a:latin typeface="Calibri" pitchFamily="34" charset="0"/>
              </a:rPr>
              <a:t>Basic EPS  	=	Net Profit attributable to equity 				shareholders</a:t>
            </a:r>
          </a:p>
          <a:p>
            <a:r>
              <a:rPr lang="en-US" sz="2800" dirty="0">
                <a:latin typeface="Calibri" pitchFamily="34" charset="0"/>
              </a:rPr>
              <a:t>	</a:t>
            </a:r>
            <a:r>
              <a:rPr lang="en-US" sz="2800" dirty="0" smtClean="0">
                <a:latin typeface="Calibri" pitchFamily="34" charset="0"/>
              </a:rPr>
              <a:t>		Number of shares outstanding prior to			rights issue   x  Right Factor</a:t>
            </a:r>
          </a:p>
          <a:p>
            <a:endParaRPr lang="en-US" sz="2800" dirty="0">
              <a:latin typeface="Calibri" pitchFamily="34" charset="0"/>
            </a:endParaRPr>
          </a:p>
          <a:p>
            <a:r>
              <a:rPr lang="en-US" sz="2800" dirty="0" smtClean="0">
                <a:latin typeface="Calibri" pitchFamily="34" charset="0"/>
              </a:rPr>
              <a:t>		= 		11,00,000</a:t>
            </a:r>
          </a:p>
          <a:p>
            <a:r>
              <a:rPr lang="en-US" sz="2800" dirty="0" smtClean="0">
                <a:latin typeface="Calibri" pitchFamily="34" charset="0"/>
              </a:rPr>
              <a:t>			(5,00,000 shares x 1.05)</a:t>
            </a:r>
            <a:r>
              <a:rPr lang="en-US" sz="2800" dirty="0">
                <a:latin typeface="Calibri" pitchFamily="34" charset="0"/>
              </a:rPr>
              <a:t>	</a:t>
            </a:r>
            <a:r>
              <a:rPr lang="en-US" sz="2800" dirty="0" smtClean="0">
                <a:latin typeface="Calibri" pitchFamily="34" charset="0"/>
              </a:rPr>
              <a:t>			</a:t>
            </a:r>
          </a:p>
          <a:p>
            <a:r>
              <a:rPr lang="en-US" sz="2800" dirty="0">
                <a:latin typeface="Calibri" pitchFamily="34" charset="0"/>
              </a:rPr>
              <a:t>	</a:t>
            </a:r>
            <a:r>
              <a:rPr lang="en-US" sz="2800" dirty="0" smtClean="0">
                <a:latin typeface="Calibri" pitchFamily="34" charset="0"/>
              </a:rPr>
              <a:t>	= 	Rs. 2.10 per share</a:t>
            </a:r>
          </a:p>
        </p:txBody>
      </p:sp>
      <p:cxnSp>
        <p:nvCxnSpPr>
          <p:cNvPr id="7" name="Straight Connector 6"/>
          <p:cNvCxnSpPr/>
          <p:nvPr/>
        </p:nvCxnSpPr>
        <p:spPr>
          <a:xfrm>
            <a:off x="2555776" y="2852936"/>
            <a:ext cx="61206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555776" y="4869160"/>
            <a:ext cx="388843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5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wipe(down)">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wipe(down)">
                                      <p:cBhvr>
                                        <p:cTn id="35" dur="500"/>
                                        <p:tgtEl>
                                          <p:spTgt spid="4">
                                            <p:txEl>
                                              <p:pRg st="6" end="6"/>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wipe(down)">
                                      <p:cBhvr>
                                        <p:cTn id="38" dur="500"/>
                                        <p:tgtEl>
                                          <p:spTgt spid="4">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Effect transition="in" filter="fade">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1052736"/>
          </a:xfrm>
        </p:spPr>
        <p:txBody>
          <a:bodyPr anchor="t"/>
          <a:lstStyle/>
          <a:p>
            <a:pPr marL="182880" indent="0" algn="ctr">
              <a:buNone/>
            </a:pPr>
            <a:r>
              <a:rPr lang="en-US" dirty="0" smtClean="0">
                <a:solidFill>
                  <a:schemeClr val="tx1"/>
                </a:solidFill>
                <a:effectLst/>
                <a:latin typeface="Calibri" pitchFamily="34" charset="0"/>
              </a:rPr>
              <a:t>Bonus Issue</a:t>
            </a:r>
            <a:endParaRPr lang="en-IN" dirty="0">
              <a:solidFill>
                <a:schemeClr val="tx1"/>
              </a:solidFill>
              <a:effectLst/>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endParaRPr lang="en-US" sz="3200" dirty="0" smtClean="0">
              <a:latin typeface="Calibri" pitchFamily="34" charset="0"/>
            </a:endParaRPr>
          </a:p>
          <a:p>
            <a:pPr marL="514350" indent="-514350">
              <a:buClrTx/>
              <a:buSzPct val="85000"/>
              <a:buAutoNum type="arabicPeriod"/>
            </a:pPr>
            <a:r>
              <a:rPr lang="en-US" sz="3200" dirty="0" smtClean="0">
                <a:latin typeface="Calibri" pitchFamily="34" charset="0"/>
              </a:rPr>
              <a:t>In case of a Bonus Issue equity shares are issued to existing shareholders for no additional consideration</a:t>
            </a:r>
          </a:p>
          <a:p>
            <a:pPr marL="514350" indent="-514350">
              <a:buClrTx/>
              <a:buSzPct val="85000"/>
              <a:buAutoNum type="arabicPeriod"/>
            </a:pPr>
            <a:endParaRPr lang="en-US" sz="3200" dirty="0" smtClean="0">
              <a:latin typeface="Calibri" pitchFamily="34" charset="0"/>
            </a:endParaRPr>
          </a:p>
          <a:p>
            <a:pPr marL="514350" indent="-514350">
              <a:buClrTx/>
              <a:buSzPct val="85000"/>
              <a:buAutoNum type="arabicPeriod"/>
            </a:pPr>
            <a:r>
              <a:rPr lang="en-US" sz="3200" dirty="0" smtClean="0">
                <a:latin typeface="Calibri" pitchFamily="34" charset="0"/>
              </a:rPr>
              <a:t>The number of equity shares outstanding before the event is adjusted for the proportionate change in the number of equity shares outstanding as if the event had occurred at the beginning of the earliest period reported</a:t>
            </a:r>
          </a:p>
          <a:p>
            <a:pPr marL="514350" indent="-514350">
              <a:buClrTx/>
              <a:buSzPct val="85000"/>
              <a:buAutoNum type="arabicPeriod"/>
            </a:pPr>
            <a:endParaRPr lang="en-US" sz="3200" dirty="0" smtClean="0">
              <a:latin typeface="Calibri" pitchFamily="34" charset="0"/>
            </a:endParaRPr>
          </a:p>
        </p:txBody>
      </p:sp>
    </p:spTree>
    <p:extLst>
      <p:ext uri="{BB962C8B-B14F-4D97-AF65-F5344CB8AC3E}">
        <p14:creationId xmlns:p14="http://schemas.microsoft.com/office/powerpoint/2010/main" val="48120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052736"/>
            <a:ext cx="9144000" cy="5805264"/>
          </a:xfrm>
        </p:spPr>
        <p:txBody>
          <a:bodyPr anchor="ctr">
            <a:noAutofit/>
          </a:bodyPr>
          <a:lstStyle/>
          <a:p>
            <a:pPr marL="342900" indent="-342900">
              <a:buClr>
                <a:schemeClr val="tx1"/>
              </a:buClr>
              <a:buSzPct val="125000"/>
              <a:buFont typeface="Arial" pitchFamily="34" charset="0"/>
              <a:buChar char="•"/>
            </a:pPr>
            <a:r>
              <a:rPr lang="en-US" sz="3200" dirty="0" smtClean="0">
                <a:solidFill>
                  <a:schemeClr val="tx1"/>
                </a:solidFill>
                <a:latin typeface="Calibri" pitchFamily="34" charset="0"/>
              </a:rPr>
              <a:t>To prescribe principles for the determination and presentation of Earnings Per Share (EPS)</a:t>
            </a:r>
          </a:p>
          <a:p>
            <a:pPr marL="342900" indent="-342900">
              <a:buClr>
                <a:schemeClr val="tx1"/>
              </a:buClr>
              <a:buSzPct val="125000"/>
              <a:buFont typeface="Arial" pitchFamily="34" charset="0"/>
              <a:buChar char="•"/>
            </a:pPr>
            <a:r>
              <a:rPr lang="en-US" sz="3200" dirty="0" smtClean="0">
                <a:solidFill>
                  <a:schemeClr val="tx1"/>
                </a:solidFill>
                <a:latin typeface="Calibri" pitchFamily="34" charset="0"/>
              </a:rPr>
              <a:t>To facilitate comparison of performance –</a:t>
            </a:r>
          </a:p>
          <a:p>
            <a:pPr>
              <a:buClr>
                <a:schemeClr val="tx1"/>
              </a:buClr>
              <a:buSzPct val="125000"/>
            </a:pPr>
            <a:r>
              <a:rPr lang="en-US" sz="3200" dirty="0" smtClean="0">
                <a:solidFill>
                  <a:schemeClr val="tx1"/>
                </a:solidFill>
                <a:latin typeface="Calibri" pitchFamily="34" charset="0"/>
              </a:rPr>
              <a:t>         (i)  among different enterprises of the 		     same period</a:t>
            </a:r>
          </a:p>
          <a:p>
            <a:pPr>
              <a:buClr>
                <a:schemeClr val="tx1"/>
              </a:buClr>
              <a:buSzPct val="125000"/>
            </a:pPr>
            <a:r>
              <a:rPr lang="en-US" sz="3200" dirty="0" smtClean="0">
                <a:solidFill>
                  <a:schemeClr val="tx1"/>
                </a:solidFill>
                <a:latin typeface="Calibri" pitchFamily="34" charset="0"/>
              </a:rPr>
              <a:t>         (ii) among different accounting periods for 	     the same enterprise</a:t>
            </a:r>
          </a:p>
        </p:txBody>
      </p:sp>
      <p:sp>
        <p:nvSpPr>
          <p:cNvPr id="3" name="Title 2"/>
          <p:cNvSpPr>
            <a:spLocks noGrp="1"/>
          </p:cNvSpPr>
          <p:nvPr>
            <p:ph type="ctrTitle"/>
          </p:nvPr>
        </p:nvSpPr>
        <p:spPr>
          <a:xfrm>
            <a:off x="0" y="1"/>
            <a:ext cx="9144000" cy="980727"/>
          </a:xfrm>
        </p:spPr>
        <p:txBody>
          <a:bodyPr anchor="ctr"/>
          <a:lstStyle/>
          <a:p>
            <a:pPr marL="182880" indent="0">
              <a:buNone/>
            </a:pPr>
            <a:r>
              <a:rPr lang="en-US" sz="6000" dirty="0" smtClean="0">
                <a:solidFill>
                  <a:schemeClr val="tx1"/>
                </a:solidFill>
                <a:effectLst/>
                <a:latin typeface="Calibri" pitchFamily="34" charset="0"/>
              </a:rPr>
              <a:t>Objective</a:t>
            </a:r>
            <a:endParaRPr lang="en-IN" sz="6000" dirty="0">
              <a:solidFill>
                <a:schemeClr val="tx1"/>
              </a:solidFill>
              <a:effectLst/>
              <a:latin typeface="Calibri" pitchFamily="34" charset="0"/>
            </a:endParaRPr>
          </a:p>
        </p:txBody>
      </p:sp>
    </p:spTree>
    <p:extLst>
      <p:ext uri="{BB962C8B-B14F-4D97-AF65-F5344CB8AC3E}">
        <p14:creationId xmlns:p14="http://schemas.microsoft.com/office/powerpoint/2010/main" val="367318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400" dirty="0" smtClean="0">
                <a:solidFill>
                  <a:schemeClr val="tx1"/>
                </a:solidFill>
                <a:effectLst/>
                <a:latin typeface="Calibri" pitchFamily="34" charset="0"/>
              </a:rPr>
              <a:t>Illustration - 6</a:t>
            </a:r>
            <a:endParaRPr lang="en-IN" sz="4400" dirty="0">
              <a:solidFill>
                <a:schemeClr val="tx1"/>
              </a:solidFill>
              <a:effectLst/>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Net Profit for the year 2011		-	Rs.18,00,000</a:t>
            </a:r>
          </a:p>
          <a:p>
            <a:r>
              <a:rPr lang="en-US" sz="2800" dirty="0" smtClean="0">
                <a:latin typeface="Calibri" pitchFamily="34" charset="0"/>
              </a:rPr>
              <a:t>Net Profit for the year 2012		-	Rs.60,00,000</a:t>
            </a:r>
          </a:p>
          <a:p>
            <a:endParaRPr lang="en-US" sz="2800" dirty="0" smtClean="0">
              <a:latin typeface="Calibri" pitchFamily="34" charset="0"/>
            </a:endParaRPr>
          </a:p>
          <a:p>
            <a:r>
              <a:rPr lang="en-US" sz="2800" dirty="0" smtClean="0">
                <a:latin typeface="Calibri" pitchFamily="34" charset="0"/>
              </a:rPr>
              <a:t>No of equity shares outstanding</a:t>
            </a:r>
          </a:p>
          <a:p>
            <a:pPr>
              <a:buClrTx/>
              <a:buSzPct val="85000"/>
            </a:pPr>
            <a:r>
              <a:rPr lang="en-US" sz="2800" dirty="0" smtClean="0">
                <a:latin typeface="Calibri" pitchFamily="34" charset="0"/>
              </a:rPr>
              <a:t>until 30</a:t>
            </a:r>
            <a:r>
              <a:rPr lang="en-US" sz="2800" baseline="30000" dirty="0" smtClean="0">
                <a:latin typeface="Calibri" pitchFamily="34" charset="0"/>
              </a:rPr>
              <a:t>th</a:t>
            </a:r>
            <a:r>
              <a:rPr lang="en-US" sz="2800" dirty="0" smtClean="0">
                <a:latin typeface="Calibri" pitchFamily="34" charset="0"/>
              </a:rPr>
              <a:t> September 2012		-	20,00,000</a:t>
            </a:r>
          </a:p>
          <a:p>
            <a:pPr>
              <a:buClrTx/>
              <a:buSzPct val="85000"/>
            </a:pPr>
            <a:endParaRPr lang="en-US" sz="2800" dirty="0">
              <a:latin typeface="Calibri" pitchFamily="34" charset="0"/>
            </a:endParaRPr>
          </a:p>
          <a:p>
            <a:pPr>
              <a:buClrTx/>
              <a:buSzPct val="85000"/>
            </a:pPr>
            <a:r>
              <a:rPr lang="en-US" sz="2800" dirty="0" smtClean="0">
                <a:latin typeface="Calibri" pitchFamily="34" charset="0"/>
              </a:rPr>
              <a:t>Bonus issue 1</a:t>
            </a:r>
            <a:r>
              <a:rPr lang="en-US" sz="2800" baseline="30000" dirty="0" smtClean="0">
                <a:latin typeface="Calibri" pitchFamily="34" charset="0"/>
              </a:rPr>
              <a:t>st</a:t>
            </a:r>
            <a:r>
              <a:rPr lang="en-US" sz="2800" dirty="0" smtClean="0">
                <a:latin typeface="Calibri" pitchFamily="34" charset="0"/>
              </a:rPr>
              <a:t> October 2012 was 2 equity shares for each equity share outstanding at 30</a:t>
            </a:r>
            <a:r>
              <a:rPr lang="en-US" sz="2800" baseline="30000" dirty="0" smtClean="0">
                <a:latin typeface="Calibri" pitchFamily="34" charset="0"/>
              </a:rPr>
              <a:t>th</a:t>
            </a:r>
            <a:r>
              <a:rPr lang="en-US" sz="2800" dirty="0" smtClean="0">
                <a:latin typeface="Calibri" pitchFamily="34" charset="0"/>
              </a:rPr>
              <a:t> September, 2012.</a:t>
            </a:r>
          </a:p>
          <a:p>
            <a:pPr>
              <a:buClrTx/>
              <a:buSzPct val="85000"/>
            </a:pPr>
            <a:endParaRPr lang="en-US" sz="2800" dirty="0">
              <a:latin typeface="Calibri" pitchFamily="34" charset="0"/>
            </a:endParaRPr>
          </a:p>
          <a:p>
            <a:pPr>
              <a:buClrTx/>
              <a:buSzPct val="85000"/>
            </a:pPr>
            <a:r>
              <a:rPr lang="en-US" sz="2800" dirty="0" smtClean="0">
                <a:latin typeface="Calibri" pitchFamily="34" charset="0"/>
              </a:rPr>
              <a:t>Calculate </a:t>
            </a:r>
            <a:r>
              <a:rPr lang="en-US" sz="2800" dirty="0" smtClean="0">
                <a:solidFill>
                  <a:srgbClr val="FF0000"/>
                </a:solidFill>
                <a:latin typeface="Calibri" pitchFamily="34" charset="0"/>
              </a:rPr>
              <a:t>Basic Earnings Per Share</a:t>
            </a:r>
            <a:endParaRPr lang="en-US" sz="2800" dirty="0">
              <a:solidFill>
                <a:srgbClr val="FF0000"/>
              </a:solidFill>
              <a:latin typeface="Calibri" pitchFamily="34" charset="0"/>
            </a:endParaRPr>
          </a:p>
        </p:txBody>
      </p:sp>
    </p:spTree>
    <p:extLst>
      <p:ext uri="{BB962C8B-B14F-4D97-AF65-F5344CB8AC3E}">
        <p14:creationId xmlns:p14="http://schemas.microsoft.com/office/powerpoint/2010/main" val="195829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400" dirty="0" smtClean="0">
                <a:solidFill>
                  <a:schemeClr val="tx1"/>
                </a:solidFill>
                <a:effectLst/>
                <a:latin typeface="Calibri" pitchFamily="34" charset="0"/>
              </a:rPr>
              <a:t>Solution</a:t>
            </a:r>
            <a:br>
              <a:rPr lang="en-US" sz="4400" dirty="0" smtClean="0">
                <a:solidFill>
                  <a:schemeClr val="tx1"/>
                </a:solidFill>
                <a:effectLst/>
                <a:latin typeface="Calibri" pitchFamily="34" charset="0"/>
              </a:rPr>
            </a:br>
            <a:endParaRPr lang="en-IN" sz="4400" dirty="0">
              <a:solidFill>
                <a:schemeClr val="tx1"/>
              </a:solidFill>
              <a:effectLst/>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solidFill>
                  <a:schemeClr val="tx1"/>
                </a:solidFill>
                <a:latin typeface="Calibri" pitchFamily="34" charset="0"/>
              </a:rPr>
              <a:t>Number of Bonus Issue - 	20,00,000 x 2 = 40,00,000 shares</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EPS for the year	= 	Rs. 60,00,000	   =    Rs. 1.00</a:t>
            </a:r>
          </a:p>
          <a:p>
            <a:r>
              <a:rPr lang="en-US" sz="2800" dirty="0" smtClean="0">
                <a:solidFill>
                  <a:schemeClr val="tx1"/>
                </a:solidFill>
                <a:latin typeface="Calibri" pitchFamily="34" charset="0"/>
              </a:rPr>
              <a:t>2012			   (20,00,000 + 40,00,000)			 	</a:t>
            </a:r>
          </a:p>
          <a:p>
            <a:r>
              <a:rPr lang="en-US" sz="2800" dirty="0" smtClean="0">
                <a:solidFill>
                  <a:schemeClr val="tx1"/>
                </a:solidFill>
                <a:latin typeface="Calibri" pitchFamily="34" charset="0"/>
              </a:rPr>
              <a:t>Adjusted EPS for    =	Rs. 18,00,000	  =    Rs. 0.30	</a:t>
            </a:r>
          </a:p>
          <a:p>
            <a:r>
              <a:rPr lang="en-US" sz="2800" dirty="0" smtClean="0">
                <a:solidFill>
                  <a:schemeClr val="tx1"/>
                </a:solidFill>
                <a:latin typeface="Calibri" pitchFamily="34" charset="0"/>
              </a:rPr>
              <a:t>the year 2011	  (20,00,000 + 40,00,000)</a:t>
            </a:r>
          </a:p>
          <a:p>
            <a:endParaRPr lang="en-US" sz="2800" dirty="0">
              <a:solidFill>
                <a:schemeClr val="tx1"/>
              </a:solidFill>
              <a:latin typeface="Calibri" pitchFamily="34" charset="0"/>
            </a:endParaRPr>
          </a:p>
          <a:p>
            <a:r>
              <a:rPr lang="en-US" sz="2800" dirty="0" smtClean="0">
                <a:solidFill>
                  <a:schemeClr val="tx1"/>
                </a:solidFill>
                <a:latin typeface="Calibri" pitchFamily="34" charset="0"/>
              </a:rPr>
              <a:t>Since the bonus issue is an issue without consideration, the issue is treated as if it had occurred prior to the beginning of the year 2011, the earliest period reported.</a:t>
            </a:r>
          </a:p>
        </p:txBody>
      </p:sp>
      <p:cxnSp>
        <p:nvCxnSpPr>
          <p:cNvPr id="5" name="Straight Connector 4"/>
          <p:cNvCxnSpPr/>
          <p:nvPr/>
        </p:nvCxnSpPr>
        <p:spPr>
          <a:xfrm>
            <a:off x="3059832" y="2420888"/>
            <a:ext cx="33843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059832" y="3933056"/>
            <a:ext cx="35283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93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par>
                                <p:cTn id="25" presetID="14" presetClass="entr" presetSubtype="10" fill="hold"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par>
                                <p:cTn id="40" presetID="14" presetClass="entr" presetSubtype="10" fill="hold" nodeType="with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randombar(horizont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wipe(left)">
                                      <p:cBhvr>
                                        <p:cTn id="4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400" dirty="0" smtClean="0">
                <a:solidFill>
                  <a:schemeClr val="tx1"/>
                </a:solidFill>
                <a:effectLst/>
                <a:latin typeface="Calibri" pitchFamily="34" charset="0"/>
              </a:rPr>
              <a:t>Restatement</a:t>
            </a:r>
            <a:endParaRPr lang="en-IN" sz="4400" dirty="0">
              <a:solidFill>
                <a:schemeClr val="tx1"/>
              </a:solidFill>
              <a:effectLst/>
              <a:latin typeface="Calibri" pitchFamily="34" charset="0"/>
            </a:endParaRPr>
          </a:p>
        </p:txBody>
      </p:sp>
      <p:sp>
        <p:nvSpPr>
          <p:cNvPr id="4" name="Subtitle 3"/>
          <p:cNvSpPr>
            <a:spLocks noGrp="1"/>
          </p:cNvSpPr>
          <p:nvPr>
            <p:ph type="subTitle" idx="1"/>
          </p:nvPr>
        </p:nvSpPr>
        <p:spPr>
          <a:xfrm>
            <a:off x="0" y="980728"/>
            <a:ext cx="9143999" cy="5877272"/>
          </a:xfrm>
        </p:spPr>
        <p:txBody>
          <a:bodyPr anchor="t">
            <a:normAutofit lnSpcReduction="10000"/>
          </a:bodyPr>
          <a:lstStyle/>
          <a:p>
            <a:pPr algn="just">
              <a:buClrTx/>
              <a:buSzPct val="85000"/>
            </a:pPr>
            <a:r>
              <a:rPr lang="en-US" sz="3200" dirty="0" smtClean="0">
                <a:latin typeface="Calibri" pitchFamily="34" charset="0"/>
              </a:rPr>
              <a:t>If the number of equity shares or potential equity shares outstanding increases as a result of bonus issue, share split or decreases as a result of reverse share split the calculation of basic and diluted EPS should be adjusted for all the periods presented.</a:t>
            </a:r>
          </a:p>
          <a:p>
            <a:pPr>
              <a:buClrTx/>
              <a:buSzPct val="85000"/>
            </a:pPr>
            <a:endParaRPr lang="en-US" sz="2800" dirty="0" smtClean="0">
              <a:latin typeface="Calibri" pitchFamily="34" charset="0"/>
            </a:endParaRPr>
          </a:p>
          <a:p>
            <a:pPr algn="just">
              <a:buClrTx/>
              <a:buSzPct val="85000"/>
            </a:pPr>
            <a:r>
              <a:rPr lang="en-US" sz="3200" dirty="0" smtClean="0">
                <a:latin typeface="Calibri" pitchFamily="34" charset="0"/>
              </a:rPr>
              <a:t>If changes occur after the Balance Sheet date but before the date of approval of Financial Statements by the Board of Directors, the </a:t>
            </a:r>
            <a:r>
              <a:rPr lang="en-US" sz="3200" dirty="0" smtClean="0">
                <a:solidFill>
                  <a:srgbClr val="FF0000"/>
                </a:solidFill>
                <a:latin typeface="Calibri" pitchFamily="34" charset="0"/>
              </a:rPr>
              <a:t>EPS calculation for these Financial Statements and any prior period Financial Statements should be restated </a:t>
            </a:r>
            <a:r>
              <a:rPr lang="en-US" sz="3200" dirty="0" smtClean="0">
                <a:solidFill>
                  <a:schemeClr val="tx1"/>
                </a:solidFill>
                <a:latin typeface="Calibri" pitchFamily="34" charset="0"/>
              </a:rPr>
              <a:t>on the basis of new number of shares.</a:t>
            </a:r>
            <a:endParaRPr lang="en-US" sz="3200" dirty="0">
              <a:solidFill>
                <a:srgbClr val="FF0000"/>
              </a:solidFill>
              <a:latin typeface="Calibri" pitchFamily="34" charset="0"/>
            </a:endParaRPr>
          </a:p>
          <a:p>
            <a:pPr algn="just">
              <a:buClrTx/>
              <a:buSzPct val="85000"/>
            </a:pPr>
            <a:endParaRPr lang="en-US" sz="3200" dirty="0" smtClean="0">
              <a:latin typeface="Calibri" pitchFamily="34" charset="0"/>
            </a:endParaRPr>
          </a:p>
        </p:txBody>
      </p:sp>
    </p:spTree>
    <p:extLst>
      <p:ext uri="{BB962C8B-B14F-4D97-AF65-F5344CB8AC3E}">
        <p14:creationId xmlns:p14="http://schemas.microsoft.com/office/powerpoint/2010/main" val="346685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836712"/>
            <a:ext cx="9144000" cy="6021288"/>
          </a:xfrm>
        </p:spPr>
        <p:txBody>
          <a:bodyPr anchor="ctr">
            <a:normAutofit/>
          </a:bodyPr>
          <a:lstStyle/>
          <a:p>
            <a:r>
              <a:rPr lang="en-US" sz="3600" dirty="0" smtClean="0">
                <a:solidFill>
                  <a:schemeClr val="tx1"/>
                </a:solidFill>
                <a:latin typeface="Calibri" pitchFamily="34" charset="0"/>
              </a:rPr>
              <a:t>Under Revised Schedule VI Basic and Diluted EPS should be disclosed in the Statement of Profit and Loss.</a:t>
            </a:r>
          </a:p>
          <a:p>
            <a:r>
              <a:rPr lang="en-US" sz="3600" dirty="0" smtClean="0">
                <a:solidFill>
                  <a:schemeClr val="tx1"/>
                </a:solidFill>
                <a:latin typeface="Calibri" pitchFamily="34" charset="0"/>
              </a:rPr>
              <a:t>The computation of Basic and Diluted EPS should form part of Notes to Accounts.</a:t>
            </a:r>
          </a:p>
          <a:p>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Disclosure</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112589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6858000"/>
          </a:xfrm>
        </p:spPr>
        <p:txBody>
          <a:bodyPr anchor="ctr"/>
          <a:lstStyle/>
          <a:p>
            <a:pPr marL="0" indent="0" algn="ctr">
              <a:buNone/>
            </a:pPr>
            <a:r>
              <a:rPr lang="en-US" sz="8800" dirty="0" smtClean="0">
                <a:latin typeface="Calibri" pitchFamily="34" charset="0"/>
              </a:rPr>
              <a:t>Thank You</a:t>
            </a:r>
            <a:endParaRPr lang="en-IN" sz="8800" dirty="0">
              <a:latin typeface="Calibri" pitchFamily="34" charset="0"/>
            </a:endParaRPr>
          </a:p>
        </p:txBody>
      </p:sp>
    </p:spTree>
    <p:extLst>
      <p:ext uri="{BB962C8B-B14F-4D97-AF65-F5344CB8AC3E}">
        <p14:creationId xmlns:p14="http://schemas.microsoft.com/office/powerpoint/2010/main" val="1590554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268760"/>
            <a:ext cx="9144000" cy="5589240"/>
          </a:xfrm>
        </p:spPr>
        <p:txBody>
          <a:bodyPr anchor="ctr">
            <a:normAutofit/>
          </a:bodyPr>
          <a:lstStyle/>
          <a:p>
            <a:pPr algn="just">
              <a:buClr>
                <a:schemeClr val="tx1"/>
              </a:buClr>
              <a:buSzPct val="125000"/>
            </a:pPr>
            <a:r>
              <a:rPr lang="en-US" sz="4000" dirty="0" smtClean="0">
                <a:solidFill>
                  <a:schemeClr val="tx1"/>
                </a:solidFill>
                <a:latin typeface="Calibri" pitchFamily="34" charset="0"/>
              </a:rPr>
              <a:t>This standard is mandatory for all companies whose equity shares or potential equity shares are listed on a recognized stock exchange in India.</a:t>
            </a:r>
          </a:p>
          <a:p>
            <a:pPr algn="just">
              <a:buClr>
                <a:schemeClr val="tx1"/>
              </a:buClr>
              <a:buSzPct val="125000"/>
            </a:pPr>
            <a:r>
              <a:rPr lang="en-US" sz="4000" dirty="0" smtClean="0">
                <a:solidFill>
                  <a:schemeClr val="tx1"/>
                </a:solidFill>
                <a:latin typeface="Calibri" pitchFamily="34" charset="0"/>
              </a:rPr>
              <a:t> </a:t>
            </a:r>
          </a:p>
        </p:txBody>
      </p:sp>
      <p:sp>
        <p:nvSpPr>
          <p:cNvPr id="3" name="Title 2"/>
          <p:cNvSpPr>
            <a:spLocks noGrp="1"/>
          </p:cNvSpPr>
          <p:nvPr>
            <p:ph type="ctrTitle"/>
          </p:nvPr>
        </p:nvSpPr>
        <p:spPr>
          <a:xfrm>
            <a:off x="0" y="1"/>
            <a:ext cx="9144000" cy="1052735"/>
          </a:xfrm>
        </p:spPr>
        <p:txBody>
          <a:bodyPr anchor="ctr"/>
          <a:lstStyle/>
          <a:p>
            <a:pPr marL="182880" indent="0">
              <a:buNone/>
            </a:pPr>
            <a:r>
              <a:rPr lang="en-US" sz="6000" dirty="0" smtClean="0">
                <a:solidFill>
                  <a:schemeClr val="tx1"/>
                </a:solidFill>
                <a:effectLst/>
                <a:latin typeface="Calibri" pitchFamily="34" charset="0"/>
              </a:rPr>
              <a:t>Applicability</a:t>
            </a:r>
            <a:endParaRPr lang="en-IN" sz="6000" dirty="0">
              <a:solidFill>
                <a:schemeClr val="tx1"/>
              </a:solidFill>
              <a:effectLst/>
              <a:latin typeface="Calibri" pitchFamily="34" charset="0"/>
            </a:endParaRPr>
          </a:p>
        </p:txBody>
      </p:sp>
    </p:spTree>
    <p:extLst>
      <p:ext uri="{BB962C8B-B14F-4D97-AF65-F5344CB8AC3E}">
        <p14:creationId xmlns:p14="http://schemas.microsoft.com/office/powerpoint/2010/main" val="414554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259632" y="2276873"/>
            <a:ext cx="7344816" cy="3744415"/>
          </a:xfrm>
        </p:spPr>
        <p:txBody>
          <a:bodyPr anchor="ctr">
            <a:normAutofit/>
          </a:bodyPr>
          <a:lstStyle/>
          <a:p>
            <a:pPr marL="342900" indent="-342900">
              <a:buClrTx/>
              <a:buFont typeface="Arial" pitchFamily="34" charset="0"/>
              <a:buChar char="•"/>
            </a:pPr>
            <a:r>
              <a:rPr lang="en-US" sz="4400" dirty="0" smtClean="0">
                <a:solidFill>
                  <a:schemeClr val="tx1"/>
                </a:solidFill>
                <a:latin typeface="Calibri" pitchFamily="34" charset="0"/>
              </a:rPr>
              <a:t>Basic EPS</a:t>
            </a:r>
          </a:p>
          <a:p>
            <a:pPr marL="342900" indent="-342900">
              <a:buClrTx/>
              <a:buFont typeface="Arial" pitchFamily="34" charset="0"/>
              <a:buChar char="•"/>
            </a:pPr>
            <a:r>
              <a:rPr lang="en-US" sz="4400" dirty="0" smtClean="0">
                <a:solidFill>
                  <a:schemeClr val="tx1"/>
                </a:solidFill>
                <a:latin typeface="Calibri" pitchFamily="34" charset="0"/>
              </a:rPr>
              <a:t>Diluted EPS</a:t>
            </a:r>
          </a:p>
          <a:p>
            <a:endParaRPr lang="en-IN" dirty="0"/>
          </a:p>
        </p:txBody>
      </p:sp>
      <p:sp>
        <p:nvSpPr>
          <p:cNvPr id="3" name="Title 2"/>
          <p:cNvSpPr>
            <a:spLocks noGrp="1"/>
          </p:cNvSpPr>
          <p:nvPr>
            <p:ph type="ctrTitle"/>
          </p:nvPr>
        </p:nvSpPr>
        <p:spPr>
          <a:xfrm>
            <a:off x="827584" y="692696"/>
            <a:ext cx="7175351" cy="1368152"/>
          </a:xfrm>
        </p:spPr>
        <p:txBody>
          <a:bodyPr/>
          <a:lstStyle/>
          <a:p>
            <a:pPr marL="182880" indent="0">
              <a:buNone/>
            </a:pPr>
            <a:r>
              <a:rPr lang="en-US" dirty="0" smtClean="0">
                <a:solidFill>
                  <a:schemeClr val="tx1"/>
                </a:solidFill>
                <a:effectLst/>
                <a:latin typeface="Calibri" pitchFamily="34" charset="0"/>
              </a:rPr>
              <a:t>Types</a:t>
            </a:r>
            <a:r>
              <a:rPr lang="en-US" dirty="0" smtClean="0">
                <a:solidFill>
                  <a:schemeClr val="tx1"/>
                </a:solidFill>
                <a:latin typeface="Calibri" pitchFamily="34" charset="0"/>
              </a:rPr>
              <a:t> </a:t>
            </a:r>
            <a:r>
              <a:rPr lang="en-US" dirty="0" smtClean="0">
                <a:solidFill>
                  <a:schemeClr val="tx1"/>
                </a:solidFill>
                <a:effectLst/>
                <a:latin typeface="Calibri" pitchFamily="34" charset="0"/>
              </a:rPr>
              <a:t>of</a:t>
            </a:r>
            <a:r>
              <a:rPr lang="en-US" dirty="0" smtClean="0">
                <a:solidFill>
                  <a:schemeClr val="tx1"/>
                </a:solidFill>
                <a:latin typeface="Calibri" pitchFamily="34" charset="0"/>
              </a:rPr>
              <a:t> </a:t>
            </a:r>
            <a:r>
              <a:rPr lang="en-US" dirty="0" smtClean="0">
                <a:solidFill>
                  <a:schemeClr val="tx1"/>
                </a:solidFill>
                <a:effectLst/>
                <a:latin typeface="Calibri" pitchFamily="34" charset="0"/>
              </a:rPr>
              <a:t>EPS</a:t>
            </a:r>
            <a:r>
              <a:rPr lang="en-US" dirty="0" smtClean="0">
                <a:solidFill>
                  <a:schemeClr val="tx1"/>
                </a:solidFill>
                <a:latin typeface="Calibri" pitchFamily="34" charset="0"/>
              </a:rPr>
              <a:t/>
            </a:r>
            <a:br>
              <a:rPr lang="en-US" dirty="0" smtClean="0">
                <a:solidFill>
                  <a:schemeClr val="tx1"/>
                </a:solidFill>
                <a:latin typeface="Calibri" pitchFamily="34" charset="0"/>
              </a:rPr>
            </a:br>
            <a:endParaRPr lang="en-IN" dirty="0">
              <a:solidFill>
                <a:schemeClr val="tx1"/>
              </a:solidFill>
              <a:latin typeface="Calibri" pitchFamily="34" charset="0"/>
            </a:endParaRPr>
          </a:p>
        </p:txBody>
      </p:sp>
    </p:spTree>
    <p:extLst>
      <p:ext uri="{BB962C8B-B14F-4D97-AF65-F5344CB8AC3E}">
        <p14:creationId xmlns:p14="http://schemas.microsoft.com/office/powerpoint/2010/main" val="112911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916833"/>
            <a:ext cx="9144000" cy="4941167"/>
          </a:xfrm>
        </p:spPr>
        <p:txBody>
          <a:bodyPr>
            <a:normAutofit/>
          </a:bodyPr>
          <a:lstStyle/>
          <a:p>
            <a:endParaRPr lang="en-US" dirty="0" smtClean="0"/>
          </a:p>
          <a:p>
            <a:r>
              <a:rPr lang="en-US" dirty="0"/>
              <a:t>	</a:t>
            </a:r>
            <a:r>
              <a:rPr lang="en-US" sz="3600" dirty="0" smtClean="0">
                <a:solidFill>
                  <a:schemeClr val="tx1"/>
                </a:solidFill>
                <a:latin typeface="Calibri" pitchFamily="34" charset="0"/>
              </a:rPr>
              <a:t>Net Profit/Loss for the Period </a:t>
            </a:r>
            <a:r>
              <a:rPr lang="en-US" sz="3600" dirty="0">
                <a:solidFill>
                  <a:schemeClr val="tx1"/>
                </a:solidFill>
                <a:latin typeface="Calibri" pitchFamily="34" charset="0"/>
              </a:rPr>
              <a:t>A</a:t>
            </a:r>
            <a:r>
              <a:rPr lang="en-US" sz="3600" dirty="0" smtClean="0">
                <a:solidFill>
                  <a:schemeClr val="tx1"/>
                </a:solidFill>
                <a:latin typeface="Calibri" pitchFamily="34" charset="0"/>
              </a:rPr>
              <a:t>ttributable 	to Equity Shareholders</a:t>
            </a:r>
          </a:p>
          <a:p>
            <a:r>
              <a:rPr lang="en-US" sz="3600" dirty="0" smtClean="0">
                <a:solidFill>
                  <a:schemeClr val="tx1"/>
                </a:solidFill>
                <a:latin typeface="Calibri" pitchFamily="34" charset="0"/>
              </a:rPr>
              <a:t>=  </a:t>
            </a:r>
          </a:p>
          <a:p>
            <a:r>
              <a:rPr lang="en-US" sz="3600" dirty="0">
                <a:solidFill>
                  <a:schemeClr val="tx1"/>
                </a:solidFill>
                <a:latin typeface="Calibri" pitchFamily="34" charset="0"/>
              </a:rPr>
              <a:t>	</a:t>
            </a:r>
            <a:r>
              <a:rPr lang="en-US" sz="3600" dirty="0" smtClean="0">
                <a:solidFill>
                  <a:schemeClr val="tx1"/>
                </a:solidFill>
                <a:latin typeface="Calibri" pitchFamily="34" charset="0"/>
              </a:rPr>
              <a:t>Weighted Average Number of Equity  	Shares Outstanding during the Period</a:t>
            </a:r>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1196751"/>
          </a:xfrm>
        </p:spPr>
        <p:txBody>
          <a:bodyPr anchor="ctr"/>
          <a:lstStyle/>
          <a:p>
            <a:pPr marL="182880" indent="0" algn="ctr">
              <a:buNone/>
            </a:pPr>
            <a:r>
              <a:rPr lang="en-US" dirty="0" smtClean="0">
                <a:solidFill>
                  <a:schemeClr val="tx1"/>
                </a:solidFill>
                <a:effectLst/>
                <a:latin typeface="Calibri" pitchFamily="34" charset="0"/>
              </a:rPr>
              <a:t>Calculation</a:t>
            </a:r>
            <a:r>
              <a:rPr lang="en-US" dirty="0" smtClean="0">
                <a:solidFill>
                  <a:schemeClr val="tx1"/>
                </a:solidFill>
                <a:latin typeface="Calibri" pitchFamily="34" charset="0"/>
              </a:rPr>
              <a:t> </a:t>
            </a:r>
            <a:r>
              <a:rPr lang="en-US" dirty="0" smtClean="0">
                <a:solidFill>
                  <a:schemeClr val="tx1"/>
                </a:solidFill>
                <a:effectLst/>
                <a:latin typeface="Calibri" pitchFamily="34" charset="0"/>
              </a:rPr>
              <a:t>of</a:t>
            </a:r>
            <a:r>
              <a:rPr lang="en-US" dirty="0" smtClean="0">
                <a:solidFill>
                  <a:schemeClr val="tx1"/>
                </a:solidFill>
                <a:latin typeface="Calibri" pitchFamily="34" charset="0"/>
              </a:rPr>
              <a:t> </a:t>
            </a:r>
            <a:r>
              <a:rPr lang="en-US" dirty="0" smtClean="0">
                <a:solidFill>
                  <a:schemeClr val="tx1"/>
                </a:solidFill>
                <a:effectLst/>
                <a:latin typeface="Calibri" pitchFamily="34" charset="0"/>
              </a:rPr>
              <a:t>Basic</a:t>
            </a:r>
            <a:r>
              <a:rPr lang="en-US" dirty="0" smtClean="0">
                <a:solidFill>
                  <a:schemeClr val="tx1"/>
                </a:solidFill>
                <a:latin typeface="Calibri" pitchFamily="34" charset="0"/>
              </a:rPr>
              <a:t> </a:t>
            </a:r>
            <a:r>
              <a:rPr lang="en-US" dirty="0" smtClean="0">
                <a:solidFill>
                  <a:schemeClr val="tx1"/>
                </a:solidFill>
                <a:effectLst/>
                <a:latin typeface="Calibri" pitchFamily="34" charset="0"/>
              </a:rPr>
              <a:t>EPS</a:t>
            </a:r>
            <a:endParaRPr lang="en-IN" dirty="0">
              <a:solidFill>
                <a:schemeClr val="tx1"/>
              </a:solidFill>
              <a:effectLst/>
              <a:latin typeface="Calibri" pitchFamily="34" charset="0"/>
            </a:endParaRPr>
          </a:p>
        </p:txBody>
      </p:sp>
      <p:cxnSp>
        <p:nvCxnSpPr>
          <p:cNvPr id="6" name="Straight Connector 5"/>
          <p:cNvCxnSpPr/>
          <p:nvPr/>
        </p:nvCxnSpPr>
        <p:spPr>
          <a:xfrm>
            <a:off x="755576" y="3933056"/>
            <a:ext cx="8280920" cy="0"/>
          </a:xfrm>
          <a:prstGeom prst="line">
            <a:avLst/>
          </a:prstGeom>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53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1"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76872"/>
            <a:ext cx="9144000" cy="4581128"/>
          </a:xfrm>
        </p:spPr>
        <p:txBody>
          <a:bodyPr anchor="ctr">
            <a:normAutofit/>
          </a:bodyPr>
          <a:lstStyle/>
          <a:p>
            <a:r>
              <a:rPr lang="en-US" sz="3200" dirty="0" smtClean="0">
                <a:solidFill>
                  <a:schemeClr val="tx1"/>
                </a:solidFill>
                <a:latin typeface="Calibri" pitchFamily="34" charset="0"/>
              </a:rPr>
              <a:t>	Net Profit or Loss for the Period (Including Prior 	Period Items, Tax Expense and Extraordinary 	Items)</a:t>
            </a:r>
          </a:p>
          <a:p>
            <a:r>
              <a:rPr lang="en-US" sz="3200" dirty="0" smtClean="0">
                <a:solidFill>
                  <a:srgbClr val="FF0000"/>
                </a:solidFill>
                <a:latin typeface="Calibri" pitchFamily="34" charset="0"/>
              </a:rPr>
              <a:t>Less:	</a:t>
            </a:r>
            <a:r>
              <a:rPr lang="en-US" sz="3200" dirty="0" smtClean="0">
                <a:solidFill>
                  <a:schemeClr val="tx1"/>
                </a:solidFill>
                <a:latin typeface="Calibri" pitchFamily="34" charset="0"/>
              </a:rPr>
              <a:t>Preference Share Dividend</a:t>
            </a:r>
          </a:p>
          <a:p>
            <a:r>
              <a:rPr lang="en-US" sz="3200" dirty="0">
                <a:solidFill>
                  <a:schemeClr val="tx1"/>
                </a:solidFill>
                <a:latin typeface="Calibri" pitchFamily="34" charset="0"/>
              </a:rPr>
              <a:t>	</a:t>
            </a:r>
            <a:r>
              <a:rPr lang="en-US" sz="3200" dirty="0" smtClean="0">
                <a:solidFill>
                  <a:schemeClr val="tx1"/>
                </a:solidFill>
                <a:latin typeface="Calibri" pitchFamily="34" charset="0"/>
              </a:rPr>
              <a:t>Dividend Distribution Tax</a:t>
            </a:r>
          </a:p>
          <a:p>
            <a:endParaRPr lang="en-IN" sz="3200" dirty="0">
              <a:solidFill>
                <a:srgbClr val="FF0000"/>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a:solidFill>
                  <a:schemeClr val="tx1"/>
                </a:solidFill>
                <a:effectLst/>
                <a:latin typeface="Calibri" pitchFamily="34" charset="0"/>
              </a:rPr>
              <a:t>Calculation of Net Profit/Loss for the </a:t>
            </a:r>
            <a:r>
              <a:rPr lang="en-US" sz="3600" dirty="0" smtClean="0">
                <a:solidFill>
                  <a:schemeClr val="tx1"/>
                </a:solidFill>
                <a:effectLst/>
                <a:latin typeface="Calibri" pitchFamily="34" charset="0"/>
              </a:rPr>
              <a:t>Period Attributable </a:t>
            </a:r>
            <a:r>
              <a:rPr lang="en-US" sz="3600" dirty="0">
                <a:solidFill>
                  <a:schemeClr val="tx1"/>
                </a:solidFill>
                <a:effectLst/>
                <a:latin typeface="Calibri" pitchFamily="34" charset="0"/>
              </a:rPr>
              <a:t>to </a:t>
            </a:r>
            <a:r>
              <a:rPr lang="en-US" sz="3600" dirty="0" smtClean="0">
                <a:solidFill>
                  <a:schemeClr val="tx1"/>
                </a:solidFill>
                <a:effectLst/>
                <a:latin typeface="Calibri" pitchFamily="34" charset="0"/>
              </a:rPr>
              <a:t>Equity </a:t>
            </a:r>
            <a:r>
              <a:rPr lang="en-US" sz="3600" dirty="0">
                <a:solidFill>
                  <a:schemeClr val="tx1"/>
                </a:solidFill>
                <a:effectLst/>
                <a:latin typeface="Calibri" pitchFamily="34" charset="0"/>
              </a:rPr>
              <a:t>S</a:t>
            </a:r>
            <a:r>
              <a:rPr lang="en-US" sz="3600" dirty="0" smtClean="0">
                <a:solidFill>
                  <a:schemeClr val="tx1"/>
                </a:solidFill>
                <a:effectLst/>
                <a:latin typeface="Calibri" pitchFamily="34" charset="0"/>
              </a:rPr>
              <a:t>hareholders (Numerator)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26347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4"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980728"/>
          </a:xfrm>
        </p:spPr>
        <p:txBody>
          <a:bodyPr anchor="t"/>
          <a:lstStyle/>
          <a:p>
            <a:pPr marL="182880" indent="0">
              <a:buNone/>
            </a:pPr>
            <a:r>
              <a:rPr lang="en-US" sz="3600" dirty="0" smtClean="0">
                <a:solidFill>
                  <a:schemeClr val="tx1"/>
                </a:solidFill>
                <a:effectLst/>
                <a:latin typeface="Calibri" pitchFamily="34" charset="0"/>
              </a:rPr>
              <a:t>Illustration - 1</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sp>
        <p:nvSpPr>
          <p:cNvPr id="4" name="Subtitle 3"/>
          <p:cNvSpPr>
            <a:spLocks noGrp="1"/>
          </p:cNvSpPr>
          <p:nvPr>
            <p:ph type="subTitle" idx="1"/>
          </p:nvPr>
        </p:nvSpPr>
        <p:spPr>
          <a:xfrm>
            <a:off x="0" y="1340768"/>
            <a:ext cx="9143999" cy="5517232"/>
          </a:xfrm>
        </p:spPr>
        <p:txBody>
          <a:bodyPr anchor="ctr">
            <a:normAutofit/>
          </a:bodyPr>
          <a:lstStyle/>
          <a:p>
            <a:r>
              <a:rPr lang="en-US" sz="2400" dirty="0" smtClean="0">
                <a:solidFill>
                  <a:schemeClr val="tx1"/>
                </a:solidFill>
                <a:latin typeface="Calibri" pitchFamily="34" charset="0"/>
              </a:rPr>
              <a:t>The Net Profit Before Tax of X Ltd was Rs.100 Lakhs and the Income Tax Rate was 37%.</a:t>
            </a:r>
          </a:p>
          <a:p>
            <a:r>
              <a:rPr lang="en-US" sz="2400" dirty="0" smtClean="0">
                <a:solidFill>
                  <a:schemeClr val="tx1"/>
                </a:solidFill>
                <a:latin typeface="Calibri" pitchFamily="34" charset="0"/>
              </a:rPr>
              <a:t> </a:t>
            </a:r>
          </a:p>
          <a:p>
            <a:r>
              <a:rPr lang="en-US" sz="2400" dirty="0" smtClean="0">
                <a:solidFill>
                  <a:schemeClr val="tx1"/>
                </a:solidFill>
                <a:latin typeface="Calibri" pitchFamily="34" charset="0"/>
              </a:rPr>
              <a:t>The Company’s Preference Share Capital had the following classes –</a:t>
            </a:r>
          </a:p>
          <a:p>
            <a:r>
              <a:rPr lang="en-US" sz="2400" dirty="0" smtClean="0">
                <a:solidFill>
                  <a:schemeClr val="tx1"/>
                </a:solidFill>
                <a:latin typeface="Calibri" pitchFamily="34" charset="0"/>
              </a:rPr>
              <a:t>12% Non - Cumulative Preference Share Capital - Rs.100 Lakhs</a:t>
            </a:r>
          </a:p>
          <a:p>
            <a:r>
              <a:rPr lang="en-US" sz="2400" dirty="0" smtClean="0">
                <a:solidFill>
                  <a:schemeClr val="tx1"/>
                </a:solidFill>
                <a:latin typeface="Calibri" pitchFamily="34" charset="0"/>
              </a:rPr>
              <a:t>10% Cumulative Preference Share Capital            - Rs.150 Lakhs</a:t>
            </a:r>
          </a:p>
          <a:p>
            <a:endParaRPr lang="en-US" sz="2400" dirty="0" smtClean="0">
              <a:solidFill>
                <a:schemeClr val="tx1"/>
              </a:solidFill>
              <a:latin typeface="Calibri" pitchFamily="34" charset="0"/>
            </a:endParaRPr>
          </a:p>
          <a:p>
            <a:r>
              <a:rPr lang="en-US" sz="2400" dirty="0" smtClean="0">
                <a:solidFill>
                  <a:schemeClr val="tx1"/>
                </a:solidFill>
                <a:latin typeface="Calibri" pitchFamily="34" charset="0"/>
              </a:rPr>
              <a:t>The Company also provided for Dividend Distribution Tax at 12.75%.</a:t>
            </a:r>
          </a:p>
          <a:p>
            <a:endParaRPr lang="en-US" sz="2400" dirty="0" smtClean="0">
              <a:solidFill>
                <a:schemeClr val="tx1"/>
              </a:solidFill>
              <a:latin typeface="Calibri" pitchFamily="34" charset="0"/>
            </a:endParaRPr>
          </a:p>
          <a:p>
            <a:r>
              <a:rPr lang="en-US" sz="2400" dirty="0" smtClean="0">
                <a:solidFill>
                  <a:schemeClr val="tx1"/>
                </a:solidFill>
                <a:latin typeface="Calibri" pitchFamily="34" charset="0"/>
              </a:rPr>
              <a:t>You are required to </a:t>
            </a:r>
            <a:r>
              <a:rPr lang="en-US" sz="2400" dirty="0" smtClean="0">
                <a:solidFill>
                  <a:srgbClr val="FF0000"/>
                </a:solidFill>
                <a:latin typeface="Calibri" pitchFamily="34" charset="0"/>
              </a:rPr>
              <a:t>Calculate the Net Profit for the Period </a:t>
            </a:r>
            <a:r>
              <a:rPr lang="en-US" sz="2400" dirty="0">
                <a:solidFill>
                  <a:srgbClr val="FF0000"/>
                </a:solidFill>
                <a:latin typeface="Calibri" pitchFamily="34" charset="0"/>
              </a:rPr>
              <a:t>A</a:t>
            </a:r>
            <a:r>
              <a:rPr lang="en-US" sz="2400" dirty="0" smtClean="0">
                <a:solidFill>
                  <a:srgbClr val="FF0000"/>
                </a:solidFill>
                <a:latin typeface="Calibri" pitchFamily="34" charset="0"/>
              </a:rPr>
              <a:t>ttributable to Equity Shareholders.</a:t>
            </a:r>
            <a:r>
              <a:rPr lang="en-US" sz="2400" dirty="0" smtClean="0">
                <a:latin typeface="Calibri" pitchFamily="34" charset="0"/>
              </a:rPr>
              <a:t> </a:t>
            </a:r>
            <a:endParaRPr lang="en-US" sz="2400" dirty="0">
              <a:latin typeface="Calibri" pitchFamily="34" charset="0"/>
            </a:endParaRPr>
          </a:p>
        </p:txBody>
      </p:sp>
    </p:spTree>
    <p:extLst>
      <p:ext uri="{BB962C8B-B14F-4D97-AF65-F5344CB8AC3E}">
        <p14:creationId xmlns:p14="http://schemas.microsoft.com/office/powerpoint/2010/main" val="47102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0"/>
            <a:ext cx="9144000" cy="692696"/>
          </a:xfrm>
        </p:spPr>
        <p:txBody>
          <a:bodyPr anchor="t"/>
          <a:lstStyle/>
          <a:p>
            <a:pPr marL="182880" indent="0">
              <a:buNone/>
            </a:pPr>
            <a:r>
              <a:rPr lang="en-US" sz="3600" dirty="0" smtClean="0">
                <a:solidFill>
                  <a:schemeClr val="tx1"/>
                </a:solidFill>
                <a:effectLst/>
                <a:latin typeface="Calibri" pitchFamily="34" charset="0"/>
              </a:rPr>
              <a:t>Solution</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sp>
        <p:nvSpPr>
          <p:cNvPr id="4" name="Subtitle 3"/>
          <p:cNvSpPr>
            <a:spLocks noGrp="1"/>
          </p:cNvSpPr>
          <p:nvPr>
            <p:ph type="subTitle" idx="1"/>
          </p:nvPr>
        </p:nvSpPr>
        <p:spPr>
          <a:xfrm>
            <a:off x="1" y="1052736"/>
            <a:ext cx="9143999" cy="5949280"/>
          </a:xfrm>
        </p:spPr>
        <p:txBody>
          <a:bodyPr anchor="ctr">
            <a:normAutofit/>
          </a:bodyPr>
          <a:lstStyle/>
          <a:p>
            <a:pPr algn="ctr"/>
            <a:r>
              <a:rPr lang="en-US" sz="2400" dirty="0" smtClean="0">
                <a:latin typeface="Calibri" pitchFamily="34" charset="0"/>
              </a:rPr>
              <a:t>Particulars</a:t>
            </a:r>
            <a:endParaRPr lang="en-US" sz="2400" dirty="0">
              <a:latin typeface="Calibri" pitchFamily="34" charset="0"/>
            </a:endParaRPr>
          </a:p>
        </p:txBody>
      </p:sp>
      <p:sp>
        <p:nvSpPr>
          <p:cNvPr id="2" name="Rectangle 1"/>
          <p:cNvSpPr/>
          <p:nvPr/>
        </p:nvSpPr>
        <p:spPr>
          <a:xfrm>
            <a:off x="0" y="764704"/>
            <a:ext cx="9144000" cy="6093296"/>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r>
              <a:rPr lang="en-US" sz="2000" dirty="0" smtClean="0">
                <a:solidFill>
                  <a:schemeClr val="tx1"/>
                </a:solidFill>
                <a:latin typeface="Calibri" pitchFamily="34" charset="0"/>
              </a:rPr>
              <a:t>	    </a:t>
            </a:r>
            <a:r>
              <a:rPr lang="en-US" sz="2000" b="1" dirty="0" smtClean="0">
                <a:solidFill>
                  <a:schemeClr val="tx1"/>
                </a:solidFill>
                <a:latin typeface="Calibri" pitchFamily="34" charset="0"/>
              </a:rPr>
              <a:t>  Particulars		</a:t>
            </a:r>
            <a:r>
              <a:rPr lang="en-US" sz="2000" b="1" dirty="0">
                <a:solidFill>
                  <a:schemeClr val="tx1"/>
                </a:solidFill>
                <a:latin typeface="Calibri" pitchFamily="34" charset="0"/>
              </a:rPr>
              <a:t> </a:t>
            </a:r>
            <a:r>
              <a:rPr lang="en-US" sz="2000" b="1" dirty="0" smtClean="0">
                <a:solidFill>
                  <a:schemeClr val="tx1"/>
                </a:solidFill>
                <a:latin typeface="Calibri" pitchFamily="34" charset="0"/>
              </a:rPr>
              <a:t>          Computation	         Rupees in Lakhs</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	Profit Before Tax			Given		             	           100.00</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Less :      Tax Expense		           100.00 * 37%		             37.00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	Profit After Tax						             63.00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Less:	Preference Dividend for </a:t>
            </a:r>
          </a:p>
          <a:p>
            <a:r>
              <a:rPr lang="en-US" sz="2000" dirty="0" smtClean="0">
                <a:solidFill>
                  <a:schemeClr val="tx1"/>
                </a:solidFill>
                <a:latin typeface="Calibri" pitchFamily="34" charset="0"/>
              </a:rPr>
              <a:t>the period on Non - Cumulative</a:t>
            </a:r>
          </a:p>
          <a:p>
            <a:r>
              <a:rPr lang="en-US" sz="2000" dirty="0" smtClean="0">
                <a:solidFill>
                  <a:schemeClr val="tx1"/>
                </a:solidFill>
                <a:latin typeface="Calibri" pitchFamily="34" charset="0"/>
              </a:rPr>
              <a:t>Preference Shares	                           100.00 * 12%		             12.00</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On Cumulative Preference Shares	           150.00 * 10%                                          15.00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Dividend Distribution Tax		(12.00 + 15.00) * 12.75%                                   3.44</a:t>
            </a:r>
          </a:p>
          <a:p>
            <a:endParaRPr lang="en-US" sz="2000" dirty="0">
              <a:solidFill>
                <a:schemeClr val="tx1"/>
              </a:solidFill>
              <a:latin typeface="Calibri" pitchFamily="34" charset="0"/>
            </a:endParaRP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Net Profit for the </a:t>
            </a:r>
            <a:r>
              <a:rPr lang="en-US" sz="2000" dirty="0">
                <a:solidFill>
                  <a:schemeClr val="tx1"/>
                </a:solidFill>
                <a:latin typeface="Calibri" pitchFamily="34" charset="0"/>
              </a:rPr>
              <a:t>P</a:t>
            </a:r>
            <a:r>
              <a:rPr lang="en-US" sz="2000" dirty="0" smtClean="0">
                <a:solidFill>
                  <a:schemeClr val="tx1"/>
                </a:solidFill>
                <a:latin typeface="Calibri" pitchFamily="34" charset="0"/>
              </a:rPr>
              <a:t>eriod						             </a:t>
            </a:r>
            <a:r>
              <a:rPr lang="en-US" sz="2000" b="1" dirty="0" smtClean="0">
                <a:solidFill>
                  <a:schemeClr val="tx1"/>
                </a:solidFill>
                <a:latin typeface="Calibri" pitchFamily="34" charset="0"/>
              </a:rPr>
              <a:t>32.56</a:t>
            </a:r>
          </a:p>
          <a:p>
            <a:r>
              <a:rPr lang="en-US" sz="2000" dirty="0" smtClean="0">
                <a:solidFill>
                  <a:schemeClr val="tx1"/>
                </a:solidFill>
                <a:latin typeface="Calibri" pitchFamily="34" charset="0"/>
              </a:rPr>
              <a:t>Attributable to Shareholders </a:t>
            </a:r>
          </a:p>
          <a:p>
            <a:endParaRPr lang="en-IN" sz="2000" dirty="0">
              <a:solidFill>
                <a:schemeClr val="tx1"/>
              </a:solidFill>
              <a:latin typeface="Calibri" pitchFamily="34" charset="0"/>
            </a:endParaRPr>
          </a:p>
        </p:txBody>
      </p:sp>
      <p:cxnSp>
        <p:nvCxnSpPr>
          <p:cNvPr id="6" name="Straight Connector 5"/>
          <p:cNvCxnSpPr/>
          <p:nvPr/>
        </p:nvCxnSpPr>
        <p:spPr>
          <a:xfrm>
            <a:off x="6444208" y="764704"/>
            <a:ext cx="0" cy="6093296"/>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Straight Connector 7"/>
          <p:cNvCxnSpPr/>
          <p:nvPr/>
        </p:nvCxnSpPr>
        <p:spPr>
          <a:xfrm>
            <a:off x="3635896" y="764704"/>
            <a:ext cx="0" cy="6093296"/>
          </a:xfrm>
          <a:prstGeom prst="line">
            <a:avLst/>
          </a:prstGeom>
        </p:spPr>
        <p:style>
          <a:lnRef idx="2">
            <a:schemeClr val="accent2"/>
          </a:lnRef>
          <a:fillRef idx="0">
            <a:schemeClr val="accent2"/>
          </a:fillRef>
          <a:effectRef idx="1">
            <a:schemeClr val="accent2"/>
          </a:effectRef>
          <a:fontRef idx="minor">
            <a:schemeClr val="tx1"/>
          </a:fontRef>
        </p:style>
      </p:cxnSp>
      <p:cxnSp>
        <p:nvCxnSpPr>
          <p:cNvPr id="11" name="Straight Connector 10"/>
          <p:cNvCxnSpPr/>
          <p:nvPr/>
        </p:nvCxnSpPr>
        <p:spPr>
          <a:xfrm>
            <a:off x="0" y="1196752"/>
            <a:ext cx="91440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Straight Connector 12"/>
          <p:cNvCxnSpPr/>
          <p:nvPr/>
        </p:nvCxnSpPr>
        <p:spPr>
          <a:xfrm>
            <a:off x="0" y="5661248"/>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6173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wipe(down)">
                                      <p:cBhvr>
                                        <p:cTn id="16" dur="500"/>
                                        <p:tgtEl>
                                          <p:spTgt spid="2">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wipe(down)">
                                      <p:cBhvr>
                                        <p:cTn id="19" dur="500"/>
                                        <p:tgtEl>
                                          <p:spTgt spid="2">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wipe(down)">
                                      <p:cBhvr>
                                        <p:cTn id="24" dur="500"/>
                                        <p:tgtEl>
                                          <p:spTgt spid="2">
                                            <p:txEl>
                                              <p:pRg st="8" end="8"/>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wipe(down)">
                                      <p:cBhvr>
                                        <p:cTn id="27" dur="500"/>
                                        <p:tgtEl>
                                          <p:spTgt spid="2">
                                            <p:txEl>
                                              <p:pRg st="9" end="9"/>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Effect transition="in" filter="wipe(down)">
                                      <p:cBhvr>
                                        <p:cTn id="30" dur="500"/>
                                        <p:tgtEl>
                                          <p:spTgt spid="2">
                                            <p:txEl>
                                              <p:pRg st="10" end="10"/>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animEffect transition="in" filter="wipe(down)">
                                      <p:cBhvr>
                                        <p:cTn id="33" dur="500"/>
                                        <p:tgtEl>
                                          <p:spTgt spid="2">
                                            <p:txEl>
                                              <p:pRg st="12" end="12"/>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2">
                                            <p:txEl>
                                              <p:pRg st="14" end="14"/>
                                            </p:txEl>
                                          </p:spTgt>
                                        </p:tgtEl>
                                        <p:attrNameLst>
                                          <p:attrName>style.visibility</p:attrName>
                                        </p:attrNameLst>
                                      </p:cBhvr>
                                      <p:to>
                                        <p:strVal val="visible"/>
                                      </p:to>
                                    </p:set>
                                    <p:animEffect transition="in" filter="wipe(down)">
                                      <p:cBhvr>
                                        <p:cTn id="36" dur="500"/>
                                        <p:tgtEl>
                                          <p:spTgt spid="2">
                                            <p:txEl>
                                              <p:pRg st="14" end="1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17" end="17"/>
                                            </p:txEl>
                                          </p:spTgt>
                                        </p:tgtEl>
                                        <p:attrNameLst>
                                          <p:attrName>style.visibility</p:attrName>
                                        </p:attrNameLst>
                                      </p:cBhvr>
                                      <p:to>
                                        <p:strVal val="visible"/>
                                      </p:to>
                                    </p:set>
                                    <p:anim calcmode="lin" valueType="num">
                                      <p:cBhvr additive="base">
                                        <p:cTn id="41" dur="500" fill="hold"/>
                                        <p:tgtEl>
                                          <p:spTgt spid="2">
                                            <p:txEl>
                                              <p:pRg st="17" end="1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17" end="1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
                                            <p:txEl>
                                              <p:pRg st="18" end="18"/>
                                            </p:txEl>
                                          </p:spTgt>
                                        </p:tgtEl>
                                        <p:attrNameLst>
                                          <p:attrName>style.visibility</p:attrName>
                                        </p:attrNameLst>
                                      </p:cBhvr>
                                      <p:to>
                                        <p:strVal val="visible"/>
                                      </p:to>
                                    </p:set>
                                    <p:anim calcmode="lin" valueType="num">
                                      <p:cBhvr additive="base">
                                        <p:cTn id="45" dur="500" fill="hold"/>
                                        <p:tgtEl>
                                          <p:spTgt spid="2">
                                            <p:txEl>
                                              <p:pRg st="18" end="1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1666</TotalTime>
  <Words>780</Words>
  <Application>Microsoft Office PowerPoint</Application>
  <PresentationFormat>On-screen Show (4:3)</PresentationFormat>
  <Paragraphs>245</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Slipstream</vt:lpstr>
      <vt:lpstr>Accounting Standard – 20 Earnings Per Share </vt:lpstr>
      <vt:lpstr>Meaning</vt:lpstr>
      <vt:lpstr>Objective</vt:lpstr>
      <vt:lpstr>Applicability</vt:lpstr>
      <vt:lpstr>Types of EPS </vt:lpstr>
      <vt:lpstr>Calculation of Basic EPS</vt:lpstr>
      <vt:lpstr>Calculation of Net Profit/Loss for the Period Attributable to Equity Shareholders (Numerator)</vt:lpstr>
      <vt:lpstr>Illustration - 1 </vt:lpstr>
      <vt:lpstr>Solution </vt:lpstr>
      <vt:lpstr>Calculation of Weighted Average Number of Equity Shares Outstanding During the Period (Denominator)</vt:lpstr>
      <vt:lpstr>Illustration - 2</vt:lpstr>
      <vt:lpstr>Solution </vt:lpstr>
      <vt:lpstr>Cont.…</vt:lpstr>
      <vt:lpstr>Illustration - 3 </vt:lpstr>
      <vt:lpstr>Solution</vt:lpstr>
      <vt:lpstr>Calculation of Diluted EPS</vt:lpstr>
      <vt:lpstr>Calculation of Adjusted Net Profit/Loss for the Period Attributable to Equity Shareholders (Numerator)</vt:lpstr>
      <vt:lpstr>Calculation of Adjusted Weighted Average Number of Equity Shares Outstanding During the Period (Denominator)</vt:lpstr>
      <vt:lpstr>Illustration - 4</vt:lpstr>
      <vt:lpstr>Solution</vt:lpstr>
      <vt:lpstr>Solution</vt:lpstr>
      <vt:lpstr>Rights Issue </vt:lpstr>
      <vt:lpstr>Key Points in Rights Issue</vt:lpstr>
      <vt:lpstr>Calculation of Right Factor </vt:lpstr>
      <vt:lpstr>Calculation of Theoretical ex-right fair value per share (Denominator) </vt:lpstr>
      <vt:lpstr>Illustration - 5 </vt:lpstr>
      <vt:lpstr>Solution </vt:lpstr>
      <vt:lpstr>Solution </vt:lpstr>
      <vt:lpstr>Bonus Issue</vt:lpstr>
      <vt:lpstr>Illustration - 6</vt:lpstr>
      <vt:lpstr>Solution </vt:lpstr>
      <vt:lpstr>Restatement</vt:lpstr>
      <vt:lpstr>Disclosure</vt:lpstr>
      <vt:lpstr>Thank You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105</cp:revision>
  <dcterms:created xsi:type="dcterms:W3CDTF">2013-01-29T05:16:26Z</dcterms:created>
  <dcterms:modified xsi:type="dcterms:W3CDTF">2013-02-15T06:46:13Z</dcterms:modified>
</cp:coreProperties>
</file>