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8" r:id="rId2"/>
    <p:sldId id="259" r:id="rId3"/>
    <p:sldId id="260" r:id="rId4"/>
    <p:sldId id="281" r:id="rId5"/>
    <p:sldId id="282" r:id="rId6"/>
    <p:sldId id="283" r:id="rId7"/>
    <p:sldId id="261" r:id="rId8"/>
    <p:sldId id="262" r:id="rId9"/>
    <p:sldId id="263" r:id="rId10"/>
    <p:sldId id="264" r:id="rId11"/>
    <p:sldId id="265" r:id="rId12"/>
    <p:sldId id="277" r:id="rId13"/>
    <p:sldId id="278" r:id="rId14"/>
    <p:sldId id="275" r:id="rId15"/>
    <p:sldId id="276" r:id="rId16"/>
    <p:sldId id="279" r:id="rId17"/>
    <p:sldId id="280" r:id="rId18"/>
    <p:sldId id="284" r:id="rId19"/>
    <p:sldId id="270" r:id="rId20"/>
    <p:sldId id="269" r:id="rId21"/>
    <p:sldId id="285" r:id="rId22"/>
    <p:sldId id="286" r:id="rId23"/>
    <p:sldId id="272" r:id="rId24"/>
    <p:sldId id="273" r:id="rId25"/>
    <p:sldId id="287" r:id="rId26"/>
    <p:sldId id="288" r:id="rId27"/>
    <p:sldId id="289"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19" autoAdjust="0"/>
    <p:restoredTop sz="94709" autoAdjust="0"/>
  </p:normalViewPr>
  <p:slideViewPr>
    <p:cSldViewPr>
      <p:cViewPr>
        <p:scale>
          <a:sx n="66" d="100"/>
          <a:sy n="66" d="100"/>
        </p:scale>
        <p:origin x="-636" y="-192"/>
      </p:cViewPr>
      <p:guideLst>
        <p:guide orient="horz" pos="2160"/>
        <p:guide pos="2880"/>
      </p:guideLst>
    </p:cSldViewPr>
  </p:slideViewPr>
  <p:outlineViewPr>
    <p:cViewPr>
      <p:scale>
        <a:sx n="33" d="100"/>
        <a:sy n="33" d="100"/>
      </p:scale>
      <p:origin x="0" y="354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426DA0-064F-4111-BE8B-5DC7F50DF826}"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C1704439-0CEE-4624-922C-862E5BA0D45E}">
      <dgm:prSet/>
      <dgm:spPr/>
      <dgm:t>
        <a:bodyPr/>
        <a:lstStyle/>
        <a:p>
          <a:pPr rtl="0"/>
          <a:r>
            <a:rPr lang="en-US" dirty="0" smtClean="0"/>
            <a:t>To protect the interest of investors in securities;</a:t>
          </a:r>
          <a:endParaRPr lang="en-US" dirty="0"/>
        </a:p>
      </dgm:t>
    </dgm:pt>
    <dgm:pt modelId="{9D4EDCEF-9A38-419E-8E49-A7DB2E33725D}" type="parTrans" cxnId="{234B5B88-0D2D-4B7B-846F-03A09DC33A26}">
      <dgm:prSet/>
      <dgm:spPr/>
      <dgm:t>
        <a:bodyPr/>
        <a:lstStyle/>
        <a:p>
          <a:endParaRPr lang="en-US"/>
        </a:p>
      </dgm:t>
    </dgm:pt>
    <dgm:pt modelId="{DDF13469-9026-4601-BBFA-B5DFAE338FAF}" type="sibTrans" cxnId="{234B5B88-0D2D-4B7B-846F-03A09DC33A26}">
      <dgm:prSet/>
      <dgm:spPr/>
      <dgm:t>
        <a:bodyPr/>
        <a:lstStyle/>
        <a:p>
          <a:endParaRPr lang="en-US"/>
        </a:p>
      </dgm:t>
    </dgm:pt>
    <dgm:pt modelId="{BF985D7B-9BDF-4658-A524-8646D5FF40B3}">
      <dgm:prSet custT="1"/>
      <dgm:spPr/>
      <dgm:t>
        <a:bodyPr/>
        <a:lstStyle/>
        <a:p>
          <a:pPr rtl="0"/>
          <a:r>
            <a:rPr lang="en-US" sz="1200" dirty="0" smtClean="0"/>
            <a:t>To promote and development of securities market;</a:t>
          </a:r>
          <a:endParaRPr lang="en-US" sz="1200" dirty="0"/>
        </a:p>
      </dgm:t>
    </dgm:pt>
    <dgm:pt modelId="{E9B7225E-16CF-4346-8E86-AB98FF482280}" type="parTrans" cxnId="{50474AFA-85DF-4AAD-BAA7-7174A5B95262}">
      <dgm:prSet/>
      <dgm:spPr/>
      <dgm:t>
        <a:bodyPr/>
        <a:lstStyle/>
        <a:p>
          <a:endParaRPr lang="en-US"/>
        </a:p>
      </dgm:t>
    </dgm:pt>
    <dgm:pt modelId="{E71DFBC0-777B-4FB1-8A1D-1F1857664C58}" type="sibTrans" cxnId="{50474AFA-85DF-4AAD-BAA7-7174A5B95262}">
      <dgm:prSet/>
      <dgm:spPr/>
      <dgm:t>
        <a:bodyPr/>
        <a:lstStyle/>
        <a:p>
          <a:endParaRPr lang="en-US"/>
        </a:p>
      </dgm:t>
    </dgm:pt>
    <dgm:pt modelId="{E34FCC27-93B4-407B-9FC2-323AAA71453E}">
      <dgm:prSet custT="1"/>
      <dgm:spPr/>
      <dgm:t>
        <a:bodyPr/>
        <a:lstStyle/>
        <a:p>
          <a:pPr rtl="0"/>
          <a:r>
            <a:rPr lang="en-US" sz="1200" dirty="0" smtClean="0"/>
            <a:t>To regulate the securities market;</a:t>
          </a:r>
          <a:endParaRPr lang="en-US" sz="1200" dirty="0"/>
        </a:p>
      </dgm:t>
    </dgm:pt>
    <dgm:pt modelId="{EC91EDCD-F7E7-42F5-921D-6B86D026F1CE}" type="parTrans" cxnId="{D1B70002-ACAB-4F7E-85D4-B2344DA2BE7D}">
      <dgm:prSet/>
      <dgm:spPr/>
      <dgm:t>
        <a:bodyPr/>
        <a:lstStyle/>
        <a:p>
          <a:endParaRPr lang="en-US"/>
        </a:p>
      </dgm:t>
    </dgm:pt>
    <dgm:pt modelId="{578028CA-BDC6-4ED5-8882-59005142D849}" type="sibTrans" cxnId="{D1B70002-ACAB-4F7E-85D4-B2344DA2BE7D}">
      <dgm:prSet/>
      <dgm:spPr/>
      <dgm:t>
        <a:bodyPr/>
        <a:lstStyle/>
        <a:p>
          <a:endParaRPr lang="en-US"/>
        </a:p>
      </dgm:t>
    </dgm:pt>
    <dgm:pt modelId="{A9305E29-8BCB-468D-98A0-A0DE90BBB15D}">
      <dgm:prSet custT="1"/>
      <dgm:spPr/>
      <dgm:t>
        <a:bodyPr/>
        <a:lstStyle/>
        <a:p>
          <a:pPr rtl="0"/>
          <a:r>
            <a:rPr lang="en-US" sz="1200" dirty="0" smtClean="0"/>
            <a:t>To regulate the business in stock exchanges and other securities market;</a:t>
          </a:r>
          <a:endParaRPr lang="en-US" sz="1200" dirty="0"/>
        </a:p>
      </dgm:t>
    </dgm:pt>
    <dgm:pt modelId="{AAAD11EA-CB6D-43FA-BC7C-FA615A4E8240}" type="parTrans" cxnId="{E35CFCDD-2E76-4097-ACA4-38DAFCCF4535}">
      <dgm:prSet/>
      <dgm:spPr/>
      <dgm:t>
        <a:bodyPr/>
        <a:lstStyle/>
        <a:p>
          <a:endParaRPr lang="en-US"/>
        </a:p>
      </dgm:t>
    </dgm:pt>
    <dgm:pt modelId="{FB0F73F0-3456-40B1-B08A-CC4B0145AF82}" type="sibTrans" cxnId="{E35CFCDD-2E76-4097-ACA4-38DAFCCF4535}">
      <dgm:prSet/>
      <dgm:spPr/>
      <dgm:t>
        <a:bodyPr/>
        <a:lstStyle/>
        <a:p>
          <a:endParaRPr lang="en-US"/>
        </a:p>
      </dgm:t>
    </dgm:pt>
    <dgm:pt modelId="{4DE3FD20-86FE-4B1C-B77B-8B69D870283B}">
      <dgm:prSet custT="1"/>
      <dgm:spPr/>
      <dgm:t>
        <a:bodyPr/>
        <a:lstStyle/>
        <a:p>
          <a:pPr rtl="0"/>
          <a:r>
            <a:rPr lang="en-US" sz="1200" dirty="0" smtClean="0"/>
            <a:t>To register and regulate the work of stock broker, sub brokers, share transfer agents, bankers to an issue, trustees of trust deeds, portfolio managers, investment advisers;</a:t>
          </a:r>
          <a:endParaRPr lang="en-US" sz="1200" dirty="0"/>
        </a:p>
      </dgm:t>
    </dgm:pt>
    <dgm:pt modelId="{A5F74025-122B-4008-ADC1-7A30730B2461}" type="parTrans" cxnId="{3F1831AB-86C7-4407-B869-999ECC7FDAAF}">
      <dgm:prSet/>
      <dgm:spPr/>
      <dgm:t>
        <a:bodyPr/>
        <a:lstStyle/>
        <a:p>
          <a:endParaRPr lang="en-US"/>
        </a:p>
      </dgm:t>
    </dgm:pt>
    <dgm:pt modelId="{2E4B9199-7C0E-4089-884F-F360C731C238}" type="sibTrans" cxnId="{3F1831AB-86C7-4407-B869-999ECC7FDAAF}">
      <dgm:prSet/>
      <dgm:spPr/>
      <dgm:t>
        <a:bodyPr/>
        <a:lstStyle/>
        <a:p>
          <a:endParaRPr lang="en-US"/>
        </a:p>
      </dgm:t>
    </dgm:pt>
    <dgm:pt modelId="{22A74319-F10E-4F94-A440-6A1F28C0646D}">
      <dgm:prSet custT="1"/>
      <dgm:spPr/>
      <dgm:t>
        <a:bodyPr/>
        <a:lstStyle/>
        <a:p>
          <a:pPr rtl="0"/>
          <a:r>
            <a:rPr lang="en-US" sz="1200" dirty="0" smtClean="0"/>
            <a:t>To register and regulate the work of foreign institutional investors, participants, custodians of securities, credit rating agencies;</a:t>
          </a:r>
          <a:endParaRPr lang="en-US" sz="1200" dirty="0"/>
        </a:p>
      </dgm:t>
    </dgm:pt>
    <dgm:pt modelId="{6E538586-1E6B-46A0-BABD-AE58C10CFAB2}" type="parTrans" cxnId="{923A923A-668A-4371-A3C9-DFD67E7D10B1}">
      <dgm:prSet/>
      <dgm:spPr/>
      <dgm:t>
        <a:bodyPr/>
        <a:lstStyle/>
        <a:p>
          <a:endParaRPr lang="en-US"/>
        </a:p>
      </dgm:t>
    </dgm:pt>
    <dgm:pt modelId="{2A3427EA-B9AF-4110-8498-DE1C702D41DF}" type="sibTrans" cxnId="{923A923A-668A-4371-A3C9-DFD67E7D10B1}">
      <dgm:prSet/>
      <dgm:spPr/>
      <dgm:t>
        <a:bodyPr/>
        <a:lstStyle/>
        <a:p>
          <a:endParaRPr lang="en-US"/>
        </a:p>
      </dgm:t>
    </dgm:pt>
    <dgm:pt modelId="{733ED043-2CB8-4401-B70C-39DB6D273E9E}">
      <dgm:prSet custT="1"/>
      <dgm:spPr/>
      <dgm:t>
        <a:bodyPr/>
        <a:lstStyle/>
        <a:p>
          <a:pPr rtl="0"/>
          <a:r>
            <a:rPr lang="en-US" sz="1200" dirty="0" smtClean="0"/>
            <a:t>To register and regulate the working of venture capital funds and collective investment schemes including mutual funds; </a:t>
          </a:r>
          <a:endParaRPr lang="en-US" sz="1200" dirty="0"/>
        </a:p>
      </dgm:t>
    </dgm:pt>
    <dgm:pt modelId="{2DBD117C-936C-41CB-9AC7-28F7616E68A0}" type="parTrans" cxnId="{1D89F398-69EF-47C4-BD41-7739A493D2D6}">
      <dgm:prSet/>
      <dgm:spPr/>
      <dgm:t>
        <a:bodyPr/>
        <a:lstStyle/>
        <a:p>
          <a:endParaRPr lang="en-US"/>
        </a:p>
      </dgm:t>
    </dgm:pt>
    <dgm:pt modelId="{CD5A40DD-B3C6-4612-B4B7-74B37207865A}" type="sibTrans" cxnId="{1D89F398-69EF-47C4-BD41-7739A493D2D6}">
      <dgm:prSet/>
      <dgm:spPr/>
      <dgm:t>
        <a:bodyPr/>
        <a:lstStyle/>
        <a:p>
          <a:endParaRPr lang="en-US"/>
        </a:p>
      </dgm:t>
    </dgm:pt>
    <dgm:pt modelId="{A8E1798E-8796-41A3-A2FA-83418F838012}">
      <dgm:prSet/>
      <dgm:spPr/>
      <dgm:t>
        <a:bodyPr/>
        <a:lstStyle/>
        <a:p>
          <a:endParaRPr lang="en-US"/>
        </a:p>
      </dgm:t>
    </dgm:pt>
    <dgm:pt modelId="{CFDF1F39-5B51-4738-80E3-D32D66B3779B}" type="parTrans" cxnId="{E4DABAB2-15C0-43A7-A01B-AAF812930089}">
      <dgm:prSet/>
      <dgm:spPr/>
      <dgm:t>
        <a:bodyPr/>
        <a:lstStyle/>
        <a:p>
          <a:endParaRPr lang="en-US"/>
        </a:p>
      </dgm:t>
    </dgm:pt>
    <dgm:pt modelId="{B0D5D08B-0F3B-4ADD-BA97-126C5EBF44FD}" type="sibTrans" cxnId="{E4DABAB2-15C0-43A7-A01B-AAF812930089}">
      <dgm:prSet/>
      <dgm:spPr/>
      <dgm:t>
        <a:bodyPr/>
        <a:lstStyle/>
        <a:p>
          <a:endParaRPr lang="en-US"/>
        </a:p>
      </dgm:t>
    </dgm:pt>
    <dgm:pt modelId="{499090FC-BC9B-4A41-B4AF-008EB9481EFB}" type="pres">
      <dgm:prSet presAssocID="{6B426DA0-064F-4111-BE8B-5DC7F50DF826}" presName="compositeShape" presStyleCnt="0">
        <dgm:presLayoutVars>
          <dgm:chMax val="7"/>
          <dgm:dir/>
          <dgm:resizeHandles val="exact"/>
        </dgm:presLayoutVars>
      </dgm:prSet>
      <dgm:spPr/>
      <dgm:t>
        <a:bodyPr/>
        <a:lstStyle/>
        <a:p>
          <a:endParaRPr lang="en-US"/>
        </a:p>
      </dgm:t>
    </dgm:pt>
    <dgm:pt modelId="{7519624B-A86E-461E-BE13-F0F9588FDB2E}" type="pres">
      <dgm:prSet presAssocID="{C1704439-0CEE-4624-922C-862E5BA0D45E}" presName="circ1" presStyleLbl="vennNode1" presStyleIdx="0" presStyleCnt="7"/>
      <dgm:spPr/>
    </dgm:pt>
    <dgm:pt modelId="{08756642-82DF-40BA-95FE-362E614285AD}" type="pres">
      <dgm:prSet presAssocID="{C1704439-0CEE-4624-922C-862E5BA0D45E}" presName="circ1Tx" presStyleLbl="revTx" presStyleIdx="0" presStyleCnt="0" custLinFactNeighborX="-1180" custLinFactNeighborY="-2157">
        <dgm:presLayoutVars>
          <dgm:chMax val="0"/>
          <dgm:chPref val="0"/>
          <dgm:bulletEnabled val="1"/>
        </dgm:presLayoutVars>
      </dgm:prSet>
      <dgm:spPr/>
      <dgm:t>
        <a:bodyPr/>
        <a:lstStyle/>
        <a:p>
          <a:endParaRPr lang="en-US"/>
        </a:p>
      </dgm:t>
    </dgm:pt>
    <dgm:pt modelId="{95ED1E49-7290-4CD5-A6D9-75C74DA32E93}" type="pres">
      <dgm:prSet presAssocID="{BF985D7B-9BDF-4658-A524-8646D5FF40B3}" presName="circ2" presStyleLbl="vennNode1" presStyleIdx="1" presStyleCnt="7"/>
      <dgm:spPr/>
    </dgm:pt>
    <dgm:pt modelId="{88827082-72D0-48CB-8B16-65563B137557}" type="pres">
      <dgm:prSet presAssocID="{BF985D7B-9BDF-4658-A524-8646D5FF40B3}" presName="circ2Tx" presStyleLbl="revTx" presStyleIdx="0" presStyleCnt="0" custScaleY="59922" custLinFactX="-102366" custLinFactY="100000" custLinFactNeighborX="-200000" custLinFactNeighborY="131198">
        <dgm:presLayoutVars>
          <dgm:chMax val="0"/>
          <dgm:chPref val="0"/>
          <dgm:bulletEnabled val="1"/>
        </dgm:presLayoutVars>
      </dgm:prSet>
      <dgm:spPr/>
      <dgm:t>
        <a:bodyPr/>
        <a:lstStyle/>
        <a:p>
          <a:endParaRPr lang="en-US"/>
        </a:p>
      </dgm:t>
    </dgm:pt>
    <dgm:pt modelId="{4B488A8B-256D-45C8-A3A6-B0CBFE2FDC67}" type="pres">
      <dgm:prSet presAssocID="{E34FCC27-93B4-407B-9FC2-323AAA71453E}" presName="circ3" presStyleLbl="vennNode1" presStyleIdx="2" presStyleCnt="7"/>
      <dgm:spPr/>
    </dgm:pt>
    <dgm:pt modelId="{1C15CCF2-CA47-49E3-ADB0-EF5822104A6B}" type="pres">
      <dgm:prSet presAssocID="{E34FCC27-93B4-407B-9FC2-323AAA71453E}" presName="circ3Tx" presStyleLbl="revTx" presStyleIdx="0" presStyleCnt="0" custScaleY="48480" custLinFactY="9791" custLinFactNeighborX="28272" custLinFactNeighborY="100000">
        <dgm:presLayoutVars>
          <dgm:chMax val="0"/>
          <dgm:chPref val="0"/>
          <dgm:bulletEnabled val="1"/>
        </dgm:presLayoutVars>
      </dgm:prSet>
      <dgm:spPr/>
      <dgm:t>
        <a:bodyPr/>
        <a:lstStyle/>
        <a:p>
          <a:endParaRPr lang="en-US"/>
        </a:p>
      </dgm:t>
    </dgm:pt>
    <dgm:pt modelId="{6893351C-D2EB-4FB4-A699-76773328F324}" type="pres">
      <dgm:prSet presAssocID="{A9305E29-8BCB-468D-98A0-A0DE90BBB15D}" presName="circ4" presStyleLbl="vennNode1" presStyleIdx="3" presStyleCnt="7"/>
      <dgm:spPr/>
    </dgm:pt>
    <dgm:pt modelId="{0A10D8D8-BDF8-47D2-8514-02B75D2E25A6}" type="pres">
      <dgm:prSet presAssocID="{A9305E29-8BCB-468D-98A0-A0DE90BBB15D}" presName="circ4Tx" presStyleLbl="revTx" presStyleIdx="0" presStyleCnt="0" custScaleX="142492" custScaleY="59884" custLinFactNeighborX="-99930" custLinFactNeighborY="7267">
        <dgm:presLayoutVars>
          <dgm:chMax val="0"/>
          <dgm:chPref val="0"/>
          <dgm:bulletEnabled val="1"/>
        </dgm:presLayoutVars>
      </dgm:prSet>
      <dgm:spPr/>
      <dgm:t>
        <a:bodyPr/>
        <a:lstStyle/>
        <a:p>
          <a:endParaRPr lang="en-US"/>
        </a:p>
      </dgm:t>
    </dgm:pt>
    <dgm:pt modelId="{67414C5E-2B2B-4D9E-9D1A-25430D69B112}" type="pres">
      <dgm:prSet presAssocID="{4DE3FD20-86FE-4B1C-B77B-8B69D870283B}" presName="circ5" presStyleLbl="vennNode1" presStyleIdx="4" presStyleCnt="7"/>
      <dgm:spPr/>
    </dgm:pt>
    <dgm:pt modelId="{29B37BB8-17B8-494D-917D-E0BFF00A13A6}" type="pres">
      <dgm:prSet presAssocID="{4DE3FD20-86FE-4B1C-B77B-8B69D870283B}" presName="circ5Tx" presStyleLbl="revTx" presStyleIdx="0" presStyleCnt="0" custScaleX="138950" custScaleY="122044" custLinFactX="100000" custLinFactY="-131668" custLinFactNeighborX="133469" custLinFactNeighborY="-200000">
        <dgm:presLayoutVars>
          <dgm:chMax val="0"/>
          <dgm:chPref val="0"/>
          <dgm:bulletEnabled val="1"/>
        </dgm:presLayoutVars>
      </dgm:prSet>
      <dgm:spPr/>
      <dgm:t>
        <a:bodyPr/>
        <a:lstStyle/>
        <a:p>
          <a:endParaRPr lang="en-US"/>
        </a:p>
      </dgm:t>
    </dgm:pt>
    <dgm:pt modelId="{472575A0-6665-4679-A449-7BDF77C242BD}" type="pres">
      <dgm:prSet presAssocID="{22A74319-F10E-4F94-A440-6A1F28C0646D}" presName="circ6" presStyleLbl="vennNode1" presStyleIdx="5" presStyleCnt="7"/>
      <dgm:spPr/>
    </dgm:pt>
    <dgm:pt modelId="{BF93BAD5-9A7B-4E41-AF0A-0DBF3BDA8D27}" type="pres">
      <dgm:prSet presAssocID="{22A74319-F10E-4F94-A440-6A1F28C0646D}" presName="circ6Tx" presStyleLbl="revTx" presStyleIdx="0" presStyleCnt="0" custScaleX="158462" custLinFactNeighborX="-28272" custLinFactNeighborY="-28963">
        <dgm:presLayoutVars>
          <dgm:chMax val="0"/>
          <dgm:chPref val="0"/>
          <dgm:bulletEnabled val="1"/>
        </dgm:presLayoutVars>
      </dgm:prSet>
      <dgm:spPr/>
      <dgm:t>
        <a:bodyPr/>
        <a:lstStyle/>
        <a:p>
          <a:endParaRPr lang="en-US"/>
        </a:p>
      </dgm:t>
    </dgm:pt>
    <dgm:pt modelId="{C9061DBE-B599-46AF-844A-2D6F927D61F2}" type="pres">
      <dgm:prSet presAssocID="{733ED043-2CB8-4401-B70C-39DB6D273E9E}" presName="circ7" presStyleLbl="vennNode1" presStyleIdx="6" presStyleCnt="7"/>
      <dgm:spPr/>
    </dgm:pt>
    <dgm:pt modelId="{63959CED-8837-4189-A580-83341846E936}" type="pres">
      <dgm:prSet presAssocID="{733ED043-2CB8-4401-B70C-39DB6D273E9E}" presName="circ7Tx" presStyleLbl="revTx" presStyleIdx="0" presStyleCnt="0" custScaleX="170356" custScaleY="91087" custLinFactNeighborX="-20067" custLinFactNeighborY="-41822">
        <dgm:presLayoutVars>
          <dgm:chMax val="0"/>
          <dgm:chPref val="0"/>
          <dgm:bulletEnabled val="1"/>
        </dgm:presLayoutVars>
      </dgm:prSet>
      <dgm:spPr/>
      <dgm:t>
        <a:bodyPr/>
        <a:lstStyle/>
        <a:p>
          <a:endParaRPr lang="en-US"/>
        </a:p>
      </dgm:t>
    </dgm:pt>
  </dgm:ptLst>
  <dgm:cxnLst>
    <dgm:cxn modelId="{41537A8D-B87C-4154-B053-5EB0EA870FA3}" type="presOf" srcId="{E34FCC27-93B4-407B-9FC2-323AAA71453E}" destId="{1C15CCF2-CA47-49E3-ADB0-EF5822104A6B}" srcOrd="0" destOrd="0" presId="urn:microsoft.com/office/officeart/2005/8/layout/venn1"/>
    <dgm:cxn modelId="{C22C686E-5FB9-452D-B93E-CB967845183E}" type="presOf" srcId="{6B426DA0-064F-4111-BE8B-5DC7F50DF826}" destId="{499090FC-BC9B-4A41-B4AF-008EB9481EFB}" srcOrd="0" destOrd="0" presId="urn:microsoft.com/office/officeart/2005/8/layout/venn1"/>
    <dgm:cxn modelId="{234B5B88-0D2D-4B7B-846F-03A09DC33A26}" srcId="{6B426DA0-064F-4111-BE8B-5DC7F50DF826}" destId="{C1704439-0CEE-4624-922C-862E5BA0D45E}" srcOrd="0" destOrd="0" parTransId="{9D4EDCEF-9A38-419E-8E49-A7DB2E33725D}" sibTransId="{DDF13469-9026-4601-BBFA-B5DFAE338FAF}"/>
    <dgm:cxn modelId="{E08D30FE-4DD4-4573-AE77-23C3152DEF27}" type="presOf" srcId="{BF985D7B-9BDF-4658-A524-8646D5FF40B3}" destId="{88827082-72D0-48CB-8B16-65563B137557}" srcOrd="0" destOrd="0" presId="urn:microsoft.com/office/officeart/2005/8/layout/venn1"/>
    <dgm:cxn modelId="{3F1831AB-86C7-4407-B869-999ECC7FDAAF}" srcId="{6B426DA0-064F-4111-BE8B-5DC7F50DF826}" destId="{4DE3FD20-86FE-4B1C-B77B-8B69D870283B}" srcOrd="4" destOrd="0" parTransId="{A5F74025-122B-4008-ADC1-7A30730B2461}" sibTransId="{2E4B9199-7C0E-4089-884F-F360C731C238}"/>
    <dgm:cxn modelId="{72EC01A2-8A41-4CE8-93F3-3AD59E45F9EB}" type="presOf" srcId="{733ED043-2CB8-4401-B70C-39DB6D273E9E}" destId="{63959CED-8837-4189-A580-83341846E936}" srcOrd="0" destOrd="0" presId="urn:microsoft.com/office/officeart/2005/8/layout/venn1"/>
    <dgm:cxn modelId="{E4DABAB2-15C0-43A7-A01B-AAF812930089}" srcId="{6B426DA0-064F-4111-BE8B-5DC7F50DF826}" destId="{A8E1798E-8796-41A3-A2FA-83418F838012}" srcOrd="7" destOrd="0" parTransId="{CFDF1F39-5B51-4738-80E3-D32D66B3779B}" sibTransId="{B0D5D08B-0F3B-4ADD-BA97-126C5EBF44FD}"/>
    <dgm:cxn modelId="{1D89F398-69EF-47C4-BD41-7739A493D2D6}" srcId="{6B426DA0-064F-4111-BE8B-5DC7F50DF826}" destId="{733ED043-2CB8-4401-B70C-39DB6D273E9E}" srcOrd="6" destOrd="0" parTransId="{2DBD117C-936C-41CB-9AC7-28F7616E68A0}" sibTransId="{CD5A40DD-B3C6-4612-B4B7-74B37207865A}"/>
    <dgm:cxn modelId="{923A923A-668A-4371-A3C9-DFD67E7D10B1}" srcId="{6B426DA0-064F-4111-BE8B-5DC7F50DF826}" destId="{22A74319-F10E-4F94-A440-6A1F28C0646D}" srcOrd="5" destOrd="0" parTransId="{6E538586-1E6B-46A0-BABD-AE58C10CFAB2}" sibTransId="{2A3427EA-B9AF-4110-8498-DE1C702D41DF}"/>
    <dgm:cxn modelId="{50474AFA-85DF-4AAD-BAA7-7174A5B95262}" srcId="{6B426DA0-064F-4111-BE8B-5DC7F50DF826}" destId="{BF985D7B-9BDF-4658-A524-8646D5FF40B3}" srcOrd="1" destOrd="0" parTransId="{E9B7225E-16CF-4346-8E86-AB98FF482280}" sibTransId="{E71DFBC0-777B-4FB1-8A1D-1F1857664C58}"/>
    <dgm:cxn modelId="{8370D50D-87B1-4D6D-B998-F8EAC3A027FC}" type="presOf" srcId="{4DE3FD20-86FE-4B1C-B77B-8B69D870283B}" destId="{29B37BB8-17B8-494D-917D-E0BFF00A13A6}" srcOrd="0" destOrd="0" presId="urn:microsoft.com/office/officeart/2005/8/layout/venn1"/>
    <dgm:cxn modelId="{65EBA8A7-B5FE-41A0-AC5E-E1AB7F8D829D}" type="presOf" srcId="{A9305E29-8BCB-468D-98A0-A0DE90BBB15D}" destId="{0A10D8D8-BDF8-47D2-8514-02B75D2E25A6}" srcOrd="0" destOrd="0" presId="urn:microsoft.com/office/officeart/2005/8/layout/venn1"/>
    <dgm:cxn modelId="{90C61BFA-F68F-40C0-8D8B-135876CF37F9}" type="presOf" srcId="{C1704439-0CEE-4624-922C-862E5BA0D45E}" destId="{08756642-82DF-40BA-95FE-362E614285AD}" srcOrd="0" destOrd="0" presId="urn:microsoft.com/office/officeart/2005/8/layout/venn1"/>
    <dgm:cxn modelId="{E35CFCDD-2E76-4097-ACA4-38DAFCCF4535}" srcId="{6B426DA0-064F-4111-BE8B-5DC7F50DF826}" destId="{A9305E29-8BCB-468D-98A0-A0DE90BBB15D}" srcOrd="3" destOrd="0" parTransId="{AAAD11EA-CB6D-43FA-BC7C-FA615A4E8240}" sibTransId="{FB0F73F0-3456-40B1-B08A-CC4B0145AF82}"/>
    <dgm:cxn modelId="{C271FF38-FB55-4E6D-A93D-A9EDD4524F3E}" type="presOf" srcId="{22A74319-F10E-4F94-A440-6A1F28C0646D}" destId="{BF93BAD5-9A7B-4E41-AF0A-0DBF3BDA8D27}" srcOrd="0" destOrd="0" presId="urn:microsoft.com/office/officeart/2005/8/layout/venn1"/>
    <dgm:cxn modelId="{D1B70002-ACAB-4F7E-85D4-B2344DA2BE7D}" srcId="{6B426DA0-064F-4111-BE8B-5DC7F50DF826}" destId="{E34FCC27-93B4-407B-9FC2-323AAA71453E}" srcOrd="2" destOrd="0" parTransId="{EC91EDCD-F7E7-42F5-921D-6B86D026F1CE}" sibTransId="{578028CA-BDC6-4ED5-8882-59005142D849}"/>
    <dgm:cxn modelId="{51CECA4C-4FC3-4D8D-BCDD-F5233B6094CD}" type="presParOf" srcId="{499090FC-BC9B-4A41-B4AF-008EB9481EFB}" destId="{7519624B-A86E-461E-BE13-F0F9588FDB2E}" srcOrd="0" destOrd="0" presId="urn:microsoft.com/office/officeart/2005/8/layout/venn1"/>
    <dgm:cxn modelId="{48462D8D-3FBF-4EA9-93E8-67504F66EA7E}" type="presParOf" srcId="{499090FC-BC9B-4A41-B4AF-008EB9481EFB}" destId="{08756642-82DF-40BA-95FE-362E614285AD}" srcOrd="1" destOrd="0" presId="urn:microsoft.com/office/officeart/2005/8/layout/venn1"/>
    <dgm:cxn modelId="{88BB9787-720E-4F37-8D1C-D17751721C48}" type="presParOf" srcId="{499090FC-BC9B-4A41-B4AF-008EB9481EFB}" destId="{95ED1E49-7290-4CD5-A6D9-75C74DA32E93}" srcOrd="2" destOrd="0" presId="urn:microsoft.com/office/officeart/2005/8/layout/venn1"/>
    <dgm:cxn modelId="{4E1763C1-9D94-4752-BA46-DA3DFC8B5D35}" type="presParOf" srcId="{499090FC-BC9B-4A41-B4AF-008EB9481EFB}" destId="{88827082-72D0-48CB-8B16-65563B137557}" srcOrd="3" destOrd="0" presId="urn:microsoft.com/office/officeart/2005/8/layout/venn1"/>
    <dgm:cxn modelId="{4DF64791-5A5C-4D7A-BD1B-DD82C34E8F65}" type="presParOf" srcId="{499090FC-BC9B-4A41-B4AF-008EB9481EFB}" destId="{4B488A8B-256D-45C8-A3A6-B0CBFE2FDC67}" srcOrd="4" destOrd="0" presId="urn:microsoft.com/office/officeart/2005/8/layout/venn1"/>
    <dgm:cxn modelId="{ED4920D9-F443-49A5-B0A7-577CB84810E5}" type="presParOf" srcId="{499090FC-BC9B-4A41-B4AF-008EB9481EFB}" destId="{1C15CCF2-CA47-49E3-ADB0-EF5822104A6B}" srcOrd="5" destOrd="0" presId="urn:microsoft.com/office/officeart/2005/8/layout/venn1"/>
    <dgm:cxn modelId="{3E7AF932-725D-48A9-9C52-31956E023F2B}" type="presParOf" srcId="{499090FC-BC9B-4A41-B4AF-008EB9481EFB}" destId="{6893351C-D2EB-4FB4-A699-76773328F324}" srcOrd="6" destOrd="0" presId="urn:microsoft.com/office/officeart/2005/8/layout/venn1"/>
    <dgm:cxn modelId="{8F3AF4BF-991E-437D-BBC3-850E1C9FC6DD}" type="presParOf" srcId="{499090FC-BC9B-4A41-B4AF-008EB9481EFB}" destId="{0A10D8D8-BDF8-47D2-8514-02B75D2E25A6}" srcOrd="7" destOrd="0" presId="urn:microsoft.com/office/officeart/2005/8/layout/venn1"/>
    <dgm:cxn modelId="{9C3AC7C9-859F-4C19-9834-EE2ACFD50D2F}" type="presParOf" srcId="{499090FC-BC9B-4A41-B4AF-008EB9481EFB}" destId="{67414C5E-2B2B-4D9E-9D1A-25430D69B112}" srcOrd="8" destOrd="0" presId="urn:microsoft.com/office/officeart/2005/8/layout/venn1"/>
    <dgm:cxn modelId="{0BBF005E-E4DD-4C96-BB8F-49FE3415B3C4}" type="presParOf" srcId="{499090FC-BC9B-4A41-B4AF-008EB9481EFB}" destId="{29B37BB8-17B8-494D-917D-E0BFF00A13A6}" srcOrd="9" destOrd="0" presId="urn:microsoft.com/office/officeart/2005/8/layout/venn1"/>
    <dgm:cxn modelId="{214212B6-7724-4FA5-A308-2A49BC006B4C}" type="presParOf" srcId="{499090FC-BC9B-4A41-B4AF-008EB9481EFB}" destId="{472575A0-6665-4679-A449-7BDF77C242BD}" srcOrd="10" destOrd="0" presId="urn:microsoft.com/office/officeart/2005/8/layout/venn1"/>
    <dgm:cxn modelId="{D53208A3-92A8-45B9-967A-AF8058F0C4D8}" type="presParOf" srcId="{499090FC-BC9B-4A41-B4AF-008EB9481EFB}" destId="{BF93BAD5-9A7B-4E41-AF0A-0DBF3BDA8D27}" srcOrd="11" destOrd="0" presId="urn:microsoft.com/office/officeart/2005/8/layout/venn1"/>
    <dgm:cxn modelId="{DFF2CAA9-738B-4C10-BE94-52B2D8E00ED0}" type="presParOf" srcId="{499090FC-BC9B-4A41-B4AF-008EB9481EFB}" destId="{C9061DBE-B599-46AF-844A-2D6F927D61F2}" srcOrd="12" destOrd="0" presId="urn:microsoft.com/office/officeart/2005/8/layout/venn1"/>
    <dgm:cxn modelId="{7F9F64C4-74D6-4A4E-BAE8-96E24C3643FE}" type="presParOf" srcId="{499090FC-BC9B-4A41-B4AF-008EB9481EFB}" destId="{63959CED-8837-4189-A580-83341846E936}" srcOrd="13" destOrd="0" presId="urn:microsoft.com/office/officeart/2005/8/layout/venn1"/>
  </dgm:cxnLst>
  <dgm:bg/>
  <dgm:whole/>
</dgm:dataModel>
</file>

<file path=ppt/diagrams/data2.xml><?xml version="1.0" encoding="utf-8"?>
<dgm:dataModel xmlns:dgm="http://schemas.openxmlformats.org/drawingml/2006/diagram" xmlns:a="http://schemas.openxmlformats.org/drawingml/2006/main">
  <dgm:ptLst>
    <dgm:pt modelId="{D6EE82C8-F5C9-4B9B-9944-F7422E2A4455}"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F75CFF34-EBEE-405C-93B5-D8159EBCBAA0}">
      <dgm:prSet custT="1"/>
      <dgm:spPr/>
      <dgm:t>
        <a:bodyPr/>
        <a:lstStyle/>
        <a:p>
          <a:pPr rtl="0"/>
          <a:r>
            <a:rPr lang="en-US" sz="1400" dirty="0" smtClean="0"/>
            <a:t>To prohibit fraudulent and unfair trade practices relating to securities market;</a:t>
          </a:r>
          <a:endParaRPr lang="en-US" sz="1400" dirty="0"/>
        </a:p>
      </dgm:t>
    </dgm:pt>
    <dgm:pt modelId="{0A2F1393-1402-40D1-A080-87D8F293F6F5}" type="parTrans" cxnId="{E4CA15AC-4447-48D1-91B6-94DB3ADAD7BD}">
      <dgm:prSet/>
      <dgm:spPr/>
      <dgm:t>
        <a:bodyPr/>
        <a:lstStyle/>
        <a:p>
          <a:endParaRPr lang="en-US"/>
        </a:p>
      </dgm:t>
    </dgm:pt>
    <dgm:pt modelId="{947AEE00-38DA-49FF-B8BD-DB8D216319C6}" type="sibTrans" cxnId="{E4CA15AC-4447-48D1-91B6-94DB3ADAD7BD}">
      <dgm:prSet/>
      <dgm:spPr/>
      <dgm:t>
        <a:bodyPr/>
        <a:lstStyle/>
        <a:p>
          <a:endParaRPr lang="en-US"/>
        </a:p>
      </dgm:t>
    </dgm:pt>
    <dgm:pt modelId="{DB50B5A3-FC47-4DF1-BA7F-6ADD49711A38}">
      <dgm:prSet custT="1"/>
      <dgm:spPr/>
      <dgm:t>
        <a:bodyPr/>
        <a:lstStyle/>
        <a:p>
          <a:pPr rtl="0"/>
          <a:r>
            <a:rPr lang="en-US" sz="1400" dirty="0" smtClean="0"/>
            <a:t>To promote investors education and training;</a:t>
          </a:r>
          <a:endParaRPr lang="en-US" sz="1400" dirty="0"/>
        </a:p>
      </dgm:t>
    </dgm:pt>
    <dgm:pt modelId="{33A1F9D9-B201-41B9-8998-483F968CF6C3}" type="parTrans" cxnId="{D7C5A5F6-3AAA-4DD7-B675-093F70E43409}">
      <dgm:prSet/>
      <dgm:spPr/>
      <dgm:t>
        <a:bodyPr/>
        <a:lstStyle/>
        <a:p>
          <a:endParaRPr lang="en-US"/>
        </a:p>
      </dgm:t>
    </dgm:pt>
    <dgm:pt modelId="{43260191-CBBA-448E-AD12-C579A3432128}" type="sibTrans" cxnId="{D7C5A5F6-3AAA-4DD7-B675-093F70E43409}">
      <dgm:prSet/>
      <dgm:spPr/>
      <dgm:t>
        <a:bodyPr/>
        <a:lstStyle/>
        <a:p>
          <a:endParaRPr lang="en-US"/>
        </a:p>
      </dgm:t>
    </dgm:pt>
    <dgm:pt modelId="{0DCCE829-0F7A-4C13-B320-7857F0641968}">
      <dgm:prSet custT="1"/>
      <dgm:spPr/>
      <dgm:t>
        <a:bodyPr/>
        <a:lstStyle/>
        <a:p>
          <a:pPr rtl="0"/>
          <a:r>
            <a:rPr lang="en-US" sz="1400" dirty="0" smtClean="0"/>
            <a:t>To prohibit insider trading in securities;</a:t>
          </a:r>
          <a:endParaRPr lang="en-US" sz="1400" dirty="0"/>
        </a:p>
      </dgm:t>
    </dgm:pt>
    <dgm:pt modelId="{C107A593-2077-42B8-9C1E-C1E79BBEA6CA}" type="parTrans" cxnId="{A30F654E-52AB-4712-B813-4BEFE51A35AC}">
      <dgm:prSet/>
      <dgm:spPr/>
      <dgm:t>
        <a:bodyPr/>
        <a:lstStyle/>
        <a:p>
          <a:endParaRPr lang="en-US"/>
        </a:p>
      </dgm:t>
    </dgm:pt>
    <dgm:pt modelId="{CCDBD331-9A69-461E-8CF5-D97760379A8A}" type="sibTrans" cxnId="{A30F654E-52AB-4712-B813-4BEFE51A35AC}">
      <dgm:prSet/>
      <dgm:spPr/>
      <dgm:t>
        <a:bodyPr/>
        <a:lstStyle/>
        <a:p>
          <a:endParaRPr lang="en-US"/>
        </a:p>
      </dgm:t>
    </dgm:pt>
    <dgm:pt modelId="{92E18D86-9720-47D4-83D4-CB54D142299F}">
      <dgm:prSet/>
      <dgm:spPr/>
      <dgm:t>
        <a:bodyPr/>
        <a:lstStyle/>
        <a:p>
          <a:pPr rtl="0"/>
          <a:r>
            <a:rPr lang="en-US" dirty="0" smtClean="0"/>
            <a:t>To regulate substantial acquisition of shares and takeover of companies;</a:t>
          </a:r>
          <a:endParaRPr lang="en-US" dirty="0"/>
        </a:p>
      </dgm:t>
    </dgm:pt>
    <dgm:pt modelId="{D12E220E-92C2-4F22-BBCC-B5E520A4650D}" type="parTrans" cxnId="{2C253ACF-278B-4A6F-AD44-03869A3627B1}">
      <dgm:prSet/>
      <dgm:spPr/>
      <dgm:t>
        <a:bodyPr/>
        <a:lstStyle/>
        <a:p>
          <a:endParaRPr lang="en-US"/>
        </a:p>
      </dgm:t>
    </dgm:pt>
    <dgm:pt modelId="{7834B091-AE91-4A4C-81B4-58A63FF80817}" type="sibTrans" cxnId="{2C253ACF-278B-4A6F-AD44-03869A3627B1}">
      <dgm:prSet/>
      <dgm:spPr/>
      <dgm:t>
        <a:bodyPr/>
        <a:lstStyle/>
        <a:p>
          <a:endParaRPr lang="en-US"/>
        </a:p>
      </dgm:t>
    </dgm:pt>
    <dgm:pt modelId="{1F0B18BA-C3CE-4ABB-8840-EFD9ACEC4876}">
      <dgm:prSet custT="1"/>
      <dgm:spPr/>
      <dgm:t>
        <a:bodyPr/>
        <a:lstStyle/>
        <a:p>
          <a:pPr rtl="0"/>
          <a:r>
            <a:rPr lang="en-US" sz="1200" dirty="0" smtClean="0"/>
            <a:t>Calling for information from, undertaking inspection, conducting inquiries and audits of stock exchanges, mutual funds, other person associated with securities market and self regulatory organization in securities market;</a:t>
          </a:r>
          <a:endParaRPr lang="en-US" sz="1200" dirty="0"/>
        </a:p>
      </dgm:t>
    </dgm:pt>
    <dgm:pt modelId="{6645F390-9F3F-4A27-9EEF-3A14E8C17788}" type="parTrans" cxnId="{985AF759-6A23-49E7-8ADB-EAA0264563D2}">
      <dgm:prSet/>
      <dgm:spPr/>
      <dgm:t>
        <a:bodyPr/>
        <a:lstStyle/>
        <a:p>
          <a:endParaRPr lang="en-US"/>
        </a:p>
      </dgm:t>
    </dgm:pt>
    <dgm:pt modelId="{A515E96C-56D7-412E-A4F9-CB2C9EF85111}" type="sibTrans" cxnId="{985AF759-6A23-49E7-8ADB-EAA0264563D2}">
      <dgm:prSet/>
      <dgm:spPr/>
      <dgm:t>
        <a:bodyPr/>
        <a:lstStyle/>
        <a:p>
          <a:endParaRPr lang="en-US"/>
        </a:p>
      </dgm:t>
    </dgm:pt>
    <dgm:pt modelId="{4BA97424-94E2-4B56-AE16-05124B510D02}">
      <dgm:prSet custT="1"/>
      <dgm:spPr/>
      <dgm:t>
        <a:bodyPr/>
        <a:lstStyle/>
        <a:p>
          <a:pPr rtl="0"/>
          <a:r>
            <a:rPr lang="en-US" sz="1400" dirty="0" smtClean="0"/>
            <a:t>To perform such functions and exercise such powers as may be delegated to it by central govt.;</a:t>
          </a:r>
          <a:endParaRPr lang="en-US" sz="1400" dirty="0"/>
        </a:p>
      </dgm:t>
    </dgm:pt>
    <dgm:pt modelId="{B50875B4-8FCE-4500-8FB9-CE03590FDA1B}" type="parTrans" cxnId="{3EFDC926-D0CA-4650-AB0A-8DF9BCD35184}">
      <dgm:prSet/>
      <dgm:spPr/>
      <dgm:t>
        <a:bodyPr/>
        <a:lstStyle/>
        <a:p>
          <a:endParaRPr lang="en-US"/>
        </a:p>
      </dgm:t>
    </dgm:pt>
    <dgm:pt modelId="{D43EB3C1-FA76-4850-B8A7-A8C75ECE035D}" type="sibTrans" cxnId="{3EFDC926-D0CA-4650-AB0A-8DF9BCD35184}">
      <dgm:prSet/>
      <dgm:spPr/>
      <dgm:t>
        <a:bodyPr/>
        <a:lstStyle/>
        <a:p>
          <a:endParaRPr lang="en-US"/>
        </a:p>
      </dgm:t>
    </dgm:pt>
    <dgm:pt modelId="{C12F88B8-F23F-4500-A5C4-CA9A75FD7CA0}">
      <dgm:prSet custT="1"/>
      <dgm:spPr/>
      <dgm:t>
        <a:bodyPr/>
        <a:lstStyle/>
        <a:p>
          <a:pPr rtl="0"/>
          <a:r>
            <a:rPr lang="en-US" sz="1400" dirty="0" smtClean="0"/>
            <a:t>Levying fees or other charges for carrying out purposes of this section;</a:t>
          </a:r>
          <a:endParaRPr lang="en-US" sz="1400" dirty="0"/>
        </a:p>
      </dgm:t>
    </dgm:pt>
    <dgm:pt modelId="{44BB4134-46C6-40DD-ABBF-160F167771CB}" type="parTrans" cxnId="{DB90FFBB-258B-4320-996B-30845724A57B}">
      <dgm:prSet/>
      <dgm:spPr/>
      <dgm:t>
        <a:bodyPr/>
        <a:lstStyle/>
        <a:p>
          <a:endParaRPr lang="en-US"/>
        </a:p>
      </dgm:t>
    </dgm:pt>
    <dgm:pt modelId="{BCFD6FCB-15AF-44C6-AA7B-EE42407E2E0C}" type="sibTrans" cxnId="{DB90FFBB-258B-4320-996B-30845724A57B}">
      <dgm:prSet/>
      <dgm:spPr/>
      <dgm:t>
        <a:bodyPr/>
        <a:lstStyle/>
        <a:p>
          <a:endParaRPr lang="en-US"/>
        </a:p>
      </dgm:t>
    </dgm:pt>
    <dgm:pt modelId="{67F615E1-784D-42FC-B258-B33972904CBF}">
      <dgm:prSet/>
      <dgm:spPr/>
      <dgm:t>
        <a:bodyPr/>
        <a:lstStyle/>
        <a:p>
          <a:endParaRPr lang="en-US"/>
        </a:p>
      </dgm:t>
    </dgm:pt>
    <dgm:pt modelId="{4D6BBC7E-7676-48B1-AB4B-6DF3FEC7A5E5}" type="parTrans" cxnId="{614B3E6B-492D-4EA8-B2D5-61D18EDF170C}">
      <dgm:prSet/>
      <dgm:spPr/>
      <dgm:t>
        <a:bodyPr/>
        <a:lstStyle/>
        <a:p>
          <a:endParaRPr lang="en-US"/>
        </a:p>
      </dgm:t>
    </dgm:pt>
    <dgm:pt modelId="{63521779-7075-45C1-802D-666756CD9377}" type="sibTrans" cxnId="{614B3E6B-492D-4EA8-B2D5-61D18EDF170C}">
      <dgm:prSet/>
      <dgm:spPr/>
      <dgm:t>
        <a:bodyPr/>
        <a:lstStyle/>
        <a:p>
          <a:endParaRPr lang="en-US"/>
        </a:p>
      </dgm:t>
    </dgm:pt>
    <dgm:pt modelId="{6A40145B-9D85-4AD5-9D55-B6C30B936271}">
      <dgm:prSet/>
      <dgm:spPr/>
      <dgm:t>
        <a:bodyPr/>
        <a:lstStyle/>
        <a:p>
          <a:pPr rtl="0"/>
          <a:endParaRPr lang="en-US" dirty="0"/>
        </a:p>
      </dgm:t>
    </dgm:pt>
    <dgm:pt modelId="{8F785DE3-93A1-4606-B502-652AAFAB1903}" type="parTrans" cxnId="{F7563E4F-71FD-49CF-B984-8D9AE6617B04}">
      <dgm:prSet/>
      <dgm:spPr/>
      <dgm:t>
        <a:bodyPr/>
        <a:lstStyle/>
        <a:p>
          <a:endParaRPr lang="en-US"/>
        </a:p>
      </dgm:t>
    </dgm:pt>
    <dgm:pt modelId="{060B7771-D61A-4404-BF54-1FD50A0AAC4D}" type="sibTrans" cxnId="{F7563E4F-71FD-49CF-B984-8D9AE6617B04}">
      <dgm:prSet/>
      <dgm:spPr/>
      <dgm:t>
        <a:bodyPr/>
        <a:lstStyle/>
        <a:p>
          <a:endParaRPr lang="en-US"/>
        </a:p>
      </dgm:t>
    </dgm:pt>
    <dgm:pt modelId="{76F014CD-E4BD-4F0C-A0CF-4681ED13F20E}" type="pres">
      <dgm:prSet presAssocID="{D6EE82C8-F5C9-4B9B-9944-F7422E2A4455}" presName="compositeShape" presStyleCnt="0">
        <dgm:presLayoutVars>
          <dgm:chMax val="7"/>
          <dgm:dir/>
          <dgm:resizeHandles val="exact"/>
        </dgm:presLayoutVars>
      </dgm:prSet>
      <dgm:spPr/>
      <dgm:t>
        <a:bodyPr/>
        <a:lstStyle/>
        <a:p>
          <a:endParaRPr lang="en-US"/>
        </a:p>
      </dgm:t>
    </dgm:pt>
    <dgm:pt modelId="{0FBAA1DA-18BF-4754-8D85-55D5FD9D41BD}" type="pres">
      <dgm:prSet presAssocID="{F75CFF34-EBEE-405C-93B5-D8159EBCBAA0}" presName="circ1" presStyleLbl="vennNode1" presStyleIdx="0" presStyleCnt="7"/>
      <dgm:spPr/>
    </dgm:pt>
    <dgm:pt modelId="{0F8A149E-AC37-4BF8-B52F-0D3A679C580B}" type="pres">
      <dgm:prSet presAssocID="{F75CFF34-EBEE-405C-93B5-D8159EBCBAA0}" presName="circ1Tx" presStyleLbl="revTx" presStyleIdx="0" presStyleCnt="0" custLinFactNeighborY="20419">
        <dgm:presLayoutVars>
          <dgm:chMax val="0"/>
          <dgm:chPref val="0"/>
          <dgm:bulletEnabled val="1"/>
        </dgm:presLayoutVars>
      </dgm:prSet>
      <dgm:spPr/>
      <dgm:t>
        <a:bodyPr/>
        <a:lstStyle/>
        <a:p>
          <a:endParaRPr lang="en-US"/>
        </a:p>
      </dgm:t>
    </dgm:pt>
    <dgm:pt modelId="{51D6324D-6ECE-46D1-BED3-A3CBF61B53D1}" type="pres">
      <dgm:prSet presAssocID="{DB50B5A3-FC47-4DF1-BA7F-6ADD49711A38}" presName="circ2" presStyleLbl="vennNode1" presStyleIdx="1" presStyleCnt="7"/>
      <dgm:spPr/>
    </dgm:pt>
    <dgm:pt modelId="{3376B81C-BAC2-4551-9340-2BA031004845}" type="pres">
      <dgm:prSet presAssocID="{DB50B5A3-FC47-4DF1-BA7F-6ADD49711A38}" presName="circ2Tx" presStyleLbl="revTx" presStyleIdx="0" presStyleCnt="0" custLinFactX="-100000" custLinFactY="100000" custLinFactNeighborX="-132818" custLinFactNeighborY="166443">
        <dgm:presLayoutVars>
          <dgm:chMax val="0"/>
          <dgm:chPref val="0"/>
          <dgm:bulletEnabled val="1"/>
        </dgm:presLayoutVars>
      </dgm:prSet>
      <dgm:spPr/>
      <dgm:t>
        <a:bodyPr/>
        <a:lstStyle/>
        <a:p>
          <a:endParaRPr lang="en-US"/>
        </a:p>
      </dgm:t>
    </dgm:pt>
    <dgm:pt modelId="{6BB5FB77-E756-49D0-B74E-F3959D1C2B53}" type="pres">
      <dgm:prSet presAssocID="{0DCCE829-0F7A-4C13-B320-7857F0641968}" presName="circ3" presStyleLbl="vennNode1" presStyleIdx="2" presStyleCnt="7"/>
      <dgm:spPr/>
    </dgm:pt>
    <dgm:pt modelId="{A928DA36-49C8-4B36-A729-E3D6E5BA1B63}" type="pres">
      <dgm:prSet presAssocID="{0DCCE829-0F7A-4C13-B320-7857F0641968}" presName="circ3Tx" presStyleLbl="revTx" presStyleIdx="0" presStyleCnt="0">
        <dgm:presLayoutVars>
          <dgm:chMax val="0"/>
          <dgm:chPref val="0"/>
          <dgm:bulletEnabled val="1"/>
        </dgm:presLayoutVars>
      </dgm:prSet>
      <dgm:spPr/>
      <dgm:t>
        <a:bodyPr/>
        <a:lstStyle/>
        <a:p>
          <a:endParaRPr lang="en-US"/>
        </a:p>
      </dgm:t>
    </dgm:pt>
    <dgm:pt modelId="{1DCD4E2E-2163-4835-B502-2304EC4D4F75}" type="pres">
      <dgm:prSet presAssocID="{92E18D86-9720-47D4-83D4-CB54D142299F}" presName="circ4" presStyleLbl="vennNode1" presStyleIdx="3" presStyleCnt="7"/>
      <dgm:spPr/>
    </dgm:pt>
    <dgm:pt modelId="{069C8127-52AF-4BD7-ABA8-3B44D4F9DE24}" type="pres">
      <dgm:prSet presAssocID="{92E18D86-9720-47D4-83D4-CB54D142299F}" presName="circ4Tx" presStyleLbl="revTx" presStyleIdx="0" presStyleCnt="0" custLinFactNeighborX="3482" custLinFactNeighborY="-11997">
        <dgm:presLayoutVars>
          <dgm:chMax val="0"/>
          <dgm:chPref val="0"/>
          <dgm:bulletEnabled val="1"/>
        </dgm:presLayoutVars>
      </dgm:prSet>
      <dgm:spPr/>
      <dgm:t>
        <a:bodyPr/>
        <a:lstStyle/>
        <a:p>
          <a:endParaRPr lang="en-US"/>
        </a:p>
      </dgm:t>
    </dgm:pt>
    <dgm:pt modelId="{C2C9DBEC-21FB-4259-B6C1-BE743BD01E81}" type="pres">
      <dgm:prSet presAssocID="{1F0B18BA-C3CE-4ABB-8840-EFD9ACEC4876}" presName="circ5" presStyleLbl="vennNode1" presStyleIdx="4" presStyleCnt="7"/>
      <dgm:spPr/>
    </dgm:pt>
    <dgm:pt modelId="{04110059-1022-4D0F-93D2-818544798D54}" type="pres">
      <dgm:prSet presAssocID="{1F0B18BA-C3CE-4ABB-8840-EFD9ACEC4876}" presName="circ5Tx" presStyleLbl="revTx" presStyleIdx="0" presStyleCnt="0" custScaleX="137269" custScaleY="219935" custLinFactX="100000" custLinFactY="-106428" custLinFactNeighborX="134548" custLinFactNeighborY="-200000">
        <dgm:presLayoutVars>
          <dgm:chMax val="0"/>
          <dgm:chPref val="0"/>
          <dgm:bulletEnabled val="1"/>
        </dgm:presLayoutVars>
      </dgm:prSet>
      <dgm:spPr/>
      <dgm:t>
        <a:bodyPr/>
        <a:lstStyle/>
        <a:p>
          <a:endParaRPr lang="en-US"/>
        </a:p>
      </dgm:t>
    </dgm:pt>
    <dgm:pt modelId="{9BE55D2A-3D35-4DE9-95B2-65EBB86A3680}" type="pres">
      <dgm:prSet presAssocID="{4BA97424-94E2-4B56-AE16-05124B510D02}" presName="circ6" presStyleLbl="vennNode1" presStyleIdx="5" presStyleCnt="7"/>
      <dgm:spPr/>
    </dgm:pt>
    <dgm:pt modelId="{96BD5166-244F-4385-A756-6E87034312DB}" type="pres">
      <dgm:prSet presAssocID="{4BA97424-94E2-4B56-AE16-05124B510D02}" presName="circ6Tx" presStyleLbl="revTx" presStyleIdx="0" presStyleCnt="0" custScaleY="131170" custLinFactNeighborX="-19746">
        <dgm:presLayoutVars>
          <dgm:chMax val="0"/>
          <dgm:chPref val="0"/>
          <dgm:bulletEnabled val="1"/>
        </dgm:presLayoutVars>
      </dgm:prSet>
      <dgm:spPr/>
      <dgm:t>
        <a:bodyPr/>
        <a:lstStyle/>
        <a:p>
          <a:endParaRPr lang="en-US"/>
        </a:p>
      </dgm:t>
    </dgm:pt>
    <dgm:pt modelId="{DC92F661-AECE-4EB8-B034-EB25C551D696}" type="pres">
      <dgm:prSet presAssocID="{C12F88B8-F23F-4500-A5C4-CA9A75FD7CA0}" presName="circ7" presStyleLbl="vennNode1" presStyleIdx="6" presStyleCnt="7"/>
      <dgm:spPr/>
    </dgm:pt>
    <dgm:pt modelId="{51768A8C-AB56-431D-B10E-0895BCA2FD1C}" type="pres">
      <dgm:prSet presAssocID="{C12F88B8-F23F-4500-A5C4-CA9A75FD7CA0}" presName="circ7Tx" presStyleLbl="revTx" presStyleIdx="0" presStyleCnt="0">
        <dgm:presLayoutVars>
          <dgm:chMax val="0"/>
          <dgm:chPref val="0"/>
          <dgm:bulletEnabled val="1"/>
        </dgm:presLayoutVars>
      </dgm:prSet>
      <dgm:spPr/>
      <dgm:t>
        <a:bodyPr/>
        <a:lstStyle/>
        <a:p>
          <a:endParaRPr lang="en-US"/>
        </a:p>
      </dgm:t>
    </dgm:pt>
  </dgm:ptLst>
  <dgm:cxnLst>
    <dgm:cxn modelId="{F7563E4F-71FD-49CF-B984-8D9AE6617B04}" srcId="{D6EE82C8-F5C9-4B9B-9944-F7422E2A4455}" destId="{6A40145B-9D85-4AD5-9D55-B6C30B936271}" srcOrd="8" destOrd="0" parTransId="{8F785DE3-93A1-4606-B502-652AAFAB1903}" sibTransId="{060B7771-D61A-4404-BF54-1FD50A0AAC4D}"/>
    <dgm:cxn modelId="{3EFDC926-D0CA-4650-AB0A-8DF9BCD35184}" srcId="{D6EE82C8-F5C9-4B9B-9944-F7422E2A4455}" destId="{4BA97424-94E2-4B56-AE16-05124B510D02}" srcOrd="5" destOrd="0" parTransId="{B50875B4-8FCE-4500-8FB9-CE03590FDA1B}" sibTransId="{D43EB3C1-FA76-4850-B8A7-A8C75ECE035D}"/>
    <dgm:cxn modelId="{573D6CD4-BB07-4140-87AB-A24F17477F36}" type="presOf" srcId="{92E18D86-9720-47D4-83D4-CB54D142299F}" destId="{069C8127-52AF-4BD7-ABA8-3B44D4F9DE24}" srcOrd="0" destOrd="0" presId="urn:microsoft.com/office/officeart/2005/8/layout/venn1"/>
    <dgm:cxn modelId="{985AF759-6A23-49E7-8ADB-EAA0264563D2}" srcId="{D6EE82C8-F5C9-4B9B-9944-F7422E2A4455}" destId="{1F0B18BA-C3CE-4ABB-8840-EFD9ACEC4876}" srcOrd="4" destOrd="0" parTransId="{6645F390-9F3F-4A27-9EEF-3A14E8C17788}" sibTransId="{A515E96C-56D7-412E-A4F9-CB2C9EF85111}"/>
    <dgm:cxn modelId="{DCC7CD7F-9198-46B6-8347-4BD7F0514872}" type="presOf" srcId="{D6EE82C8-F5C9-4B9B-9944-F7422E2A4455}" destId="{76F014CD-E4BD-4F0C-A0CF-4681ED13F20E}" srcOrd="0" destOrd="0" presId="urn:microsoft.com/office/officeart/2005/8/layout/venn1"/>
    <dgm:cxn modelId="{DA758D41-AC4F-47BF-A6FF-EE06B3B3AFA8}" type="presOf" srcId="{0DCCE829-0F7A-4C13-B320-7857F0641968}" destId="{A928DA36-49C8-4B36-A729-E3D6E5BA1B63}" srcOrd="0" destOrd="0" presId="urn:microsoft.com/office/officeart/2005/8/layout/venn1"/>
    <dgm:cxn modelId="{DB90FFBB-258B-4320-996B-30845724A57B}" srcId="{D6EE82C8-F5C9-4B9B-9944-F7422E2A4455}" destId="{C12F88B8-F23F-4500-A5C4-CA9A75FD7CA0}" srcOrd="6" destOrd="0" parTransId="{44BB4134-46C6-40DD-ABBF-160F167771CB}" sibTransId="{BCFD6FCB-15AF-44C6-AA7B-EE42407E2E0C}"/>
    <dgm:cxn modelId="{614B3E6B-492D-4EA8-B2D5-61D18EDF170C}" srcId="{D6EE82C8-F5C9-4B9B-9944-F7422E2A4455}" destId="{67F615E1-784D-42FC-B258-B33972904CBF}" srcOrd="7" destOrd="0" parTransId="{4D6BBC7E-7676-48B1-AB4B-6DF3FEC7A5E5}" sibTransId="{63521779-7075-45C1-802D-666756CD9377}"/>
    <dgm:cxn modelId="{9F11B02E-2A84-4D97-A018-03DC20C93D6D}" type="presOf" srcId="{1F0B18BA-C3CE-4ABB-8840-EFD9ACEC4876}" destId="{04110059-1022-4D0F-93D2-818544798D54}" srcOrd="0" destOrd="0" presId="urn:microsoft.com/office/officeart/2005/8/layout/venn1"/>
    <dgm:cxn modelId="{854D8F7C-E9CD-4043-BD1B-BCEFBCAE5C6C}" type="presOf" srcId="{F75CFF34-EBEE-405C-93B5-D8159EBCBAA0}" destId="{0F8A149E-AC37-4BF8-B52F-0D3A679C580B}" srcOrd="0" destOrd="0" presId="urn:microsoft.com/office/officeart/2005/8/layout/venn1"/>
    <dgm:cxn modelId="{2C253ACF-278B-4A6F-AD44-03869A3627B1}" srcId="{D6EE82C8-F5C9-4B9B-9944-F7422E2A4455}" destId="{92E18D86-9720-47D4-83D4-CB54D142299F}" srcOrd="3" destOrd="0" parTransId="{D12E220E-92C2-4F22-BBCC-B5E520A4650D}" sibTransId="{7834B091-AE91-4A4C-81B4-58A63FF80817}"/>
    <dgm:cxn modelId="{D7C5A5F6-3AAA-4DD7-B675-093F70E43409}" srcId="{D6EE82C8-F5C9-4B9B-9944-F7422E2A4455}" destId="{DB50B5A3-FC47-4DF1-BA7F-6ADD49711A38}" srcOrd="1" destOrd="0" parTransId="{33A1F9D9-B201-41B9-8998-483F968CF6C3}" sibTransId="{43260191-CBBA-448E-AD12-C579A3432128}"/>
    <dgm:cxn modelId="{A30F654E-52AB-4712-B813-4BEFE51A35AC}" srcId="{D6EE82C8-F5C9-4B9B-9944-F7422E2A4455}" destId="{0DCCE829-0F7A-4C13-B320-7857F0641968}" srcOrd="2" destOrd="0" parTransId="{C107A593-2077-42B8-9C1E-C1E79BBEA6CA}" sibTransId="{CCDBD331-9A69-461E-8CF5-D97760379A8A}"/>
    <dgm:cxn modelId="{A0202B22-EFA7-4C54-8646-9F48225EBA5C}" type="presOf" srcId="{C12F88B8-F23F-4500-A5C4-CA9A75FD7CA0}" destId="{51768A8C-AB56-431D-B10E-0895BCA2FD1C}" srcOrd="0" destOrd="0" presId="urn:microsoft.com/office/officeart/2005/8/layout/venn1"/>
    <dgm:cxn modelId="{46ECEAF3-0FBD-484F-BBF0-06FE67CCB959}" type="presOf" srcId="{DB50B5A3-FC47-4DF1-BA7F-6ADD49711A38}" destId="{3376B81C-BAC2-4551-9340-2BA031004845}" srcOrd="0" destOrd="0" presId="urn:microsoft.com/office/officeart/2005/8/layout/venn1"/>
    <dgm:cxn modelId="{C54991C0-1BAA-46D6-89BA-B0C95BB0E370}" type="presOf" srcId="{4BA97424-94E2-4B56-AE16-05124B510D02}" destId="{96BD5166-244F-4385-A756-6E87034312DB}" srcOrd="0" destOrd="0" presId="urn:microsoft.com/office/officeart/2005/8/layout/venn1"/>
    <dgm:cxn modelId="{E4CA15AC-4447-48D1-91B6-94DB3ADAD7BD}" srcId="{D6EE82C8-F5C9-4B9B-9944-F7422E2A4455}" destId="{F75CFF34-EBEE-405C-93B5-D8159EBCBAA0}" srcOrd="0" destOrd="0" parTransId="{0A2F1393-1402-40D1-A080-87D8F293F6F5}" sibTransId="{947AEE00-38DA-49FF-B8BD-DB8D216319C6}"/>
    <dgm:cxn modelId="{69AC1FD4-DA74-46E8-813D-7CED30AE2137}" type="presParOf" srcId="{76F014CD-E4BD-4F0C-A0CF-4681ED13F20E}" destId="{0FBAA1DA-18BF-4754-8D85-55D5FD9D41BD}" srcOrd="0" destOrd="0" presId="urn:microsoft.com/office/officeart/2005/8/layout/venn1"/>
    <dgm:cxn modelId="{0CF024CB-9B22-4E6C-B8C0-5E7A3E2A923B}" type="presParOf" srcId="{76F014CD-E4BD-4F0C-A0CF-4681ED13F20E}" destId="{0F8A149E-AC37-4BF8-B52F-0D3A679C580B}" srcOrd="1" destOrd="0" presId="urn:microsoft.com/office/officeart/2005/8/layout/venn1"/>
    <dgm:cxn modelId="{6FDFC3FA-67C9-4D48-BAD1-30B25D1C77A0}" type="presParOf" srcId="{76F014CD-E4BD-4F0C-A0CF-4681ED13F20E}" destId="{51D6324D-6ECE-46D1-BED3-A3CBF61B53D1}" srcOrd="2" destOrd="0" presId="urn:microsoft.com/office/officeart/2005/8/layout/venn1"/>
    <dgm:cxn modelId="{86C4C8F0-0848-4189-ABFA-6C3CE30A9620}" type="presParOf" srcId="{76F014CD-E4BD-4F0C-A0CF-4681ED13F20E}" destId="{3376B81C-BAC2-4551-9340-2BA031004845}" srcOrd="3" destOrd="0" presId="urn:microsoft.com/office/officeart/2005/8/layout/venn1"/>
    <dgm:cxn modelId="{FE711219-7F8B-4E10-9809-A34250B4D112}" type="presParOf" srcId="{76F014CD-E4BD-4F0C-A0CF-4681ED13F20E}" destId="{6BB5FB77-E756-49D0-B74E-F3959D1C2B53}" srcOrd="4" destOrd="0" presId="urn:microsoft.com/office/officeart/2005/8/layout/venn1"/>
    <dgm:cxn modelId="{709047AD-1E09-48D3-9238-EE2E0E4F702E}" type="presParOf" srcId="{76F014CD-E4BD-4F0C-A0CF-4681ED13F20E}" destId="{A928DA36-49C8-4B36-A729-E3D6E5BA1B63}" srcOrd="5" destOrd="0" presId="urn:microsoft.com/office/officeart/2005/8/layout/venn1"/>
    <dgm:cxn modelId="{165377E3-BD83-4AA1-86A6-2579CF76A9E8}" type="presParOf" srcId="{76F014CD-E4BD-4F0C-A0CF-4681ED13F20E}" destId="{1DCD4E2E-2163-4835-B502-2304EC4D4F75}" srcOrd="6" destOrd="0" presId="urn:microsoft.com/office/officeart/2005/8/layout/venn1"/>
    <dgm:cxn modelId="{5C49ACF4-E3E7-456A-95E6-703BF6B0A639}" type="presParOf" srcId="{76F014CD-E4BD-4F0C-A0CF-4681ED13F20E}" destId="{069C8127-52AF-4BD7-ABA8-3B44D4F9DE24}" srcOrd="7" destOrd="0" presId="urn:microsoft.com/office/officeart/2005/8/layout/venn1"/>
    <dgm:cxn modelId="{E23F3606-0A70-4429-AAD0-8F9FB1585CBE}" type="presParOf" srcId="{76F014CD-E4BD-4F0C-A0CF-4681ED13F20E}" destId="{C2C9DBEC-21FB-4259-B6C1-BE743BD01E81}" srcOrd="8" destOrd="0" presId="urn:microsoft.com/office/officeart/2005/8/layout/venn1"/>
    <dgm:cxn modelId="{2F8FB832-E9CF-4F25-9564-809F35167C60}" type="presParOf" srcId="{76F014CD-E4BD-4F0C-A0CF-4681ED13F20E}" destId="{04110059-1022-4D0F-93D2-818544798D54}" srcOrd="9" destOrd="0" presId="urn:microsoft.com/office/officeart/2005/8/layout/venn1"/>
    <dgm:cxn modelId="{7803A8E6-24DA-4D21-9584-10BEEBC12779}" type="presParOf" srcId="{76F014CD-E4BD-4F0C-A0CF-4681ED13F20E}" destId="{9BE55D2A-3D35-4DE9-95B2-65EBB86A3680}" srcOrd="10" destOrd="0" presId="urn:microsoft.com/office/officeart/2005/8/layout/venn1"/>
    <dgm:cxn modelId="{79ADF242-3CA6-4486-9517-ABD8EC212F86}" type="presParOf" srcId="{76F014CD-E4BD-4F0C-A0CF-4681ED13F20E}" destId="{96BD5166-244F-4385-A756-6E87034312DB}" srcOrd="11" destOrd="0" presId="urn:microsoft.com/office/officeart/2005/8/layout/venn1"/>
    <dgm:cxn modelId="{45F4A9B4-515A-4362-A28A-7A19855B5302}" type="presParOf" srcId="{76F014CD-E4BD-4F0C-A0CF-4681ED13F20E}" destId="{DC92F661-AECE-4EB8-B034-EB25C551D696}" srcOrd="12" destOrd="0" presId="urn:microsoft.com/office/officeart/2005/8/layout/venn1"/>
    <dgm:cxn modelId="{ED8921BE-0E9F-495E-9250-12F2867DE860}" type="presParOf" srcId="{76F014CD-E4BD-4F0C-A0CF-4681ED13F20E}" destId="{51768A8C-AB56-431D-B10E-0895BCA2FD1C}" srcOrd="13" destOrd="0" presId="urn:microsoft.com/office/officeart/2005/8/layout/venn1"/>
  </dgm:cxnLst>
  <dgm:bg/>
  <dgm:whole/>
</dgm:dataModel>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B2B6DE-AF76-43AA-AA77-271BAB3C787F}" type="datetimeFigureOut">
              <a:rPr lang="en-US" smtClean="0"/>
              <a:pPr/>
              <a:t>21/05/2011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8D7D58-9F75-4EFF-A0C5-B4D0287F8A2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8D7D58-9F75-4EFF-A0C5-B4D0287F8A2D}"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EEDBC63-4EB7-4404-9A93-B77EFE28F50A}" type="datetime1">
              <a:rPr lang="en-US" smtClean="0"/>
              <a:pPr/>
              <a:t>21/05/2011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7B2D5FE-0992-4030-AE30-725CD75DE7FF}" type="slidenum">
              <a:rPr lang="en-US" smtClean="0"/>
              <a:pPr/>
              <a:t>‹#›</a:t>
            </a:fld>
            <a:endParaRPr lang="en-US"/>
          </a:p>
        </p:txBody>
      </p:sp>
    </p:spTree>
  </p:cSld>
  <p:clrMapOvr>
    <a:masterClrMapping/>
  </p:clrMapOvr>
  <p:transitio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BCB4854-A8D5-4071-B2BB-46CA7C1E70CE}" type="datetime1">
              <a:rPr lang="en-US" smtClean="0"/>
              <a:pPr/>
              <a:t>21/05/2011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7B2D5FE-0992-4030-AE30-725CD75DE7FF}" type="slidenum">
              <a:rPr lang="en-US" smtClean="0"/>
              <a:pPr/>
              <a:t>‹#›</a:t>
            </a:fld>
            <a:endParaRPr lang="en-US"/>
          </a:p>
        </p:txBody>
      </p:sp>
    </p:spTree>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D2D1187-E082-47DE-9282-0E92FC90A4AA}" type="datetime1">
              <a:rPr lang="en-US" smtClean="0"/>
              <a:pPr/>
              <a:t>21/05/2011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7B2D5FE-0992-4030-AE30-725CD75DE7FF}" type="slidenum">
              <a:rPr lang="en-US" smtClean="0"/>
              <a:pPr/>
              <a:t>‹#›</a:t>
            </a:fld>
            <a:endParaRPr lang="en-US"/>
          </a:p>
        </p:txBody>
      </p:sp>
    </p:spTree>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724A062-01F2-41BF-BDD3-543A2C0BB84D}" type="datetime1">
              <a:rPr lang="en-US" smtClean="0"/>
              <a:pPr/>
              <a:t>21/05/2011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7B2D5FE-0992-4030-AE30-725CD75DE7FF}"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96C6444-7019-4DFD-8AB7-D4B832A92741}" type="datetime1">
              <a:rPr lang="en-US" smtClean="0"/>
              <a:pPr/>
              <a:t>21/05/2011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7B2D5FE-0992-4030-AE30-725CD75DE7FF}"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CE7C42C-9BD4-42C2-953D-D3BBB59DCCC7}" type="datetime1">
              <a:rPr lang="en-US" smtClean="0"/>
              <a:pPr/>
              <a:t>21/05/2011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7B2D5FE-0992-4030-AE30-725CD75DE7FF}"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8C5D9B1-0633-480E-A0F7-87FF28D35572}" type="datetime1">
              <a:rPr lang="en-US" smtClean="0"/>
              <a:pPr/>
              <a:t>21/05/2011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E7B2D5FE-0992-4030-AE30-725CD75DE7F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5564B22D-9563-4F42-A29C-E7C11EF3C9AF}" type="datetime1">
              <a:rPr lang="en-US" smtClean="0"/>
              <a:pPr/>
              <a:t>21/05/2011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7B2D5FE-0992-4030-AE30-725CD75DE7FF}"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0BB13883-90E9-42BC-B38D-A666534C5354}" type="datetime1">
              <a:rPr lang="en-US" smtClean="0"/>
              <a:pPr/>
              <a:t>21/05/2011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7B2D5FE-0992-4030-AE30-725CD75DE7FF}" type="slidenum">
              <a:rPr lang="en-US" smtClean="0"/>
              <a:pPr/>
              <a:t>‹#›</a:t>
            </a:fld>
            <a:endParaRPr lang="en-US"/>
          </a:p>
        </p:txBody>
      </p:sp>
    </p:spTree>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B27874EA-064A-409D-8BAE-A39060ABAB5D}" type="datetime1">
              <a:rPr lang="en-US" smtClean="0"/>
              <a:pPr/>
              <a:t>21/05/2011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7B2D5FE-0992-4030-AE30-725CD75DE7F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81812FD4-FD02-45F0-87B9-5C4BB8D5217A}" type="datetime1">
              <a:rPr lang="en-US" smtClean="0"/>
              <a:pPr/>
              <a:t>21/05/2011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7B2D5FE-0992-4030-AE30-725CD75DE7FF}"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3B22BDAA-D682-4185-8CB5-A98130E5C4DE}" type="datetime1">
              <a:rPr lang="en-US" smtClean="0"/>
              <a:pPr/>
              <a:t>21/05/2011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7B2D5FE-0992-4030-AE30-725CD75DE7F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zoom/>
  </p:transition>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7B2D5FE-0992-4030-AE30-725CD75DE7FF}" type="slidenum">
              <a:rPr lang="en-US" smtClean="0"/>
              <a:pPr/>
              <a:t>1</a:t>
            </a:fld>
            <a:endParaRPr lang="en-US" dirty="0"/>
          </a:p>
        </p:txBody>
      </p:sp>
      <p:sp>
        <p:nvSpPr>
          <p:cNvPr id="6" name="TextBox 5"/>
          <p:cNvSpPr txBox="1"/>
          <p:nvPr/>
        </p:nvSpPr>
        <p:spPr>
          <a:xfrm>
            <a:off x="0" y="1524000"/>
            <a:ext cx="9144000" cy="4154984"/>
          </a:xfrm>
          <a:prstGeom prst="rect">
            <a:avLst/>
          </a:prstGeom>
          <a:noFill/>
        </p:spPr>
        <p:txBody>
          <a:bodyPr wrap="square" rtlCol="0">
            <a:spAutoFit/>
          </a:bodyPr>
          <a:lstStyle/>
          <a:p>
            <a:pPr algn="ctr">
              <a:lnSpc>
                <a:spcPct val="150000"/>
              </a:lnSpc>
            </a:pPr>
            <a:r>
              <a:rPr lang="en-US" sz="4800" dirty="0" smtClean="0">
                <a:effectLst>
                  <a:outerShdw blurRad="38100" dist="38100" dir="2700000" algn="tl">
                    <a:srgbClr val="000000">
                      <a:alpha val="43137"/>
                    </a:srgbClr>
                  </a:outerShdw>
                </a:effectLst>
                <a:latin typeface="Verdana" pitchFamily="34" charset="0"/>
              </a:rPr>
              <a:t>SECURITIES AND EXCHANGE BOARD OF INDIA ACT-1992</a:t>
            </a:r>
          </a:p>
          <a:p>
            <a:pPr algn="ctr"/>
            <a:endParaRPr lang="en-US" sz="4800" dirty="0"/>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3" nodeType="afterEffect">
                                  <p:stCondLst>
                                    <p:cond delay="0"/>
                                  </p:stCondLst>
                                  <p:iterate type="lt">
                                    <p:tmPct val="5000"/>
                                  </p:iterate>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3"/>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7B2D5FE-0992-4030-AE30-725CD75DE7FF}" type="slidenum">
              <a:rPr lang="en-US" smtClean="0"/>
              <a:pPr/>
              <a:t>10</a:t>
            </a:fld>
            <a:endParaRPr lang="en-US"/>
          </a:p>
        </p:txBody>
      </p:sp>
      <p:sp>
        <p:nvSpPr>
          <p:cNvPr id="5" name="Rectangle 4"/>
          <p:cNvSpPr/>
          <p:nvPr/>
        </p:nvSpPr>
        <p:spPr>
          <a:xfrm>
            <a:off x="609600" y="1630681"/>
            <a:ext cx="7848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0" y="76200"/>
            <a:ext cx="9144000" cy="1384995"/>
          </a:xfrm>
          <a:prstGeom prst="rect">
            <a:avLst/>
          </a:prstGeom>
          <a:noFill/>
        </p:spPr>
        <p:txBody>
          <a:bodyPr wrap="square" rtlCol="0">
            <a:spAutoFit/>
          </a:bodyPr>
          <a:lstStyle/>
          <a:p>
            <a:pPr algn="ctr"/>
            <a:r>
              <a:rPr lang="en-US" sz="2800" b="1" dirty="0" smtClean="0">
                <a:solidFill>
                  <a:schemeClr val="accent1">
                    <a:lumMod val="75000"/>
                  </a:schemeClr>
                </a:solidFill>
                <a:latin typeface="Verdana" pitchFamily="34" charset="0"/>
              </a:rPr>
              <a:t>CHAPTER II:</a:t>
            </a:r>
            <a:br>
              <a:rPr lang="en-US" sz="2800" b="1" dirty="0" smtClean="0">
                <a:solidFill>
                  <a:schemeClr val="accent1">
                    <a:lumMod val="75000"/>
                  </a:schemeClr>
                </a:solidFill>
                <a:latin typeface="Verdana" pitchFamily="34" charset="0"/>
              </a:rPr>
            </a:br>
            <a:r>
              <a:rPr lang="en-US" sz="2800" b="1" dirty="0" smtClean="0">
                <a:solidFill>
                  <a:schemeClr val="accent1">
                    <a:lumMod val="75000"/>
                  </a:schemeClr>
                </a:solidFill>
                <a:latin typeface="Verdana" pitchFamily="34" charset="0"/>
              </a:rPr>
              <a:t>ESTABLISHMENT &amp; INCORPORATION OF BOARD(Section 3)</a:t>
            </a:r>
            <a:endParaRPr lang="en-US" sz="2800" b="1" dirty="0">
              <a:solidFill>
                <a:schemeClr val="accent1">
                  <a:lumMod val="75000"/>
                </a:schemeClr>
              </a:solidFill>
            </a:endParaRPr>
          </a:p>
        </p:txBody>
      </p:sp>
      <p:sp>
        <p:nvSpPr>
          <p:cNvPr id="10" name="TextBox 9"/>
          <p:cNvSpPr txBox="1"/>
          <p:nvPr/>
        </p:nvSpPr>
        <p:spPr>
          <a:xfrm>
            <a:off x="533400" y="2178546"/>
            <a:ext cx="7848600" cy="3231654"/>
          </a:xfrm>
          <a:prstGeom prst="rect">
            <a:avLst/>
          </a:prstGeom>
          <a:noFill/>
        </p:spPr>
        <p:txBody>
          <a:bodyPr wrap="square" rtlCol="0">
            <a:spAutoFit/>
          </a:bodyPr>
          <a:lstStyle/>
          <a:p>
            <a:pPr lvl="0" algn="just">
              <a:lnSpc>
                <a:spcPct val="150000"/>
              </a:lnSpc>
              <a:spcAft>
                <a:spcPts val="600"/>
              </a:spcAft>
              <a:buFont typeface="Wingdings" pitchFamily="2" charset="2"/>
              <a:buChar char="Ø"/>
            </a:pPr>
            <a:r>
              <a:rPr lang="en-US" dirty="0" smtClean="0">
                <a:latin typeface="Verdana" pitchFamily="34" charset="0"/>
              </a:rPr>
              <a:t>Established by central government for the purpose of this act, and is named as Securities and Exchange Board of India.</a:t>
            </a:r>
          </a:p>
          <a:p>
            <a:pPr lvl="0" algn="just">
              <a:lnSpc>
                <a:spcPct val="150000"/>
              </a:lnSpc>
              <a:spcAft>
                <a:spcPts val="600"/>
              </a:spcAft>
              <a:buFont typeface="Wingdings" pitchFamily="2" charset="2"/>
              <a:buChar char="Ø"/>
            </a:pPr>
            <a:r>
              <a:rPr lang="en-US" dirty="0" smtClean="0">
                <a:latin typeface="Verdana" pitchFamily="34" charset="0"/>
              </a:rPr>
              <a:t>Has power subject to the provision of the </a:t>
            </a:r>
            <a:r>
              <a:rPr lang="en-US" dirty="0" err="1" smtClean="0">
                <a:latin typeface="Verdana" pitchFamily="34" charset="0"/>
              </a:rPr>
              <a:t>Act,to</a:t>
            </a:r>
            <a:r>
              <a:rPr lang="en-US" dirty="0" smtClean="0">
                <a:latin typeface="Verdana" pitchFamily="34" charset="0"/>
              </a:rPr>
              <a:t> acquire, hold and dispose of property, both movable and immovable, and to contract, and shall, by the said name, sue or be sued.</a:t>
            </a:r>
          </a:p>
          <a:p>
            <a:pPr lvl="0" algn="just">
              <a:lnSpc>
                <a:spcPct val="150000"/>
              </a:lnSpc>
              <a:spcAft>
                <a:spcPts val="600"/>
              </a:spcAft>
              <a:buFont typeface="Wingdings" pitchFamily="2" charset="2"/>
              <a:buChar char="Ø"/>
            </a:pPr>
            <a:r>
              <a:rPr lang="en-US" dirty="0" smtClean="0">
                <a:latin typeface="Verdana" pitchFamily="34" charset="0"/>
              </a:rPr>
              <a:t>The head office of the Board shall be at Bombay.</a:t>
            </a:r>
          </a:p>
          <a:p>
            <a:pPr lvl="0" algn="just">
              <a:lnSpc>
                <a:spcPct val="150000"/>
              </a:lnSpc>
              <a:spcAft>
                <a:spcPts val="600"/>
              </a:spcAft>
              <a:buFont typeface="Wingdings" pitchFamily="2" charset="2"/>
              <a:buChar char="Ø"/>
            </a:pPr>
            <a:r>
              <a:rPr lang="en-US" dirty="0" smtClean="0">
                <a:latin typeface="Verdana" pitchFamily="34" charset="0"/>
              </a:rPr>
              <a:t>The Board may establish offices at other places in India.</a:t>
            </a:r>
            <a:endParaRPr lang="en-US" dirty="0"/>
          </a:p>
        </p:txBody>
      </p:sp>
    </p:spTree>
  </p:cSld>
  <p:clrMapOvr>
    <a:masterClrMapping/>
  </p:clrMapOvr>
  <p:transition>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7B2D5FE-0992-4030-AE30-725CD75DE7FF}" type="slidenum">
              <a:rPr lang="en-US" smtClean="0">
                <a:latin typeface="Verdana" pitchFamily="34" charset="0"/>
              </a:rPr>
              <a:pPr/>
              <a:t>11</a:t>
            </a:fld>
            <a:endParaRPr lang="en-US">
              <a:latin typeface="Verdana" pitchFamily="34" charset="0"/>
            </a:endParaRPr>
          </a:p>
        </p:txBody>
      </p:sp>
      <p:sp>
        <p:nvSpPr>
          <p:cNvPr id="4" name="Title 3"/>
          <p:cNvSpPr>
            <a:spLocks noGrp="1"/>
          </p:cNvSpPr>
          <p:nvPr>
            <p:ph type="title"/>
          </p:nvPr>
        </p:nvSpPr>
        <p:spPr/>
        <p:txBody>
          <a:bodyPr>
            <a:normAutofit/>
          </a:bodyPr>
          <a:lstStyle/>
          <a:p>
            <a:pPr algn="ctr"/>
            <a:r>
              <a:rPr lang="en-US" sz="2800" dirty="0" smtClean="0">
                <a:solidFill>
                  <a:schemeClr val="accent1">
                    <a:lumMod val="75000"/>
                  </a:schemeClr>
                </a:solidFill>
                <a:latin typeface="Verdana" pitchFamily="34" charset="0"/>
              </a:rPr>
              <a:t>MANAGEMENT OF BOARD (Section 4)</a:t>
            </a:r>
            <a:endParaRPr lang="en-US" sz="2800" dirty="0">
              <a:solidFill>
                <a:schemeClr val="accent1">
                  <a:lumMod val="75000"/>
                </a:schemeClr>
              </a:solidFill>
              <a:latin typeface="Verdana" pitchFamily="34" charset="0"/>
            </a:endParaRPr>
          </a:p>
        </p:txBody>
      </p:sp>
      <p:sp>
        <p:nvSpPr>
          <p:cNvPr id="5" name="Rectangle 4"/>
          <p:cNvSpPr/>
          <p:nvPr/>
        </p:nvSpPr>
        <p:spPr>
          <a:xfrm>
            <a:off x="609600" y="1143000"/>
            <a:ext cx="7848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Verdana" pitchFamily="34" charset="0"/>
            </a:endParaRPr>
          </a:p>
        </p:txBody>
      </p:sp>
      <p:sp>
        <p:nvSpPr>
          <p:cNvPr id="15" name="TextBox 14"/>
          <p:cNvSpPr txBox="1"/>
          <p:nvPr/>
        </p:nvSpPr>
        <p:spPr>
          <a:xfrm>
            <a:off x="76200" y="2819400"/>
            <a:ext cx="1495922" cy="646331"/>
          </a:xfrm>
          <a:prstGeom prst="rect">
            <a:avLst/>
          </a:prstGeom>
          <a:noFill/>
        </p:spPr>
        <p:txBody>
          <a:bodyPr wrap="square" rtlCol="0">
            <a:spAutoFit/>
          </a:bodyPr>
          <a:lstStyle/>
          <a:p>
            <a:pPr algn="ctr"/>
            <a:r>
              <a:rPr lang="en-US" dirty="0" smtClean="0">
                <a:latin typeface="Verdana" pitchFamily="34" charset="0"/>
              </a:rPr>
              <a:t>A Chairman</a:t>
            </a:r>
            <a:endParaRPr lang="en-US" dirty="0">
              <a:latin typeface="Verdana" pitchFamily="34" charset="0"/>
            </a:endParaRPr>
          </a:p>
        </p:txBody>
      </p:sp>
      <p:sp>
        <p:nvSpPr>
          <p:cNvPr id="16" name="TextBox 15"/>
          <p:cNvSpPr txBox="1"/>
          <p:nvPr/>
        </p:nvSpPr>
        <p:spPr>
          <a:xfrm>
            <a:off x="1524000" y="2743200"/>
            <a:ext cx="3124200" cy="1200329"/>
          </a:xfrm>
          <a:prstGeom prst="rect">
            <a:avLst/>
          </a:prstGeom>
          <a:noFill/>
        </p:spPr>
        <p:txBody>
          <a:bodyPr wrap="square" rtlCol="0">
            <a:spAutoFit/>
          </a:bodyPr>
          <a:lstStyle/>
          <a:p>
            <a:pPr algn="ctr"/>
            <a:r>
              <a:rPr lang="en-US" dirty="0" smtClean="0">
                <a:latin typeface="Verdana" pitchFamily="34" charset="0"/>
              </a:rPr>
              <a:t>Two members of central govt. dealing with finance and </a:t>
            </a:r>
            <a:r>
              <a:rPr lang="en-US" dirty="0" err="1" smtClean="0">
                <a:latin typeface="Verdana" pitchFamily="34" charset="0"/>
              </a:rPr>
              <a:t>admn</a:t>
            </a:r>
            <a:r>
              <a:rPr lang="en-US" dirty="0" smtClean="0">
                <a:latin typeface="Verdana" pitchFamily="34" charset="0"/>
              </a:rPr>
              <a:t>. of companies act,1956</a:t>
            </a:r>
            <a:endParaRPr lang="en-US" dirty="0">
              <a:latin typeface="Verdana" pitchFamily="34" charset="0"/>
            </a:endParaRPr>
          </a:p>
        </p:txBody>
      </p:sp>
      <p:sp>
        <p:nvSpPr>
          <p:cNvPr id="18" name="TextBox 17"/>
          <p:cNvSpPr txBox="1"/>
          <p:nvPr/>
        </p:nvSpPr>
        <p:spPr>
          <a:xfrm>
            <a:off x="4724400" y="2743200"/>
            <a:ext cx="2057400" cy="923330"/>
          </a:xfrm>
          <a:prstGeom prst="rect">
            <a:avLst/>
          </a:prstGeom>
          <a:noFill/>
        </p:spPr>
        <p:txBody>
          <a:bodyPr wrap="square" rtlCol="0">
            <a:spAutoFit/>
          </a:bodyPr>
          <a:lstStyle/>
          <a:p>
            <a:r>
              <a:rPr lang="en-US" dirty="0" smtClean="0">
                <a:latin typeface="Verdana" pitchFamily="34" charset="0"/>
              </a:rPr>
              <a:t>A member from officials of reserve bank</a:t>
            </a:r>
            <a:endParaRPr lang="en-US" dirty="0">
              <a:latin typeface="Verdana" pitchFamily="34" charset="0"/>
            </a:endParaRPr>
          </a:p>
        </p:txBody>
      </p:sp>
      <p:sp>
        <p:nvSpPr>
          <p:cNvPr id="20" name="Rectangle 19"/>
          <p:cNvSpPr/>
          <p:nvPr/>
        </p:nvSpPr>
        <p:spPr>
          <a:xfrm flipV="1">
            <a:off x="762000" y="1981198"/>
            <a:ext cx="75438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Verdana" pitchFamily="34" charset="0"/>
            </a:endParaRPr>
          </a:p>
        </p:txBody>
      </p:sp>
      <p:sp>
        <p:nvSpPr>
          <p:cNvPr id="21" name="Right Arrow 20"/>
          <p:cNvSpPr/>
          <p:nvPr/>
        </p:nvSpPr>
        <p:spPr>
          <a:xfrm rot="5400000">
            <a:off x="495300" y="2324100"/>
            <a:ext cx="6858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Verdana" pitchFamily="34" charset="0"/>
            </a:endParaRPr>
          </a:p>
        </p:txBody>
      </p:sp>
      <p:sp>
        <p:nvSpPr>
          <p:cNvPr id="22" name="Right Arrow 21"/>
          <p:cNvSpPr/>
          <p:nvPr/>
        </p:nvSpPr>
        <p:spPr>
          <a:xfrm rot="5400000">
            <a:off x="2857500" y="2324100"/>
            <a:ext cx="6858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Verdana" pitchFamily="34" charset="0"/>
            </a:endParaRPr>
          </a:p>
        </p:txBody>
      </p:sp>
      <p:sp>
        <p:nvSpPr>
          <p:cNvPr id="23" name="Right Arrow 22"/>
          <p:cNvSpPr/>
          <p:nvPr/>
        </p:nvSpPr>
        <p:spPr>
          <a:xfrm rot="5400000">
            <a:off x="5295900" y="2324100"/>
            <a:ext cx="6858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Verdana" pitchFamily="34" charset="0"/>
            </a:endParaRPr>
          </a:p>
        </p:txBody>
      </p:sp>
      <p:sp>
        <p:nvSpPr>
          <p:cNvPr id="24" name="Right Arrow 23"/>
          <p:cNvSpPr/>
          <p:nvPr/>
        </p:nvSpPr>
        <p:spPr>
          <a:xfrm rot="5400000">
            <a:off x="7886700" y="2324100"/>
            <a:ext cx="6858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Verdana" pitchFamily="34" charset="0"/>
            </a:endParaRPr>
          </a:p>
        </p:txBody>
      </p:sp>
      <p:sp>
        <p:nvSpPr>
          <p:cNvPr id="25" name="TextBox 24"/>
          <p:cNvSpPr txBox="1"/>
          <p:nvPr/>
        </p:nvSpPr>
        <p:spPr>
          <a:xfrm>
            <a:off x="7467600" y="2743200"/>
            <a:ext cx="1447800" cy="1477328"/>
          </a:xfrm>
          <a:prstGeom prst="rect">
            <a:avLst/>
          </a:prstGeom>
          <a:noFill/>
        </p:spPr>
        <p:txBody>
          <a:bodyPr wrap="square" rtlCol="0">
            <a:spAutoFit/>
          </a:bodyPr>
          <a:lstStyle/>
          <a:p>
            <a:r>
              <a:rPr lang="en-US" dirty="0" smtClean="0">
                <a:latin typeface="Verdana" pitchFamily="34" charset="0"/>
              </a:rPr>
              <a:t>Five other members, at least 3 whole time members</a:t>
            </a:r>
            <a:endParaRPr lang="en-US" dirty="0">
              <a:latin typeface="Verdana" pitchFamily="34" charset="0"/>
            </a:endParaRPr>
          </a:p>
        </p:txBody>
      </p:sp>
      <p:sp>
        <p:nvSpPr>
          <p:cNvPr id="27" name="TextBox 26"/>
          <p:cNvSpPr txBox="1"/>
          <p:nvPr/>
        </p:nvSpPr>
        <p:spPr>
          <a:xfrm>
            <a:off x="3657600" y="1295400"/>
            <a:ext cx="1676400" cy="461665"/>
          </a:xfrm>
          <a:prstGeom prst="rect">
            <a:avLst/>
          </a:prstGeom>
          <a:noFill/>
        </p:spPr>
        <p:txBody>
          <a:bodyPr wrap="square" rtlCol="0">
            <a:spAutoFit/>
          </a:bodyPr>
          <a:lstStyle/>
          <a:p>
            <a:pPr algn="ctr"/>
            <a:r>
              <a:rPr lang="en-US" sz="2400" b="1" dirty="0" smtClean="0">
                <a:latin typeface="Verdana" pitchFamily="34" charset="0"/>
              </a:rPr>
              <a:t>BOARD</a:t>
            </a:r>
            <a:endParaRPr lang="en-US" sz="2400" b="1" dirty="0">
              <a:latin typeface="Verdana" pitchFamily="34" charset="0"/>
            </a:endParaRPr>
          </a:p>
        </p:txBody>
      </p:sp>
      <p:sp>
        <p:nvSpPr>
          <p:cNvPr id="28" name="Rectangle 27"/>
          <p:cNvSpPr/>
          <p:nvPr/>
        </p:nvSpPr>
        <p:spPr>
          <a:xfrm>
            <a:off x="4419600" y="1752600"/>
            <a:ext cx="762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Verdana" pitchFamily="34" charset="0"/>
            </a:endParaRPr>
          </a:p>
        </p:txBody>
      </p:sp>
      <p:sp>
        <p:nvSpPr>
          <p:cNvPr id="29" name="TextBox 28"/>
          <p:cNvSpPr txBox="1"/>
          <p:nvPr/>
        </p:nvSpPr>
        <p:spPr>
          <a:xfrm>
            <a:off x="381000" y="4341674"/>
            <a:ext cx="8610600" cy="1754326"/>
          </a:xfrm>
          <a:prstGeom prst="rect">
            <a:avLst/>
          </a:prstGeom>
          <a:noFill/>
        </p:spPr>
        <p:txBody>
          <a:bodyPr wrap="square" rtlCol="0">
            <a:spAutoFit/>
          </a:bodyPr>
          <a:lstStyle/>
          <a:p>
            <a:pPr algn="just">
              <a:buFont typeface="Wingdings" pitchFamily="2" charset="2"/>
              <a:buChar char="Ø"/>
            </a:pPr>
            <a:r>
              <a:rPr lang="en-US" dirty="0" smtClean="0"/>
              <a:t>All members of the board shall be from amongst the persons of ability, integrity and standing who have shown capacity in dealing with problems relating to securities market or have  special knowledge or experience of law, finance, economics, accountancy, administration or any other discipline which, in the opinion of the central govt., shall be useful to the board.</a:t>
            </a:r>
            <a:endParaRPr lang="en-US" dirty="0"/>
          </a:p>
        </p:txBody>
      </p:sp>
    </p:spTree>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B2D5FE-0992-4030-AE30-725CD75DE7FF}" type="slidenum">
              <a:rPr lang="en-US" smtClean="0"/>
              <a:pPr/>
              <a:t>12</a:t>
            </a:fld>
            <a:endParaRPr lang="en-US"/>
          </a:p>
        </p:txBody>
      </p:sp>
      <p:sp>
        <p:nvSpPr>
          <p:cNvPr id="4" name="Title 3"/>
          <p:cNvSpPr txBox="1">
            <a:spLocks/>
          </p:cNvSpPr>
          <p:nvPr/>
        </p:nvSpPr>
        <p:spPr>
          <a:xfrm>
            <a:off x="457200" y="274638"/>
            <a:ext cx="8229600" cy="944562"/>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chemeClr val="accent1">
                    <a:lumMod val="75000"/>
                  </a:schemeClr>
                </a:solidFill>
                <a:effectLst>
                  <a:outerShdw blurRad="31750" dist="25400" dir="5400000" algn="tl" rotWithShape="0">
                    <a:srgbClr val="000000">
                      <a:alpha val="25000"/>
                    </a:srgbClr>
                  </a:outerShdw>
                </a:effectLst>
                <a:uLnTx/>
                <a:uFillTx/>
                <a:latin typeface="Verdana" pitchFamily="34" charset="0"/>
                <a:ea typeface="+mj-ea"/>
                <a:cs typeface="+mj-cs"/>
              </a:rPr>
              <a:t>TERMS OF OFFICE AND CONDITIONS OF SERVICES OF BOARD(Section</a:t>
            </a:r>
            <a:r>
              <a:rPr kumimoji="0" lang="en-US" sz="2800" b="1" i="0" u="none" strike="noStrike" kern="1200" cap="none" spc="0" normalizeH="0" noProof="0" dirty="0" smtClean="0">
                <a:ln>
                  <a:noFill/>
                </a:ln>
                <a:solidFill>
                  <a:schemeClr val="accent1">
                    <a:lumMod val="75000"/>
                  </a:schemeClr>
                </a:solidFill>
                <a:effectLst>
                  <a:outerShdw blurRad="31750" dist="25400" dir="5400000" algn="tl" rotWithShape="0">
                    <a:srgbClr val="000000">
                      <a:alpha val="25000"/>
                    </a:srgbClr>
                  </a:outerShdw>
                </a:effectLst>
                <a:uLnTx/>
                <a:uFillTx/>
                <a:latin typeface="Verdana" pitchFamily="34" charset="0"/>
                <a:ea typeface="+mj-ea"/>
                <a:cs typeface="+mj-cs"/>
              </a:rPr>
              <a:t> 5</a:t>
            </a:r>
            <a:r>
              <a:rPr kumimoji="0" lang="en-US" sz="2800" b="1" i="0" u="none" strike="noStrike" kern="1200" cap="none" spc="0" normalizeH="0" baseline="0" noProof="0" dirty="0" smtClean="0">
                <a:ln>
                  <a:noFill/>
                </a:ln>
                <a:solidFill>
                  <a:schemeClr val="accent1">
                    <a:lumMod val="75000"/>
                  </a:schemeClr>
                </a:solidFill>
                <a:effectLst>
                  <a:outerShdw blurRad="31750" dist="25400" dir="5400000" algn="tl" rotWithShape="0">
                    <a:srgbClr val="000000">
                      <a:alpha val="25000"/>
                    </a:srgbClr>
                  </a:outerShdw>
                </a:effectLst>
                <a:uLnTx/>
                <a:uFillTx/>
                <a:latin typeface="Verdana" pitchFamily="34" charset="0"/>
                <a:ea typeface="+mj-ea"/>
                <a:cs typeface="+mj-cs"/>
              </a:rPr>
              <a:t>)</a:t>
            </a:r>
            <a:endParaRPr kumimoji="0" lang="en-US" sz="2800" b="1" i="0" u="none" strike="noStrike" kern="1200" cap="none" spc="0" normalizeH="0" baseline="0" noProof="0" dirty="0">
              <a:ln>
                <a:noFill/>
              </a:ln>
              <a:solidFill>
                <a:schemeClr val="accent1">
                  <a:lumMod val="75000"/>
                </a:schemeClr>
              </a:solidFill>
              <a:effectLst>
                <a:outerShdw blurRad="31750" dist="25400" dir="5400000" algn="tl" rotWithShape="0">
                  <a:srgbClr val="000000">
                    <a:alpha val="25000"/>
                  </a:srgbClr>
                </a:outerShdw>
              </a:effectLst>
              <a:uLnTx/>
              <a:uFillTx/>
              <a:latin typeface="Verdana" pitchFamily="34" charset="0"/>
              <a:ea typeface="+mj-ea"/>
              <a:cs typeface="+mj-cs"/>
            </a:endParaRPr>
          </a:p>
        </p:txBody>
      </p:sp>
      <p:sp>
        <p:nvSpPr>
          <p:cNvPr id="5" name="Rectangle 4"/>
          <p:cNvSpPr/>
          <p:nvPr/>
        </p:nvSpPr>
        <p:spPr>
          <a:xfrm>
            <a:off x="838200" y="1143000"/>
            <a:ext cx="7848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228600" y="1441639"/>
            <a:ext cx="8610600" cy="3724096"/>
          </a:xfrm>
          <a:prstGeom prst="rect">
            <a:avLst/>
          </a:prstGeom>
          <a:noFill/>
        </p:spPr>
        <p:txBody>
          <a:bodyPr wrap="square" rtlCol="0">
            <a:spAutoFit/>
          </a:bodyPr>
          <a:lstStyle/>
          <a:p>
            <a:pPr algn="just"/>
            <a:endParaRPr lang="en-US" sz="2000" b="1" dirty="0" smtClean="0">
              <a:latin typeface="Verdana" pitchFamily="34" charset="0"/>
            </a:endParaRPr>
          </a:p>
          <a:p>
            <a:pPr algn="just">
              <a:lnSpc>
                <a:spcPct val="150000"/>
              </a:lnSpc>
              <a:buFont typeface="Wingdings" pitchFamily="2" charset="2"/>
              <a:buChar char="Ø"/>
            </a:pPr>
            <a:r>
              <a:rPr lang="en-US" dirty="0" smtClean="0">
                <a:latin typeface="Verdana" pitchFamily="34" charset="0"/>
              </a:rPr>
              <a:t>The terms of office and other conditions of service of the Chairman and the members shall be such as may be prescribed.</a:t>
            </a:r>
          </a:p>
          <a:p>
            <a:pPr algn="just">
              <a:lnSpc>
                <a:spcPct val="150000"/>
              </a:lnSpc>
              <a:buFont typeface="Wingdings" pitchFamily="2" charset="2"/>
              <a:buChar char="Ø"/>
            </a:pPr>
            <a:r>
              <a:rPr lang="en-US" dirty="0" smtClean="0">
                <a:latin typeface="Verdana" pitchFamily="34" charset="0"/>
              </a:rPr>
              <a:t>Central govt. shall have right to terminate the services of any member at any time before the expiry of the period prescribed, by giving him notice not less than three months in writing or three month salary and allowances in lieu thereof.</a:t>
            </a:r>
          </a:p>
          <a:p>
            <a:pPr algn="just">
              <a:lnSpc>
                <a:spcPct val="150000"/>
              </a:lnSpc>
              <a:buFont typeface="Wingdings" pitchFamily="2" charset="2"/>
              <a:buChar char="Ø"/>
            </a:pPr>
            <a:r>
              <a:rPr lang="en-US" dirty="0" smtClean="0">
                <a:latin typeface="Verdana" pitchFamily="34" charset="0"/>
              </a:rPr>
              <a:t> Similarly the member shall also have the right to relinquish his office, at any time before the expiry of his term. </a:t>
            </a:r>
          </a:p>
        </p:txBody>
      </p:sp>
    </p:spTree>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B2D5FE-0992-4030-AE30-725CD75DE7FF}" type="slidenum">
              <a:rPr lang="en-US" smtClean="0"/>
              <a:pPr/>
              <a:t>13</a:t>
            </a:fld>
            <a:endParaRPr lang="en-US"/>
          </a:p>
        </p:txBody>
      </p:sp>
      <p:sp>
        <p:nvSpPr>
          <p:cNvPr id="4" name="Title 3"/>
          <p:cNvSpPr txBox="1">
            <a:spLocks/>
          </p:cNvSpPr>
          <p:nvPr/>
        </p:nvSpPr>
        <p:spPr>
          <a:xfrm>
            <a:off x="457200" y="0"/>
            <a:ext cx="8229600" cy="5334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chemeClr val="accent1">
                    <a:lumMod val="75000"/>
                  </a:schemeClr>
                </a:solidFill>
                <a:effectLst>
                  <a:outerShdw blurRad="31750" dist="25400" dir="5400000" algn="tl" rotWithShape="0">
                    <a:srgbClr val="000000">
                      <a:alpha val="25000"/>
                    </a:srgbClr>
                  </a:outerShdw>
                </a:effectLst>
                <a:uLnTx/>
                <a:uFillTx/>
                <a:latin typeface="Verdana" pitchFamily="34" charset="0"/>
                <a:ea typeface="+mj-ea"/>
                <a:cs typeface="+mj-cs"/>
              </a:rPr>
              <a:t>CHAPTER</a:t>
            </a:r>
            <a:r>
              <a:rPr kumimoji="0" lang="en-US"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Verdana" pitchFamily="34" charset="0"/>
                <a:ea typeface="+mj-ea"/>
                <a:cs typeface="+mj-cs"/>
              </a:rPr>
              <a:t> </a:t>
            </a:r>
            <a:r>
              <a:rPr kumimoji="0" lang="en-US" sz="2800" b="1" i="0" u="none" strike="noStrike" kern="1200" cap="none" spc="0" normalizeH="0" baseline="0" noProof="0" dirty="0" smtClean="0">
                <a:ln>
                  <a:noFill/>
                </a:ln>
                <a:solidFill>
                  <a:schemeClr val="accent1">
                    <a:lumMod val="75000"/>
                  </a:schemeClr>
                </a:solidFill>
                <a:effectLst>
                  <a:outerShdw blurRad="31750" dist="25400" dir="5400000" algn="tl" rotWithShape="0">
                    <a:srgbClr val="000000">
                      <a:alpha val="25000"/>
                    </a:srgbClr>
                  </a:outerShdw>
                </a:effectLst>
                <a:uLnTx/>
                <a:uFillTx/>
                <a:latin typeface="Verdana" pitchFamily="34" charset="0"/>
                <a:ea typeface="+mj-ea"/>
                <a:cs typeface="+mj-cs"/>
              </a:rPr>
              <a:t>III</a:t>
            </a:r>
            <a:endParaRPr kumimoji="0" lang="en-US" sz="2800" b="1" i="0" u="none" strike="noStrike" kern="1200" cap="none" spc="0" normalizeH="0" baseline="0" noProof="0" dirty="0">
              <a:ln>
                <a:noFill/>
              </a:ln>
              <a:solidFill>
                <a:schemeClr val="accent1">
                  <a:lumMod val="75000"/>
                </a:schemeClr>
              </a:solidFill>
              <a:effectLst>
                <a:outerShdw blurRad="31750" dist="25400" dir="5400000" algn="tl" rotWithShape="0">
                  <a:srgbClr val="000000">
                    <a:alpha val="25000"/>
                  </a:srgbClr>
                </a:outerShdw>
              </a:effectLst>
              <a:uLnTx/>
              <a:uFillTx/>
              <a:latin typeface="Verdana" pitchFamily="34" charset="0"/>
              <a:ea typeface="+mj-ea"/>
              <a:cs typeface="+mj-cs"/>
            </a:endParaRPr>
          </a:p>
        </p:txBody>
      </p:sp>
      <p:sp>
        <p:nvSpPr>
          <p:cNvPr id="5" name="TextBox 4"/>
          <p:cNvSpPr txBox="1"/>
          <p:nvPr/>
        </p:nvSpPr>
        <p:spPr>
          <a:xfrm>
            <a:off x="228600" y="381000"/>
            <a:ext cx="8686800" cy="1107996"/>
          </a:xfrm>
          <a:prstGeom prst="rect">
            <a:avLst/>
          </a:prstGeom>
          <a:noFill/>
        </p:spPr>
        <p:txBody>
          <a:bodyPr wrap="square" rtlCol="0">
            <a:spAutoFit/>
          </a:bodyPr>
          <a:lstStyle/>
          <a:p>
            <a:pPr algn="ctr">
              <a:lnSpc>
                <a:spcPct val="150000"/>
              </a:lnSpc>
            </a:pPr>
            <a:r>
              <a:rPr lang="en-US" sz="2200" b="1" dirty="0" smtClean="0">
                <a:solidFill>
                  <a:schemeClr val="accent1">
                    <a:lumMod val="75000"/>
                  </a:schemeClr>
                </a:solidFill>
                <a:latin typeface="Verdana" pitchFamily="34" charset="0"/>
              </a:rPr>
              <a:t>TRANSFER OF ASSETS &amp; LIABILITIES etc. OF THE EXISTING BOARD TO THE BOARD (Section 10)</a:t>
            </a:r>
            <a:endParaRPr lang="en-US" sz="2200" b="1" dirty="0">
              <a:solidFill>
                <a:schemeClr val="accent1">
                  <a:lumMod val="75000"/>
                </a:schemeClr>
              </a:solidFill>
              <a:latin typeface="Verdana" pitchFamily="34" charset="0"/>
            </a:endParaRPr>
          </a:p>
        </p:txBody>
      </p:sp>
      <p:sp>
        <p:nvSpPr>
          <p:cNvPr id="6" name="Rectangle 5"/>
          <p:cNvSpPr/>
          <p:nvPr/>
        </p:nvSpPr>
        <p:spPr>
          <a:xfrm>
            <a:off x="533400" y="1447800"/>
            <a:ext cx="81534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304800" y="1600200"/>
            <a:ext cx="8610600" cy="4556247"/>
          </a:xfrm>
          <a:prstGeom prst="rect">
            <a:avLst/>
          </a:prstGeom>
          <a:noFill/>
        </p:spPr>
        <p:txBody>
          <a:bodyPr wrap="square" rtlCol="0">
            <a:spAutoFit/>
          </a:bodyPr>
          <a:lstStyle/>
          <a:p>
            <a:pPr algn="just">
              <a:lnSpc>
                <a:spcPct val="114000"/>
              </a:lnSpc>
            </a:pPr>
            <a:r>
              <a:rPr lang="en-US" sz="1600" b="1" i="1" dirty="0" smtClean="0">
                <a:latin typeface="Verdana" pitchFamily="34" charset="0"/>
              </a:rPr>
              <a:t>On and from the date of the establishment of the Board:-</a:t>
            </a:r>
          </a:p>
          <a:p>
            <a:pPr lvl="1" algn="just">
              <a:lnSpc>
                <a:spcPct val="114000"/>
              </a:lnSpc>
              <a:buFont typeface="Wingdings" pitchFamily="2" charset="2"/>
              <a:buChar char="Ø"/>
            </a:pPr>
            <a:r>
              <a:rPr lang="en-US" sz="1600" spc="110" dirty="0" smtClean="0">
                <a:latin typeface="Verdana" pitchFamily="34" charset="0"/>
              </a:rPr>
              <a:t>Any reference ,any contract or other instrument mentioned in the law other than this ,shall be deemed as reference to the board.</a:t>
            </a:r>
          </a:p>
          <a:p>
            <a:pPr lvl="1" algn="just">
              <a:lnSpc>
                <a:spcPct val="114000"/>
              </a:lnSpc>
              <a:buFont typeface="Wingdings" pitchFamily="2" charset="2"/>
              <a:buChar char="Ø"/>
            </a:pPr>
            <a:r>
              <a:rPr lang="en-US" sz="1600" spc="110" dirty="0" smtClean="0">
                <a:latin typeface="Verdana" pitchFamily="34" charset="0"/>
              </a:rPr>
              <a:t>All properties and assets, movable and immovable, of, of belonging to the existing security and exchange board ,shall vest in the board.</a:t>
            </a:r>
          </a:p>
          <a:p>
            <a:pPr lvl="1" algn="just">
              <a:lnSpc>
                <a:spcPct val="114000"/>
              </a:lnSpc>
              <a:buFont typeface="Wingdings" pitchFamily="2" charset="2"/>
              <a:buChar char="Ø"/>
            </a:pPr>
            <a:r>
              <a:rPr lang="en-US" sz="1600" spc="110" dirty="0" smtClean="0">
                <a:latin typeface="Verdana" pitchFamily="34" charset="0"/>
              </a:rPr>
              <a:t>Al rights and liabilities of the existing board shall be transferred to, and be the right  and liabilities of the Board. </a:t>
            </a:r>
          </a:p>
          <a:p>
            <a:pPr lvl="1" algn="just">
              <a:lnSpc>
                <a:spcPct val="114000"/>
              </a:lnSpc>
              <a:buFont typeface="Wingdings" pitchFamily="2" charset="2"/>
              <a:buChar char="Ø"/>
            </a:pPr>
            <a:r>
              <a:rPr lang="en-US" sz="1600" spc="110" dirty="0" smtClean="0">
                <a:latin typeface="Verdana" pitchFamily="34" charset="0"/>
              </a:rPr>
              <a:t>All suits and other legal proceedings which could be instituted  against the existing board  before the date may be continued  for the board.</a:t>
            </a:r>
          </a:p>
          <a:p>
            <a:pPr lvl="1" algn="just">
              <a:lnSpc>
                <a:spcPct val="114000"/>
              </a:lnSpc>
              <a:buFont typeface="Wingdings" pitchFamily="2" charset="2"/>
              <a:buChar char="Ø"/>
            </a:pPr>
            <a:r>
              <a:rPr lang="en-US" sz="1600" spc="110" dirty="0" smtClean="0">
                <a:latin typeface="Verdana" pitchFamily="34" charset="0"/>
              </a:rPr>
              <a:t>Any employee holding any office under the existing board  before the date ,shall hold his office in the board by the same tenure and the same terms and conditions of service as respect to renumration,leave,provident fund, retirement and other termination benefits. </a:t>
            </a:r>
          </a:p>
        </p:txBody>
      </p:sp>
    </p:spTree>
  </p:cSld>
  <p:clrMapOvr>
    <a:masterClrMapping/>
  </p:clrMapOvr>
  <p:transition>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7B2D5FE-0992-4030-AE30-725CD75DE7FF}" type="slidenum">
              <a:rPr lang="en-US" smtClean="0"/>
              <a:pPr/>
              <a:t>14</a:t>
            </a:fld>
            <a:endParaRPr lang="en-US" dirty="0"/>
          </a:p>
        </p:txBody>
      </p:sp>
      <p:sp>
        <p:nvSpPr>
          <p:cNvPr id="7" name="TextBox 6"/>
          <p:cNvSpPr txBox="1"/>
          <p:nvPr/>
        </p:nvSpPr>
        <p:spPr>
          <a:xfrm>
            <a:off x="914400" y="685800"/>
            <a:ext cx="7391400" cy="461665"/>
          </a:xfrm>
          <a:prstGeom prst="rect">
            <a:avLst/>
          </a:prstGeom>
          <a:noFill/>
        </p:spPr>
        <p:txBody>
          <a:bodyPr wrap="square" rtlCol="0">
            <a:spAutoFit/>
          </a:bodyPr>
          <a:lstStyle/>
          <a:p>
            <a:pPr algn="ctr"/>
            <a:r>
              <a:rPr lang="en-US" sz="2400" b="1" dirty="0" smtClean="0">
                <a:solidFill>
                  <a:schemeClr val="accent1">
                    <a:lumMod val="75000"/>
                  </a:schemeClr>
                </a:solidFill>
                <a:latin typeface="Verdana" pitchFamily="34" charset="0"/>
              </a:rPr>
              <a:t>FUNCTIONS OF THE BOARD (Section 11)</a:t>
            </a:r>
            <a:endParaRPr lang="en-US" sz="2400" b="1" dirty="0">
              <a:solidFill>
                <a:schemeClr val="accent1">
                  <a:lumMod val="75000"/>
                </a:schemeClr>
              </a:solidFill>
              <a:latin typeface="Verdana" pitchFamily="34" charset="0"/>
            </a:endParaRPr>
          </a:p>
        </p:txBody>
      </p:sp>
      <p:sp>
        <p:nvSpPr>
          <p:cNvPr id="9" name="Rectangle 8"/>
          <p:cNvSpPr/>
          <p:nvPr/>
        </p:nvSpPr>
        <p:spPr>
          <a:xfrm>
            <a:off x="838200" y="1219200"/>
            <a:ext cx="7848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3"/>
          <p:cNvSpPr>
            <a:spLocks noGrp="1"/>
          </p:cNvSpPr>
          <p:nvPr>
            <p:ph type="title"/>
          </p:nvPr>
        </p:nvSpPr>
        <p:spPr>
          <a:xfrm>
            <a:off x="457200" y="228600"/>
            <a:ext cx="8229600" cy="533400"/>
          </a:xfrm>
        </p:spPr>
        <p:txBody>
          <a:bodyPr>
            <a:normAutofit/>
          </a:bodyPr>
          <a:lstStyle/>
          <a:p>
            <a:pPr algn="ctr"/>
            <a:r>
              <a:rPr lang="en-US" sz="2800" dirty="0" smtClean="0">
                <a:solidFill>
                  <a:schemeClr val="accent1">
                    <a:lumMod val="75000"/>
                  </a:schemeClr>
                </a:solidFill>
                <a:latin typeface="Verdana" pitchFamily="34" charset="0"/>
              </a:rPr>
              <a:t>CHAPTER IV</a:t>
            </a:r>
            <a:endParaRPr lang="en-US" sz="2800" dirty="0">
              <a:solidFill>
                <a:schemeClr val="accent1">
                  <a:lumMod val="75000"/>
                </a:schemeClr>
              </a:solidFill>
              <a:latin typeface="Verdana" pitchFamily="34" charset="0"/>
            </a:endParaRPr>
          </a:p>
        </p:txBody>
      </p:sp>
      <p:graphicFrame>
        <p:nvGraphicFramePr>
          <p:cNvPr id="8" name="Diagram 7"/>
          <p:cNvGraphicFramePr/>
          <p:nvPr/>
        </p:nvGraphicFramePr>
        <p:xfrm>
          <a:off x="685800" y="1524000"/>
          <a:ext cx="80772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p:cNvSpPr txBox="1"/>
          <p:nvPr/>
        </p:nvSpPr>
        <p:spPr>
          <a:xfrm>
            <a:off x="6781800" y="3480137"/>
            <a:ext cx="2209800" cy="830997"/>
          </a:xfrm>
          <a:prstGeom prst="rect">
            <a:avLst/>
          </a:prstGeom>
          <a:noFill/>
        </p:spPr>
        <p:txBody>
          <a:bodyPr wrap="square" rtlCol="0">
            <a:spAutoFit/>
          </a:bodyPr>
          <a:lstStyle/>
          <a:p>
            <a:pPr lvl="0"/>
            <a:r>
              <a:rPr lang="en-US" sz="1200" dirty="0" smtClean="0"/>
              <a:t>To promote and regulate the self regulatory organization ;</a:t>
            </a:r>
          </a:p>
          <a:p>
            <a:pPr algn="ctr"/>
            <a:endParaRPr lang="en-US" sz="1200" dirty="0"/>
          </a:p>
        </p:txBody>
      </p:sp>
    </p:spTree>
  </p:cSld>
  <p:clrMapOvr>
    <a:masterClrMapping/>
  </p:clrMapOvr>
  <p:transition>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B2D5FE-0992-4030-AE30-725CD75DE7FF}" type="slidenum">
              <a:rPr lang="en-US" smtClean="0"/>
              <a:pPr/>
              <a:t>15</a:t>
            </a:fld>
            <a:endParaRPr lang="en-US"/>
          </a:p>
        </p:txBody>
      </p:sp>
      <p:graphicFrame>
        <p:nvGraphicFramePr>
          <p:cNvPr id="5" name="Diagram 4"/>
          <p:cNvGraphicFramePr/>
          <p:nvPr/>
        </p:nvGraphicFramePr>
        <p:xfrm>
          <a:off x="381000" y="1219200"/>
          <a:ext cx="8153400" cy="51449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838200" y="304800"/>
            <a:ext cx="7391400" cy="461665"/>
          </a:xfrm>
          <a:prstGeom prst="rect">
            <a:avLst/>
          </a:prstGeom>
          <a:noFill/>
        </p:spPr>
        <p:txBody>
          <a:bodyPr wrap="square" rtlCol="0">
            <a:spAutoFit/>
          </a:bodyPr>
          <a:lstStyle/>
          <a:p>
            <a:pPr algn="ctr"/>
            <a:r>
              <a:rPr lang="en-US" sz="2400" b="1" dirty="0" smtClean="0">
                <a:solidFill>
                  <a:schemeClr val="accent1">
                    <a:lumMod val="75000"/>
                  </a:schemeClr>
                </a:solidFill>
                <a:latin typeface="Verdana" pitchFamily="34" charset="0"/>
              </a:rPr>
              <a:t>FUNCTIONS OF THE BOARD (Section 11)</a:t>
            </a:r>
            <a:endParaRPr lang="en-US" sz="2400" b="1" dirty="0">
              <a:solidFill>
                <a:schemeClr val="accent1">
                  <a:lumMod val="75000"/>
                </a:schemeClr>
              </a:solidFill>
              <a:latin typeface="Verdana" pitchFamily="34" charset="0"/>
            </a:endParaRPr>
          </a:p>
        </p:txBody>
      </p:sp>
      <p:sp>
        <p:nvSpPr>
          <p:cNvPr id="6" name="Rectangle 5"/>
          <p:cNvSpPr/>
          <p:nvPr/>
        </p:nvSpPr>
        <p:spPr>
          <a:xfrm>
            <a:off x="838200" y="838200"/>
            <a:ext cx="7848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B2D5FE-0992-4030-AE30-725CD75DE7FF}" type="slidenum">
              <a:rPr lang="en-US" smtClean="0"/>
              <a:pPr/>
              <a:t>16</a:t>
            </a:fld>
            <a:endParaRPr lang="en-US"/>
          </a:p>
        </p:txBody>
      </p:sp>
      <p:sp>
        <p:nvSpPr>
          <p:cNvPr id="5" name="TextBox 4"/>
          <p:cNvSpPr txBox="1"/>
          <p:nvPr/>
        </p:nvSpPr>
        <p:spPr>
          <a:xfrm>
            <a:off x="3124200" y="76200"/>
            <a:ext cx="2971800" cy="523220"/>
          </a:xfrm>
          <a:prstGeom prst="rect">
            <a:avLst/>
          </a:prstGeom>
          <a:noFill/>
        </p:spPr>
        <p:txBody>
          <a:bodyPr wrap="square" rtlCol="0">
            <a:spAutoFit/>
          </a:bodyPr>
          <a:lstStyle/>
          <a:p>
            <a:r>
              <a:rPr lang="en-US" sz="2800" b="1" dirty="0" smtClean="0">
                <a:solidFill>
                  <a:schemeClr val="tx2">
                    <a:lumMod val="75000"/>
                  </a:schemeClr>
                </a:solidFill>
                <a:latin typeface="Verdana" pitchFamily="34" charset="0"/>
              </a:rPr>
              <a:t>CHAPTER IV</a:t>
            </a:r>
            <a:endParaRPr lang="en-US" sz="2800" b="1" dirty="0">
              <a:solidFill>
                <a:schemeClr val="tx2">
                  <a:lumMod val="75000"/>
                </a:schemeClr>
              </a:solidFill>
              <a:latin typeface="Verdana" pitchFamily="34" charset="0"/>
            </a:endParaRPr>
          </a:p>
        </p:txBody>
      </p:sp>
      <p:sp>
        <p:nvSpPr>
          <p:cNvPr id="8" name="Rectangle 7"/>
          <p:cNvSpPr/>
          <p:nvPr/>
        </p:nvSpPr>
        <p:spPr>
          <a:xfrm>
            <a:off x="609600" y="609600"/>
            <a:ext cx="7848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3"/>
          <p:cNvSpPr txBox="1">
            <a:spLocks/>
          </p:cNvSpPr>
          <p:nvPr/>
        </p:nvSpPr>
        <p:spPr>
          <a:xfrm>
            <a:off x="457200" y="685800"/>
            <a:ext cx="8229600" cy="4572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Verdana" pitchFamily="34" charset="0"/>
                <a:ea typeface="+mj-ea"/>
                <a:cs typeface="+mj-cs"/>
              </a:rPr>
              <a:t>POWERS OF BOARD </a:t>
            </a:r>
            <a:endParaRPr kumimoji="0" lang="en-US" sz="20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Verdana" pitchFamily="34" charset="0"/>
              <a:ea typeface="+mj-ea"/>
              <a:cs typeface="+mj-cs"/>
            </a:endParaRPr>
          </a:p>
        </p:txBody>
      </p:sp>
      <p:sp>
        <p:nvSpPr>
          <p:cNvPr id="10" name="Rectangle 9"/>
          <p:cNvSpPr/>
          <p:nvPr/>
        </p:nvSpPr>
        <p:spPr>
          <a:xfrm>
            <a:off x="762000" y="1143000"/>
            <a:ext cx="70104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own Arrow 10"/>
          <p:cNvSpPr/>
          <p:nvPr/>
        </p:nvSpPr>
        <p:spPr>
          <a:xfrm>
            <a:off x="762000" y="12192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7696200" y="1219200"/>
            <a:ext cx="762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p:cNvSpPr/>
          <p:nvPr/>
        </p:nvSpPr>
        <p:spPr>
          <a:xfrm>
            <a:off x="4267200" y="1219200"/>
            <a:ext cx="762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76200" y="1600200"/>
            <a:ext cx="2209800" cy="923330"/>
          </a:xfrm>
          <a:prstGeom prst="rect">
            <a:avLst/>
          </a:prstGeom>
          <a:noFill/>
          <a:effectLst>
            <a:innerShdw blurRad="63500" dist="50800" dir="13500000">
              <a:prstClr val="black">
                <a:alpha val="50000"/>
              </a:prstClr>
            </a:innerShdw>
          </a:effectLst>
        </p:spPr>
        <p:txBody>
          <a:bodyPr wrap="square" rtlCol="0">
            <a:spAutoFit/>
          </a:bodyPr>
          <a:lstStyle/>
          <a:p>
            <a:pPr algn="ctr"/>
            <a:r>
              <a:rPr lang="en-US" b="1" dirty="0" smtClean="0">
                <a:latin typeface="Verdana" pitchFamily="34" charset="0"/>
              </a:rPr>
              <a:t>Power to issue direction(sec 11 B)</a:t>
            </a:r>
            <a:endParaRPr lang="en-US" b="1" dirty="0">
              <a:latin typeface="Verdana" pitchFamily="34" charset="0"/>
            </a:endParaRPr>
          </a:p>
        </p:txBody>
      </p:sp>
      <p:sp>
        <p:nvSpPr>
          <p:cNvPr id="15" name="TextBox 14"/>
          <p:cNvSpPr txBox="1"/>
          <p:nvPr/>
        </p:nvSpPr>
        <p:spPr>
          <a:xfrm>
            <a:off x="3276600" y="1905000"/>
            <a:ext cx="2209800" cy="646331"/>
          </a:xfrm>
          <a:prstGeom prst="rect">
            <a:avLst/>
          </a:prstGeom>
          <a:noFill/>
        </p:spPr>
        <p:txBody>
          <a:bodyPr wrap="square" rtlCol="0">
            <a:spAutoFit/>
          </a:bodyPr>
          <a:lstStyle/>
          <a:p>
            <a:pPr algn="ctr"/>
            <a:r>
              <a:rPr lang="en-US" b="1" dirty="0" smtClean="0">
                <a:latin typeface="Verdana" pitchFamily="34" charset="0"/>
              </a:rPr>
              <a:t>Investigation</a:t>
            </a:r>
          </a:p>
          <a:p>
            <a:pPr algn="ctr"/>
            <a:r>
              <a:rPr lang="en-US" b="1" dirty="0" smtClean="0">
                <a:latin typeface="Verdana" pitchFamily="34" charset="0"/>
              </a:rPr>
              <a:t>Sec(11 C) </a:t>
            </a:r>
            <a:endParaRPr lang="en-US" b="1" dirty="0">
              <a:latin typeface="Verdana" pitchFamily="34" charset="0"/>
            </a:endParaRPr>
          </a:p>
        </p:txBody>
      </p:sp>
      <p:sp>
        <p:nvSpPr>
          <p:cNvPr id="16" name="TextBox 15"/>
          <p:cNvSpPr txBox="1"/>
          <p:nvPr/>
        </p:nvSpPr>
        <p:spPr>
          <a:xfrm>
            <a:off x="6629400" y="1752600"/>
            <a:ext cx="2514600" cy="923330"/>
          </a:xfrm>
          <a:prstGeom prst="rect">
            <a:avLst/>
          </a:prstGeom>
          <a:noFill/>
        </p:spPr>
        <p:txBody>
          <a:bodyPr wrap="square" rtlCol="0">
            <a:spAutoFit/>
          </a:bodyPr>
          <a:lstStyle/>
          <a:p>
            <a:pPr algn="ctr"/>
            <a:r>
              <a:rPr lang="en-US" b="1" dirty="0" smtClean="0">
                <a:latin typeface="Verdana" pitchFamily="34" charset="0"/>
              </a:rPr>
              <a:t>Cease and desist proceedings(sec 11D)</a:t>
            </a:r>
            <a:endParaRPr lang="en-US" b="1" dirty="0">
              <a:latin typeface="Verdana" pitchFamily="34" charset="0"/>
            </a:endParaRPr>
          </a:p>
        </p:txBody>
      </p:sp>
      <p:sp>
        <p:nvSpPr>
          <p:cNvPr id="17" name="TextBox 16"/>
          <p:cNvSpPr txBox="1"/>
          <p:nvPr/>
        </p:nvSpPr>
        <p:spPr>
          <a:xfrm>
            <a:off x="76200" y="2735282"/>
            <a:ext cx="3962400" cy="3436918"/>
          </a:xfrm>
          <a:prstGeom prst="rect">
            <a:avLst/>
          </a:prstGeom>
          <a:noFill/>
        </p:spPr>
        <p:txBody>
          <a:bodyPr wrap="square" rtlCol="0">
            <a:spAutoFit/>
          </a:bodyPr>
          <a:lstStyle/>
          <a:p>
            <a:pPr algn="just">
              <a:buFont typeface="Wingdings" pitchFamily="2" charset="2"/>
              <a:buChar char="Ø"/>
            </a:pPr>
            <a:r>
              <a:rPr lang="en-US" dirty="0" smtClean="0"/>
              <a:t>In the interest of investors or orderly development of securities market; or</a:t>
            </a:r>
          </a:p>
          <a:p>
            <a:pPr algn="just">
              <a:buFont typeface="Wingdings" pitchFamily="2" charset="2"/>
              <a:buChar char="Ø"/>
            </a:pPr>
            <a:r>
              <a:rPr lang="en-US" dirty="0" smtClean="0"/>
              <a:t>To prevent the affairs of any intermediary or other person being conducted in a manner detrimental to the interest of investors or securities market;</a:t>
            </a:r>
          </a:p>
          <a:p>
            <a:pPr algn="just">
              <a:buFont typeface="Wingdings" pitchFamily="2" charset="2"/>
              <a:buChar char="Ø"/>
            </a:pPr>
            <a:r>
              <a:rPr lang="en-US" dirty="0" smtClean="0"/>
              <a:t>To secure the proper management of intermediary or other person associated with securities market</a:t>
            </a:r>
            <a:endParaRPr lang="en-US" dirty="0"/>
          </a:p>
        </p:txBody>
      </p:sp>
      <p:sp>
        <p:nvSpPr>
          <p:cNvPr id="18" name="Down Arrow 17"/>
          <p:cNvSpPr/>
          <p:nvPr/>
        </p:nvSpPr>
        <p:spPr>
          <a:xfrm>
            <a:off x="1143000" y="2514600"/>
            <a:ext cx="762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5334000" y="2901077"/>
            <a:ext cx="3733800" cy="2031325"/>
          </a:xfrm>
          <a:prstGeom prst="rect">
            <a:avLst/>
          </a:prstGeom>
          <a:noFill/>
        </p:spPr>
        <p:txBody>
          <a:bodyPr wrap="square" rtlCol="0">
            <a:spAutoFit/>
          </a:bodyPr>
          <a:lstStyle/>
          <a:p>
            <a:pPr algn="just">
              <a:buFont typeface="Wingdings" pitchFamily="2" charset="2"/>
              <a:buChar char="Ø"/>
            </a:pPr>
            <a:r>
              <a:rPr lang="en-US" dirty="0" smtClean="0"/>
              <a:t>After inquiry if the board finds that any person has violated any provision of this act, it may pass an order requiring such person to cease and desist from committing or causing such violation.</a:t>
            </a:r>
            <a:endParaRPr lang="en-US" dirty="0"/>
          </a:p>
        </p:txBody>
      </p:sp>
      <p:sp>
        <p:nvSpPr>
          <p:cNvPr id="22" name="Down Arrow 21"/>
          <p:cNvSpPr/>
          <p:nvPr/>
        </p:nvSpPr>
        <p:spPr>
          <a:xfrm flipH="1">
            <a:off x="7848599" y="2667000"/>
            <a:ext cx="45719"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B2D5FE-0992-4030-AE30-725CD75DE7FF}" type="slidenum">
              <a:rPr lang="en-US" smtClean="0"/>
              <a:pPr/>
              <a:t>17</a:t>
            </a:fld>
            <a:endParaRPr lang="en-US"/>
          </a:p>
        </p:txBody>
      </p:sp>
      <p:sp>
        <p:nvSpPr>
          <p:cNvPr id="3" name="TextBox 2"/>
          <p:cNvSpPr txBox="1"/>
          <p:nvPr/>
        </p:nvSpPr>
        <p:spPr>
          <a:xfrm>
            <a:off x="1676400" y="0"/>
            <a:ext cx="5257800" cy="400110"/>
          </a:xfrm>
          <a:prstGeom prst="rect">
            <a:avLst/>
          </a:prstGeom>
          <a:noFill/>
        </p:spPr>
        <p:txBody>
          <a:bodyPr wrap="square" rtlCol="0">
            <a:spAutoFit/>
          </a:bodyPr>
          <a:lstStyle/>
          <a:p>
            <a:pPr algn="ctr"/>
            <a:r>
              <a:rPr lang="en-US" sz="2000" b="1" dirty="0" smtClean="0">
                <a:solidFill>
                  <a:schemeClr val="accent1">
                    <a:lumMod val="75000"/>
                  </a:schemeClr>
                </a:solidFill>
                <a:latin typeface="Verdana" pitchFamily="34" charset="0"/>
              </a:rPr>
              <a:t>INVESTIGATION (Section 11C)</a:t>
            </a:r>
            <a:endParaRPr lang="en-US" sz="2000" b="1" dirty="0">
              <a:solidFill>
                <a:schemeClr val="accent1">
                  <a:lumMod val="75000"/>
                </a:schemeClr>
              </a:solidFill>
              <a:latin typeface="Verdana" pitchFamily="34" charset="0"/>
            </a:endParaRPr>
          </a:p>
        </p:txBody>
      </p:sp>
      <p:sp>
        <p:nvSpPr>
          <p:cNvPr id="4" name="TextBox 3"/>
          <p:cNvSpPr txBox="1"/>
          <p:nvPr/>
        </p:nvSpPr>
        <p:spPr>
          <a:xfrm>
            <a:off x="381000" y="559010"/>
            <a:ext cx="8686800" cy="5460790"/>
          </a:xfrm>
          <a:prstGeom prst="rect">
            <a:avLst/>
          </a:prstGeom>
          <a:noFill/>
        </p:spPr>
        <p:txBody>
          <a:bodyPr wrap="square" rtlCol="0">
            <a:spAutoFit/>
          </a:bodyPr>
          <a:lstStyle/>
          <a:p>
            <a:pPr algn="just">
              <a:lnSpc>
                <a:spcPct val="114000"/>
              </a:lnSpc>
              <a:buFont typeface="Wingdings" pitchFamily="2" charset="2"/>
              <a:buChar char="Ø"/>
            </a:pPr>
            <a:r>
              <a:rPr lang="en-US" dirty="0" smtClean="0"/>
              <a:t>Board may at any time, direct any person  in order to investigate the affairs of any suspected intermediary or person associated with securities market.</a:t>
            </a:r>
          </a:p>
          <a:p>
            <a:pPr algn="just">
              <a:lnSpc>
                <a:spcPct val="114000"/>
              </a:lnSpc>
              <a:buFont typeface="Wingdings" pitchFamily="2" charset="2"/>
              <a:buChar char="Ø"/>
            </a:pPr>
            <a:r>
              <a:rPr lang="en-US" dirty="0" smtClean="0"/>
              <a:t>The appointed person shall have the power to investigate or examine-</a:t>
            </a:r>
          </a:p>
          <a:p>
            <a:pPr lvl="1" algn="just">
              <a:lnSpc>
                <a:spcPct val="114000"/>
              </a:lnSpc>
              <a:buFont typeface="Arial" pitchFamily="34" charset="0"/>
              <a:buChar char="•"/>
            </a:pPr>
            <a:r>
              <a:rPr lang="en-US" dirty="0" smtClean="0"/>
              <a:t>Books, registers, other documents and records of ,or relating to, the intermediary or such person, which are in there custody and the same can be retained for six months. </a:t>
            </a:r>
          </a:p>
          <a:p>
            <a:pPr lvl="1" algn="just">
              <a:lnSpc>
                <a:spcPct val="114000"/>
              </a:lnSpc>
              <a:buFont typeface="Arial" pitchFamily="34" charset="0"/>
              <a:buChar char="•"/>
            </a:pPr>
            <a:r>
              <a:rPr lang="en-US" dirty="0" smtClean="0"/>
              <a:t>An oath, any manager , managing director , officer and other employee of any intermediary or any person associated with securities market in any manner.</a:t>
            </a:r>
          </a:p>
          <a:p>
            <a:pPr algn="just">
              <a:lnSpc>
                <a:spcPct val="114000"/>
              </a:lnSpc>
              <a:buFont typeface="Wingdings" pitchFamily="2" charset="2"/>
              <a:buChar char="Ø"/>
            </a:pPr>
            <a:r>
              <a:rPr lang="en-US" dirty="0" smtClean="0"/>
              <a:t>Notes of any examination or investigation shall be taken down in writing and shall be read over to, or by, and signed by, the person examined, and may thereafter be used in evidence against him.</a:t>
            </a:r>
          </a:p>
          <a:p>
            <a:pPr algn="just">
              <a:lnSpc>
                <a:spcPct val="114000"/>
              </a:lnSpc>
              <a:buFont typeface="Wingdings" pitchFamily="2" charset="2"/>
              <a:buChar char="Ø"/>
            </a:pPr>
            <a:r>
              <a:rPr lang="en-US" dirty="0" smtClean="0"/>
              <a:t>If any person fails without reasonable cause or refuses to furnish any information, to appear before the </a:t>
            </a:r>
            <a:r>
              <a:rPr lang="en-US" b="1" dirty="0" smtClean="0"/>
              <a:t>IA </a:t>
            </a:r>
            <a:r>
              <a:rPr lang="en-US" dirty="0" smtClean="0"/>
              <a:t>or to produce any demanded document or record, he shall be punishable with imprisonment for a term which may extend to one year or with fine (one crore), or both.</a:t>
            </a:r>
            <a:endParaRPr lang="en-US" dirty="0"/>
          </a:p>
        </p:txBody>
      </p:sp>
      <p:sp>
        <p:nvSpPr>
          <p:cNvPr id="5" name="Rectangle 4"/>
          <p:cNvSpPr/>
          <p:nvPr/>
        </p:nvSpPr>
        <p:spPr>
          <a:xfrm>
            <a:off x="685800" y="457200"/>
            <a:ext cx="7848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B2D5FE-0992-4030-AE30-725CD75DE7FF}" type="slidenum">
              <a:rPr lang="en-US" smtClean="0"/>
              <a:pPr/>
              <a:t>18</a:t>
            </a:fld>
            <a:endParaRPr lang="en-US"/>
          </a:p>
        </p:txBody>
      </p:sp>
      <p:sp>
        <p:nvSpPr>
          <p:cNvPr id="4" name="TextBox 3"/>
          <p:cNvSpPr txBox="1"/>
          <p:nvPr/>
        </p:nvSpPr>
        <p:spPr>
          <a:xfrm>
            <a:off x="2743200" y="0"/>
            <a:ext cx="4648200" cy="400110"/>
          </a:xfrm>
          <a:prstGeom prst="rect">
            <a:avLst/>
          </a:prstGeom>
          <a:noFill/>
        </p:spPr>
        <p:txBody>
          <a:bodyPr wrap="square" rtlCol="0">
            <a:spAutoFit/>
          </a:bodyPr>
          <a:lstStyle/>
          <a:p>
            <a:pPr algn="ctr"/>
            <a:r>
              <a:rPr lang="en-US" sz="2000" b="1" dirty="0" smtClean="0">
                <a:solidFill>
                  <a:schemeClr val="accent1">
                    <a:lumMod val="75000"/>
                  </a:schemeClr>
                </a:solidFill>
                <a:latin typeface="Verdana" pitchFamily="34" charset="0"/>
              </a:rPr>
              <a:t>INVESTIGATION(Section 11C)</a:t>
            </a:r>
            <a:endParaRPr lang="en-US" sz="2000" b="1" dirty="0">
              <a:solidFill>
                <a:schemeClr val="accent1">
                  <a:lumMod val="75000"/>
                </a:schemeClr>
              </a:solidFill>
              <a:latin typeface="Verdana" pitchFamily="34" charset="0"/>
            </a:endParaRPr>
          </a:p>
        </p:txBody>
      </p:sp>
      <p:sp>
        <p:nvSpPr>
          <p:cNvPr id="5" name="TextBox 4"/>
          <p:cNvSpPr txBox="1"/>
          <p:nvPr/>
        </p:nvSpPr>
        <p:spPr>
          <a:xfrm>
            <a:off x="8229600" y="0"/>
            <a:ext cx="914400" cy="338554"/>
          </a:xfrm>
          <a:prstGeom prst="rect">
            <a:avLst/>
          </a:prstGeom>
          <a:noFill/>
        </p:spPr>
        <p:txBody>
          <a:bodyPr wrap="square" rtlCol="0">
            <a:spAutoFit/>
          </a:bodyPr>
          <a:lstStyle/>
          <a:p>
            <a:r>
              <a:rPr lang="en-US" sz="1600" dirty="0" smtClean="0"/>
              <a:t>Cont…</a:t>
            </a:r>
            <a:endParaRPr lang="en-US" sz="1600" dirty="0"/>
          </a:p>
        </p:txBody>
      </p:sp>
      <p:sp>
        <p:nvSpPr>
          <p:cNvPr id="6" name="TextBox 5"/>
          <p:cNvSpPr txBox="1"/>
          <p:nvPr/>
        </p:nvSpPr>
        <p:spPr>
          <a:xfrm>
            <a:off x="381000" y="788995"/>
            <a:ext cx="8458200" cy="5383205"/>
          </a:xfrm>
          <a:prstGeom prst="rect">
            <a:avLst/>
          </a:prstGeom>
          <a:noFill/>
        </p:spPr>
        <p:txBody>
          <a:bodyPr wrap="square" rtlCol="0">
            <a:spAutoFit/>
          </a:bodyPr>
          <a:lstStyle/>
          <a:p>
            <a:pPr algn="just">
              <a:lnSpc>
                <a:spcPct val="114000"/>
              </a:lnSpc>
              <a:buFont typeface="Wingdings" pitchFamily="2" charset="2"/>
              <a:buChar char="Ø"/>
            </a:pPr>
            <a:r>
              <a:rPr lang="en-US" dirty="0" smtClean="0"/>
              <a:t>If the investigating authority has a reasonable ground to believe that if any book, register etc. relating to any person associated with securities market, may be destroyed, mutilated or secreted. The authority have to make an application to judicial magistrate for an order for the seizure of such book, register etc.</a:t>
            </a:r>
          </a:p>
          <a:p>
            <a:pPr algn="just">
              <a:lnSpc>
                <a:spcPct val="114000"/>
              </a:lnSpc>
              <a:buFont typeface="Wingdings" pitchFamily="2" charset="2"/>
              <a:buChar char="Ø"/>
            </a:pPr>
            <a:r>
              <a:rPr lang="en-US" dirty="0" smtClean="0">
                <a:latin typeface="Verdana" pitchFamily="34" charset="0"/>
              </a:rPr>
              <a:t>After considering and application in hearing the investigating authority, the magistrate may authorized the </a:t>
            </a:r>
            <a:r>
              <a:rPr lang="en-US" b="1" dirty="0" smtClean="0">
                <a:latin typeface="Verdana" pitchFamily="34" charset="0"/>
              </a:rPr>
              <a:t>IA</a:t>
            </a:r>
            <a:r>
              <a:rPr lang="en-US" b="1" i="1" dirty="0" smtClean="0">
                <a:latin typeface="Verdana" pitchFamily="34" charset="0"/>
              </a:rPr>
              <a:t> </a:t>
            </a:r>
            <a:r>
              <a:rPr lang="en-US" dirty="0" smtClean="0">
                <a:latin typeface="Verdana" pitchFamily="34" charset="0"/>
              </a:rPr>
              <a:t>:</a:t>
            </a:r>
          </a:p>
          <a:p>
            <a:pPr lvl="1" algn="just">
              <a:lnSpc>
                <a:spcPct val="114000"/>
              </a:lnSpc>
              <a:buFont typeface="Arial" pitchFamily="34" charset="0"/>
              <a:buChar char="•"/>
            </a:pPr>
            <a:r>
              <a:rPr lang="en-US" dirty="0" smtClean="0">
                <a:latin typeface="Verdana" pitchFamily="34" charset="0"/>
              </a:rPr>
              <a:t>To enter &amp; search the places where such books, registers and record etc. are kept;</a:t>
            </a:r>
          </a:p>
          <a:p>
            <a:pPr lvl="1" algn="just">
              <a:lnSpc>
                <a:spcPct val="114000"/>
              </a:lnSpc>
              <a:buFont typeface="Arial" pitchFamily="34" charset="0"/>
              <a:buChar char="•"/>
            </a:pPr>
            <a:r>
              <a:rPr lang="en-US" dirty="0" smtClean="0">
                <a:latin typeface="Verdana" pitchFamily="34" charset="0"/>
              </a:rPr>
              <a:t>To seize the above documents if considered necessary for purpose of investigation;</a:t>
            </a:r>
          </a:p>
          <a:p>
            <a:pPr algn="just">
              <a:lnSpc>
                <a:spcPct val="114000"/>
              </a:lnSpc>
              <a:buFont typeface="Wingdings" pitchFamily="2" charset="2"/>
              <a:buChar char="Ø"/>
            </a:pPr>
            <a:r>
              <a:rPr lang="en-US" dirty="0" smtClean="0">
                <a:latin typeface="Verdana" pitchFamily="34" charset="0"/>
              </a:rPr>
              <a:t>The above seized documents shall be kept under the custody by </a:t>
            </a:r>
            <a:r>
              <a:rPr lang="en-US" b="1" dirty="0" smtClean="0">
                <a:latin typeface="Verdana" pitchFamily="34" charset="0"/>
              </a:rPr>
              <a:t>IA </a:t>
            </a:r>
            <a:r>
              <a:rPr lang="en-US" dirty="0" smtClean="0">
                <a:latin typeface="Verdana" pitchFamily="34" charset="0"/>
              </a:rPr>
              <a:t>for a period not later than the conclusion of investigation and shall return the same to company, after placing and identification mark on them.</a:t>
            </a:r>
          </a:p>
          <a:p>
            <a:pPr algn="just">
              <a:buFont typeface="Wingdings" pitchFamily="2" charset="2"/>
              <a:buChar char="Ø"/>
            </a:pPr>
            <a:r>
              <a:rPr lang="en-US" dirty="0" smtClean="0">
                <a:latin typeface="Verdana" pitchFamily="34" charset="0"/>
              </a:rPr>
              <a:t>Every search or seizure shall be carried out in accordance with the provision of the code of criminal procedure 1973.</a:t>
            </a:r>
          </a:p>
        </p:txBody>
      </p:sp>
      <p:sp>
        <p:nvSpPr>
          <p:cNvPr id="7" name="Rectangle 6"/>
          <p:cNvSpPr/>
          <p:nvPr/>
        </p:nvSpPr>
        <p:spPr>
          <a:xfrm>
            <a:off x="838200" y="457200"/>
            <a:ext cx="7848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7B2D5FE-0992-4030-AE30-725CD75DE7FF}" type="slidenum">
              <a:rPr lang="en-US" smtClean="0"/>
              <a:pPr/>
              <a:t>19</a:t>
            </a:fld>
            <a:endParaRPr lang="en-US" dirty="0"/>
          </a:p>
        </p:txBody>
      </p:sp>
      <p:sp>
        <p:nvSpPr>
          <p:cNvPr id="5" name="Rectangle 4"/>
          <p:cNvSpPr/>
          <p:nvPr/>
        </p:nvSpPr>
        <p:spPr>
          <a:xfrm>
            <a:off x="685800" y="609600"/>
            <a:ext cx="7848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2971800" y="0"/>
            <a:ext cx="3200400" cy="584775"/>
          </a:xfrm>
          <a:prstGeom prst="rect">
            <a:avLst/>
          </a:prstGeom>
          <a:noFill/>
        </p:spPr>
        <p:txBody>
          <a:bodyPr wrap="square" rtlCol="0">
            <a:spAutoFit/>
          </a:bodyPr>
          <a:lstStyle/>
          <a:p>
            <a:pPr algn="ctr"/>
            <a:r>
              <a:rPr lang="en-US" sz="3200" b="1" dirty="0" smtClean="0">
                <a:solidFill>
                  <a:schemeClr val="accent1">
                    <a:lumMod val="75000"/>
                  </a:schemeClr>
                </a:solidFill>
                <a:latin typeface="Verdana" pitchFamily="34" charset="0"/>
              </a:rPr>
              <a:t>CHAPTER V</a:t>
            </a:r>
            <a:endParaRPr lang="en-US" sz="3200" b="1" dirty="0">
              <a:solidFill>
                <a:schemeClr val="accent1">
                  <a:lumMod val="75000"/>
                </a:schemeClr>
              </a:solidFill>
              <a:latin typeface="Verdana" pitchFamily="34" charset="0"/>
            </a:endParaRPr>
          </a:p>
        </p:txBody>
      </p:sp>
      <p:sp>
        <p:nvSpPr>
          <p:cNvPr id="9" name="TextBox 8"/>
          <p:cNvSpPr txBox="1"/>
          <p:nvPr/>
        </p:nvSpPr>
        <p:spPr>
          <a:xfrm>
            <a:off x="1524000" y="685800"/>
            <a:ext cx="6172200" cy="400110"/>
          </a:xfrm>
          <a:prstGeom prst="rect">
            <a:avLst/>
          </a:prstGeom>
          <a:noFill/>
        </p:spPr>
        <p:txBody>
          <a:bodyPr wrap="square" rtlCol="0">
            <a:spAutoFit/>
          </a:bodyPr>
          <a:lstStyle/>
          <a:p>
            <a:pPr algn="ctr"/>
            <a:r>
              <a:rPr lang="en-US" sz="2000" b="1" dirty="0" smtClean="0">
                <a:solidFill>
                  <a:schemeClr val="accent1">
                    <a:lumMod val="75000"/>
                  </a:schemeClr>
                </a:solidFill>
                <a:latin typeface="Verdana" pitchFamily="34" charset="0"/>
              </a:rPr>
              <a:t>REGISTRATION CERTIFICATE(Section 12)</a:t>
            </a:r>
            <a:endParaRPr lang="en-US" sz="2000" b="1" dirty="0">
              <a:solidFill>
                <a:schemeClr val="accent1">
                  <a:lumMod val="75000"/>
                </a:schemeClr>
              </a:solidFill>
              <a:latin typeface="Verdana" pitchFamily="34" charset="0"/>
            </a:endParaRPr>
          </a:p>
        </p:txBody>
      </p:sp>
      <p:sp>
        <p:nvSpPr>
          <p:cNvPr id="10" name="TextBox 9"/>
          <p:cNvSpPr txBox="1"/>
          <p:nvPr/>
        </p:nvSpPr>
        <p:spPr>
          <a:xfrm>
            <a:off x="609600" y="1066800"/>
            <a:ext cx="8305800" cy="5113900"/>
          </a:xfrm>
          <a:prstGeom prst="rect">
            <a:avLst/>
          </a:prstGeom>
          <a:noFill/>
        </p:spPr>
        <p:txBody>
          <a:bodyPr wrap="square" rtlCol="0">
            <a:spAutoFit/>
          </a:bodyPr>
          <a:lstStyle/>
          <a:p>
            <a:pPr algn="just">
              <a:lnSpc>
                <a:spcPct val="114000"/>
              </a:lnSpc>
              <a:buFont typeface="Wingdings" pitchFamily="2" charset="2"/>
              <a:buChar char="Ø"/>
            </a:pPr>
            <a:r>
              <a:rPr lang="en-US" dirty="0" smtClean="0">
                <a:latin typeface="Verdana" pitchFamily="34" charset="0"/>
              </a:rPr>
              <a:t>No stock broker, sub broker, share transfer agent, merchant banker, portfolio manager and such other intermediary who may be associated with securities market shall buy, shall deal in securities except under, in accordance with the condition of certificate or registration obtained from the board.</a:t>
            </a:r>
          </a:p>
          <a:p>
            <a:pPr lvl="1" algn="just">
              <a:lnSpc>
                <a:spcPct val="114000"/>
              </a:lnSpc>
              <a:buFont typeface="Arial" pitchFamily="34" charset="0"/>
              <a:buChar char="•"/>
            </a:pPr>
            <a:r>
              <a:rPr lang="en-US" dirty="0" smtClean="0">
                <a:latin typeface="Verdana" pitchFamily="34" charset="0"/>
              </a:rPr>
              <a:t>No intermediary associated with securities market like foreign institutional investors, credit rating agency etc. shall buy or sell or deal in securities without fulfilling conditions of registration certificate.</a:t>
            </a:r>
          </a:p>
          <a:p>
            <a:pPr lvl="1" algn="just">
              <a:lnSpc>
                <a:spcPct val="114000"/>
              </a:lnSpc>
              <a:buFont typeface="Arial" pitchFamily="34" charset="0"/>
              <a:buChar char="•"/>
            </a:pPr>
            <a:r>
              <a:rPr lang="en-US" dirty="0" smtClean="0">
                <a:latin typeface="Verdana" pitchFamily="34" charset="0"/>
              </a:rPr>
              <a:t>No person shall sponsor or carry any venture capital funds or collective investment schemes including mutual funds, unless he obtains a registration certificate.</a:t>
            </a:r>
          </a:p>
          <a:p>
            <a:pPr algn="just">
              <a:lnSpc>
                <a:spcPct val="114000"/>
              </a:lnSpc>
              <a:buFont typeface="Wingdings" pitchFamily="2" charset="2"/>
              <a:buChar char="Ø"/>
            </a:pPr>
            <a:r>
              <a:rPr lang="en-US" dirty="0" smtClean="0">
                <a:latin typeface="Verdana" pitchFamily="34" charset="0"/>
              </a:rPr>
              <a:t>Every manner of application and payment of fees shall be determined by the regulations under the act.</a:t>
            </a:r>
          </a:p>
          <a:p>
            <a:pPr algn="just">
              <a:lnSpc>
                <a:spcPct val="114000"/>
              </a:lnSpc>
              <a:buFont typeface="Wingdings" pitchFamily="2" charset="2"/>
              <a:buChar char="Ø"/>
            </a:pPr>
            <a:r>
              <a:rPr lang="en-US" dirty="0" smtClean="0">
                <a:latin typeface="Verdana" pitchFamily="34" charset="0"/>
              </a:rPr>
              <a:t>The board may cancel or suspend a registration certificate as determined by regulations.</a:t>
            </a:r>
          </a:p>
        </p:txBody>
      </p:sp>
    </p:spTree>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0" y="1265237"/>
            <a:ext cx="7696200" cy="5059363"/>
          </a:xfrm>
        </p:spPr>
        <p:txBody>
          <a:bodyPr>
            <a:normAutofit fontScale="77500" lnSpcReduction="20000"/>
          </a:bodyPr>
          <a:lstStyle/>
          <a:p>
            <a:pPr>
              <a:lnSpc>
                <a:spcPct val="150000"/>
              </a:lnSpc>
              <a:spcBef>
                <a:spcPts val="0"/>
              </a:spcBef>
            </a:pPr>
            <a:r>
              <a:rPr lang="en-US" sz="2000" dirty="0" smtClean="0">
                <a:latin typeface="Verdana" pitchFamily="34" charset="0"/>
              </a:rPr>
              <a:t>About the act</a:t>
            </a:r>
          </a:p>
          <a:p>
            <a:pPr>
              <a:lnSpc>
                <a:spcPct val="150000"/>
              </a:lnSpc>
              <a:spcBef>
                <a:spcPts val="0"/>
              </a:spcBef>
            </a:pPr>
            <a:r>
              <a:rPr lang="en-US" sz="2000" dirty="0" smtClean="0">
                <a:latin typeface="Verdana" pitchFamily="34" charset="0"/>
              </a:rPr>
              <a:t>Securities and related terms.</a:t>
            </a:r>
          </a:p>
          <a:p>
            <a:pPr>
              <a:lnSpc>
                <a:spcPct val="150000"/>
              </a:lnSpc>
              <a:spcBef>
                <a:spcPts val="0"/>
              </a:spcBef>
            </a:pPr>
            <a:r>
              <a:rPr lang="en-US" sz="2000" dirty="0" smtClean="0">
                <a:latin typeface="Verdana" pitchFamily="34" charset="0"/>
              </a:rPr>
              <a:t>Objective of SEBI</a:t>
            </a:r>
          </a:p>
          <a:p>
            <a:pPr>
              <a:lnSpc>
                <a:spcPct val="150000"/>
              </a:lnSpc>
              <a:spcBef>
                <a:spcPts val="0"/>
              </a:spcBef>
            </a:pPr>
            <a:r>
              <a:rPr lang="en-US" sz="2000" dirty="0" smtClean="0">
                <a:latin typeface="Verdana" pitchFamily="34" charset="0"/>
              </a:rPr>
              <a:t>Important Terms and definitions</a:t>
            </a:r>
          </a:p>
          <a:p>
            <a:pPr>
              <a:lnSpc>
                <a:spcPct val="150000"/>
              </a:lnSpc>
              <a:spcBef>
                <a:spcPts val="0"/>
              </a:spcBef>
            </a:pPr>
            <a:r>
              <a:rPr lang="en-US" sz="2000" dirty="0" smtClean="0">
                <a:latin typeface="Verdana" pitchFamily="34" charset="0"/>
              </a:rPr>
              <a:t>Establishment and incorporation of board</a:t>
            </a:r>
          </a:p>
          <a:p>
            <a:pPr>
              <a:lnSpc>
                <a:spcPct val="150000"/>
              </a:lnSpc>
              <a:spcBef>
                <a:spcPts val="0"/>
              </a:spcBef>
            </a:pPr>
            <a:r>
              <a:rPr lang="en-US" sz="2000" dirty="0" smtClean="0">
                <a:latin typeface="Verdana" pitchFamily="34" charset="0"/>
              </a:rPr>
              <a:t>Management of board</a:t>
            </a:r>
          </a:p>
          <a:p>
            <a:pPr>
              <a:lnSpc>
                <a:spcPct val="150000"/>
              </a:lnSpc>
              <a:spcBef>
                <a:spcPts val="0"/>
              </a:spcBef>
            </a:pPr>
            <a:r>
              <a:rPr lang="en-US" sz="2000" dirty="0" smtClean="0">
                <a:latin typeface="Verdana" pitchFamily="34" charset="0"/>
              </a:rPr>
              <a:t>Terms of office  and conditions of services of chairman</a:t>
            </a:r>
          </a:p>
          <a:p>
            <a:pPr>
              <a:lnSpc>
                <a:spcPct val="150000"/>
              </a:lnSpc>
              <a:spcBef>
                <a:spcPts val="0"/>
              </a:spcBef>
            </a:pPr>
            <a:r>
              <a:rPr lang="en-US" sz="2000" dirty="0" smtClean="0">
                <a:latin typeface="Verdana" pitchFamily="34" charset="0"/>
              </a:rPr>
              <a:t>Process of transfer of Assets, liabilities etc. to the New Board</a:t>
            </a:r>
          </a:p>
          <a:p>
            <a:pPr>
              <a:lnSpc>
                <a:spcPct val="150000"/>
              </a:lnSpc>
              <a:spcBef>
                <a:spcPts val="0"/>
              </a:spcBef>
            </a:pPr>
            <a:r>
              <a:rPr lang="en-US" sz="2000" dirty="0" smtClean="0">
                <a:latin typeface="Verdana" pitchFamily="34" charset="0"/>
              </a:rPr>
              <a:t>Functions of the SEBI board</a:t>
            </a:r>
          </a:p>
          <a:p>
            <a:pPr>
              <a:lnSpc>
                <a:spcPct val="150000"/>
              </a:lnSpc>
              <a:spcBef>
                <a:spcPts val="0"/>
              </a:spcBef>
            </a:pPr>
            <a:r>
              <a:rPr lang="en-US" sz="2000" dirty="0" smtClean="0">
                <a:latin typeface="Verdana" pitchFamily="34" charset="0"/>
              </a:rPr>
              <a:t>Powers of  the SEBI board</a:t>
            </a:r>
          </a:p>
          <a:p>
            <a:pPr>
              <a:lnSpc>
                <a:spcPct val="150000"/>
              </a:lnSpc>
              <a:spcBef>
                <a:spcPts val="0"/>
              </a:spcBef>
            </a:pPr>
            <a:r>
              <a:rPr lang="en-US" sz="2000" dirty="0" smtClean="0">
                <a:latin typeface="Verdana" pitchFamily="34" charset="0"/>
              </a:rPr>
              <a:t>Registration certificate</a:t>
            </a:r>
          </a:p>
          <a:p>
            <a:pPr>
              <a:lnSpc>
                <a:spcPct val="150000"/>
              </a:lnSpc>
              <a:spcBef>
                <a:spcPts val="0"/>
              </a:spcBef>
            </a:pPr>
            <a:r>
              <a:rPr lang="en-US" sz="2000" dirty="0" smtClean="0">
                <a:latin typeface="Verdana" pitchFamily="34" charset="0"/>
              </a:rPr>
              <a:t>Prohibition of manipulative and deceptive devices.</a:t>
            </a:r>
          </a:p>
          <a:p>
            <a:pPr>
              <a:lnSpc>
                <a:spcPct val="150000"/>
              </a:lnSpc>
              <a:spcBef>
                <a:spcPts val="0"/>
              </a:spcBef>
            </a:pPr>
            <a:r>
              <a:rPr lang="en-US" sz="2000" dirty="0" smtClean="0">
                <a:latin typeface="Verdana" pitchFamily="34" charset="0"/>
              </a:rPr>
              <a:t>Finance, Account and audit</a:t>
            </a:r>
          </a:p>
          <a:p>
            <a:pPr>
              <a:lnSpc>
                <a:spcPct val="150000"/>
              </a:lnSpc>
              <a:spcBef>
                <a:spcPts val="0"/>
              </a:spcBef>
            </a:pPr>
            <a:r>
              <a:rPr lang="en-US" sz="2000" dirty="0" smtClean="0">
                <a:latin typeface="Verdana" pitchFamily="34" charset="0"/>
              </a:rPr>
              <a:t>Securities Appellate Tribunal</a:t>
            </a:r>
          </a:p>
          <a:p>
            <a:pPr>
              <a:lnSpc>
                <a:spcPct val="150000"/>
              </a:lnSpc>
              <a:spcBef>
                <a:spcPts val="0"/>
              </a:spcBef>
            </a:pPr>
            <a:r>
              <a:rPr lang="en-US" sz="2000" dirty="0" smtClean="0">
                <a:latin typeface="Verdana" pitchFamily="34" charset="0"/>
              </a:rPr>
              <a:t>Offences and Penalties</a:t>
            </a:r>
          </a:p>
          <a:p>
            <a:pPr>
              <a:lnSpc>
                <a:spcPct val="150000"/>
              </a:lnSpc>
              <a:spcBef>
                <a:spcPts val="0"/>
              </a:spcBef>
            </a:pPr>
            <a:endParaRPr lang="en-US" sz="2000" dirty="0" smtClean="0">
              <a:latin typeface="Verdana" pitchFamily="34" charset="0"/>
            </a:endParaRPr>
          </a:p>
          <a:p>
            <a:pPr>
              <a:lnSpc>
                <a:spcPct val="150000"/>
              </a:lnSpc>
              <a:spcBef>
                <a:spcPts val="0"/>
              </a:spcBef>
            </a:pPr>
            <a:endParaRPr lang="en-US" sz="2000" dirty="0">
              <a:latin typeface="Verdana" pitchFamily="34" charset="0"/>
            </a:endParaRPr>
          </a:p>
        </p:txBody>
      </p:sp>
      <p:sp>
        <p:nvSpPr>
          <p:cNvPr id="3" name="Title 2"/>
          <p:cNvSpPr>
            <a:spLocks noGrp="1"/>
          </p:cNvSpPr>
          <p:nvPr>
            <p:ph type="title"/>
          </p:nvPr>
        </p:nvSpPr>
        <p:spPr>
          <a:xfrm>
            <a:off x="457200" y="-76200"/>
            <a:ext cx="8229600" cy="1143000"/>
          </a:xfrm>
        </p:spPr>
        <p:txBody>
          <a:bodyPr/>
          <a:lstStyle/>
          <a:p>
            <a:pPr algn="ctr"/>
            <a:r>
              <a:rPr lang="en-US" dirty="0" smtClean="0">
                <a:solidFill>
                  <a:schemeClr val="accent1">
                    <a:lumMod val="75000"/>
                  </a:schemeClr>
                </a:solidFill>
                <a:latin typeface="Verdana" pitchFamily="34" charset="0"/>
              </a:rPr>
              <a:t>OVERVIEW</a:t>
            </a:r>
            <a:endParaRPr lang="en-US" dirty="0">
              <a:solidFill>
                <a:schemeClr val="accent1">
                  <a:lumMod val="75000"/>
                </a:schemeClr>
              </a:solidFill>
              <a:latin typeface="Verdana" pitchFamily="34" charset="0"/>
            </a:endParaRPr>
          </a:p>
        </p:txBody>
      </p:sp>
      <p:sp>
        <p:nvSpPr>
          <p:cNvPr id="4" name="Slide Number Placeholder 3"/>
          <p:cNvSpPr>
            <a:spLocks noGrp="1"/>
          </p:cNvSpPr>
          <p:nvPr>
            <p:ph type="sldNum" sz="quarter" idx="12"/>
          </p:nvPr>
        </p:nvSpPr>
        <p:spPr/>
        <p:txBody>
          <a:bodyPr/>
          <a:lstStyle/>
          <a:p>
            <a:fld id="{E7B2D5FE-0992-4030-AE30-725CD75DE7FF}" type="slidenum">
              <a:rPr lang="en-US" smtClean="0"/>
              <a:pPr/>
              <a:t>2</a:t>
            </a:fld>
            <a:endParaRPr lang="en-US" dirty="0"/>
          </a:p>
        </p:txBody>
      </p:sp>
      <p:sp>
        <p:nvSpPr>
          <p:cNvPr id="5" name="Rectangle 4"/>
          <p:cNvSpPr/>
          <p:nvPr/>
        </p:nvSpPr>
        <p:spPr>
          <a:xfrm>
            <a:off x="685800" y="868681"/>
            <a:ext cx="7848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133600" y="0"/>
            <a:ext cx="4876800" cy="523220"/>
          </a:xfrm>
          <a:prstGeom prst="rect">
            <a:avLst/>
          </a:prstGeom>
          <a:noFill/>
        </p:spPr>
        <p:txBody>
          <a:bodyPr wrap="square" rtlCol="0">
            <a:spAutoFit/>
          </a:bodyPr>
          <a:lstStyle/>
          <a:p>
            <a:pPr algn="ctr"/>
            <a:r>
              <a:rPr lang="en-US" sz="2800" b="1" dirty="0" smtClean="0">
                <a:solidFill>
                  <a:schemeClr val="accent1">
                    <a:lumMod val="75000"/>
                  </a:schemeClr>
                </a:solidFill>
                <a:latin typeface="Verdana" pitchFamily="34" charset="0"/>
              </a:rPr>
              <a:t>CHAPTER VA</a:t>
            </a:r>
            <a:endParaRPr lang="en-US" sz="2800" b="1" dirty="0">
              <a:solidFill>
                <a:schemeClr val="accent1">
                  <a:lumMod val="75000"/>
                </a:schemeClr>
              </a:solidFill>
              <a:latin typeface="Verdana" pitchFamily="34" charset="0"/>
            </a:endParaRPr>
          </a:p>
        </p:txBody>
      </p:sp>
      <p:sp>
        <p:nvSpPr>
          <p:cNvPr id="13" name="Rectangle 12"/>
          <p:cNvSpPr/>
          <p:nvPr/>
        </p:nvSpPr>
        <p:spPr>
          <a:xfrm>
            <a:off x="609600" y="533400"/>
            <a:ext cx="79248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85800" y="685800"/>
            <a:ext cx="7848600" cy="1039708"/>
          </a:xfrm>
          <a:prstGeom prst="rect">
            <a:avLst/>
          </a:prstGeom>
          <a:noFill/>
        </p:spPr>
        <p:txBody>
          <a:bodyPr wrap="square" rtlCol="0">
            <a:spAutoFit/>
          </a:bodyPr>
          <a:lstStyle/>
          <a:p>
            <a:pPr algn="ctr">
              <a:lnSpc>
                <a:spcPct val="114000"/>
              </a:lnSpc>
            </a:pPr>
            <a:r>
              <a:rPr lang="en-US" b="1" dirty="0" smtClean="0">
                <a:solidFill>
                  <a:schemeClr val="accent1">
                    <a:lumMod val="75000"/>
                  </a:schemeClr>
                </a:solidFill>
                <a:latin typeface="Verdana" pitchFamily="34" charset="0"/>
              </a:rPr>
              <a:t>PROHIBITION OF MANIPULATIVE AND DECEPTIVE DEVICES, INSIDER TRADING AND SUBSTANTIAL ACQUISITION OF SECURITIES OR CONTROL (Section 12A)</a:t>
            </a:r>
            <a:endParaRPr lang="en-US" b="1" dirty="0">
              <a:solidFill>
                <a:schemeClr val="accent1">
                  <a:lumMod val="75000"/>
                </a:schemeClr>
              </a:solidFill>
              <a:latin typeface="Verdana" pitchFamily="34" charset="0"/>
            </a:endParaRPr>
          </a:p>
        </p:txBody>
      </p:sp>
      <p:sp>
        <p:nvSpPr>
          <p:cNvPr id="15" name="TextBox 14"/>
          <p:cNvSpPr txBox="1"/>
          <p:nvPr/>
        </p:nvSpPr>
        <p:spPr>
          <a:xfrm>
            <a:off x="381000" y="1676400"/>
            <a:ext cx="8534400" cy="4513415"/>
          </a:xfrm>
          <a:prstGeom prst="rect">
            <a:avLst/>
          </a:prstGeom>
          <a:noFill/>
        </p:spPr>
        <p:txBody>
          <a:bodyPr wrap="square" rtlCol="0">
            <a:spAutoFit/>
          </a:bodyPr>
          <a:lstStyle/>
          <a:p>
            <a:pPr>
              <a:lnSpc>
                <a:spcPct val="114000"/>
              </a:lnSpc>
              <a:buFont typeface="Wingdings" pitchFamily="2" charset="2"/>
              <a:buChar char="Ø"/>
            </a:pPr>
            <a:r>
              <a:rPr lang="en-US" dirty="0" smtClean="0"/>
              <a:t>No person shall directly or indirectly:</a:t>
            </a:r>
          </a:p>
          <a:p>
            <a:pPr lvl="1">
              <a:lnSpc>
                <a:spcPct val="114000"/>
              </a:lnSpc>
              <a:buFont typeface="Arial" pitchFamily="34" charset="0"/>
              <a:buChar char="•"/>
            </a:pPr>
            <a:r>
              <a:rPr lang="en-US" dirty="0" smtClean="0"/>
              <a:t> use or employ any manipulative or deceptive device which are in contravention of provision of this act.</a:t>
            </a:r>
          </a:p>
          <a:p>
            <a:pPr lvl="1">
              <a:lnSpc>
                <a:spcPct val="114000"/>
              </a:lnSpc>
              <a:buFont typeface="Arial" pitchFamily="34" charset="0"/>
              <a:buChar char="•"/>
            </a:pPr>
            <a:r>
              <a:rPr lang="en-US" dirty="0" smtClean="0"/>
              <a:t>Employ any device, scheme or artifice to defraud in connection with issue or dealing in securities which are listed or proposed to be listed on recognized stock exchange.</a:t>
            </a:r>
          </a:p>
          <a:p>
            <a:pPr lvl="1">
              <a:lnSpc>
                <a:spcPct val="114000"/>
              </a:lnSpc>
              <a:buFont typeface="Arial" pitchFamily="34" charset="0"/>
              <a:buChar char="•"/>
            </a:pPr>
            <a:r>
              <a:rPr lang="en-US" dirty="0" smtClean="0"/>
              <a:t>Engage in any act, practice , course of business which operate or would operate  as fraud or deceptive upon any person dealing in securities.</a:t>
            </a:r>
          </a:p>
          <a:p>
            <a:pPr lvl="1">
              <a:lnSpc>
                <a:spcPct val="114000"/>
              </a:lnSpc>
              <a:buFont typeface="Arial" pitchFamily="34" charset="0"/>
              <a:buChar char="•"/>
            </a:pPr>
            <a:r>
              <a:rPr lang="en-US" dirty="0" smtClean="0"/>
              <a:t>Engage in insider trading.</a:t>
            </a:r>
          </a:p>
          <a:p>
            <a:pPr lvl="1">
              <a:lnSpc>
                <a:spcPct val="114000"/>
              </a:lnSpc>
              <a:buFont typeface="Arial" pitchFamily="34" charset="0"/>
              <a:buChar char="•"/>
            </a:pPr>
            <a:r>
              <a:rPr lang="en-US" dirty="0" smtClean="0"/>
              <a:t>Deal in securities while in possession of material or non public information or communicate such material or non-public information to any other person , in a manner which in contravention of the provision of this act.</a:t>
            </a:r>
            <a:endParaRPr lang="en-US" dirty="0"/>
          </a:p>
        </p:txBody>
      </p:sp>
    </p:spTree>
  </p:cSld>
  <p:clrMapOvr>
    <a:masterClrMapping/>
  </p:clrMapOvr>
  <p:transition>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B2D5FE-0992-4030-AE30-725CD75DE7FF}" type="slidenum">
              <a:rPr lang="en-US" smtClean="0"/>
              <a:pPr/>
              <a:t>21</a:t>
            </a:fld>
            <a:endParaRPr lang="en-US"/>
          </a:p>
        </p:txBody>
      </p:sp>
      <p:sp>
        <p:nvSpPr>
          <p:cNvPr id="3" name="TextBox 2"/>
          <p:cNvSpPr txBox="1"/>
          <p:nvPr/>
        </p:nvSpPr>
        <p:spPr>
          <a:xfrm>
            <a:off x="2438400" y="0"/>
            <a:ext cx="3962400" cy="584775"/>
          </a:xfrm>
          <a:prstGeom prst="rect">
            <a:avLst/>
          </a:prstGeom>
          <a:noFill/>
        </p:spPr>
        <p:txBody>
          <a:bodyPr wrap="square" rtlCol="0">
            <a:spAutoFit/>
          </a:bodyPr>
          <a:lstStyle/>
          <a:p>
            <a:pPr algn="ctr"/>
            <a:r>
              <a:rPr lang="en-US" sz="3200" b="1" dirty="0" smtClean="0">
                <a:solidFill>
                  <a:schemeClr val="accent1">
                    <a:lumMod val="75000"/>
                  </a:schemeClr>
                </a:solidFill>
                <a:latin typeface="Verdana" pitchFamily="34" charset="0"/>
              </a:rPr>
              <a:t>CHAPTER VI</a:t>
            </a:r>
            <a:endParaRPr lang="en-US" sz="3200" b="1" dirty="0">
              <a:solidFill>
                <a:schemeClr val="accent1">
                  <a:lumMod val="75000"/>
                </a:schemeClr>
              </a:solidFill>
              <a:latin typeface="Verdana" pitchFamily="34" charset="0"/>
            </a:endParaRPr>
          </a:p>
        </p:txBody>
      </p:sp>
      <p:sp>
        <p:nvSpPr>
          <p:cNvPr id="4" name="Rectangle 3"/>
          <p:cNvSpPr/>
          <p:nvPr/>
        </p:nvSpPr>
        <p:spPr>
          <a:xfrm>
            <a:off x="838200" y="609600"/>
            <a:ext cx="7848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676400" y="849868"/>
            <a:ext cx="5791200" cy="461665"/>
          </a:xfrm>
          <a:prstGeom prst="rect">
            <a:avLst/>
          </a:prstGeom>
          <a:noFill/>
        </p:spPr>
        <p:txBody>
          <a:bodyPr wrap="square" rtlCol="0">
            <a:spAutoFit/>
          </a:bodyPr>
          <a:lstStyle/>
          <a:p>
            <a:pPr algn="ctr"/>
            <a:r>
              <a:rPr lang="en-US" sz="2400" b="1" dirty="0" smtClean="0">
                <a:solidFill>
                  <a:schemeClr val="accent1">
                    <a:lumMod val="75000"/>
                  </a:schemeClr>
                </a:solidFill>
                <a:latin typeface="Verdana" pitchFamily="34" charset="0"/>
              </a:rPr>
              <a:t>FINANCE, ACCOUNT AND AUDIT</a:t>
            </a:r>
            <a:endParaRPr lang="en-US" sz="2400" b="1" dirty="0">
              <a:solidFill>
                <a:schemeClr val="accent1">
                  <a:lumMod val="75000"/>
                </a:schemeClr>
              </a:solidFill>
              <a:latin typeface="Verdana" pitchFamily="34" charset="0"/>
            </a:endParaRPr>
          </a:p>
        </p:txBody>
      </p:sp>
      <p:sp>
        <p:nvSpPr>
          <p:cNvPr id="7" name="TextBox 6"/>
          <p:cNvSpPr txBox="1"/>
          <p:nvPr/>
        </p:nvSpPr>
        <p:spPr>
          <a:xfrm>
            <a:off x="762000" y="1447800"/>
            <a:ext cx="7848600" cy="4813177"/>
          </a:xfrm>
          <a:prstGeom prst="rect">
            <a:avLst/>
          </a:prstGeom>
          <a:noFill/>
        </p:spPr>
        <p:txBody>
          <a:bodyPr wrap="square" rtlCol="0">
            <a:spAutoFit/>
          </a:bodyPr>
          <a:lstStyle/>
          <a:p>
            <a:pPr>
              <a:lnSpc>
                <a:spcPct val="114000"/>
              </a:lnSpc>
              <a:spcAft>
                <a:spcPts val="600"/>
              </a:spcAft>
            </a:pPr>
            <a:r>
              <a:rPr lang="en-US" b="1" dirty="0" smtClean="0">
                <a:latin typeface="Verdana" pitchFamily="34" charset="0"/>
              </a:rPr>
              <a:t>FUND (Section 14)</a:t>
            </a:r>
            <a:endParaRPr lang="en-US" dirty="0" smtClean="0">
              <a:latin typeface="Verdana" pitchFamily="34" charset="0"/>
            </a:endParaRPr>
          </a:p>
          <a:p>
            <a:pPr>
              <a:lnSpc>
                <a:spcPct val="114000"/>
              </a:lnSpc>
              <a:spcAft>
                <a:spcPts val="600"/>
              </a:spcAft>
            </a:pPr>
            <a:r>
              <a:rPr lang="en-US" dirty="0" smtClean="0">
                <a:latin typeface="Verdana" pitchFamily="34" charset="0"/>
              </a:rPr>
              <a:t>(1) SEBI general fund credited by:</a:t>
            </a:r>
          </a:p>
          <a:p>
            <a:pPr>
              <a:lnSpc>
                <a:spcPct val="114000"/>
              </a:lnSpc>
              <a:spcAft>
                <a:spcPts val="600"/>
              </a:spcAft>
            </a:pPr>
            <a:r>
              <a:rPr lang="en-US" dirty="0" smtClean="0">
                <a:latin typeface="Verdana" pitchFamily="34" charset="0"/>
              </a:rPr>
              <a:t>	(a) all grants, fees and charges received by the Board ;</a:t>
            </a:r>
          </a:p>
          <a:p>
            <a:pPr>
              <a:lnSpc>
                <a:spcPct val="114000"/>
              </a:lnSpc>
              <a:spcAft>
                <a:spcPts val="600"/>
              </a:spcAft>
            </a:pPr>
            <a:r>
              <a:rPr lang="en-US" dirty="0" smtClean="0">
                <a:latin typeface="Verdana" pitchFamily="34" charset="0"/>
              </a:rPr>
              <a:t>	(b) all sums received by the Board from such other 	sources as may be decided upon by the Central Govt..</a:t>
            </a:r>
          </a:p>
          <a:p>
            <a:pPr>
              <a:lnSpc>
                <a:spcPct val="114000"/>
              </a:lnSpc>
              <a:spcAft>
                <a:spcPts val="600"/>
              </a:spcAft>
            </a:pPr>
            <a:r>
              <a:rPr lang="en-US" dirty="0" smtClean="0">
                <a:latin typeface="Verdana" pitchFamily="34" charset="0"/>
              </a:rPr>
              <a:t>(2) The Fund shall be applied for meeting –</a:t>
            </a:r>
          </a:p>
          <a:p>
            <a:pPr>
              <a:lnSpc>
                <a:spcPct val="114000"/>
              </a:lnSpc>
              <a:spcAft>
                <a:spcPts val="600"/>
              </a:spcAft>
            </a:pPr>
            <a:r>
              <a:rPr lang="en-US" dirty="0" smtClean="0">
                <a:latin typeface="Verdana" pitchFamily="34" charset="0"/>
              </a:rPr>
              <a:t>	(a) the salaries, allowances and other remuneration of 	members, officers and other employees of the Board;</a:t>
            </a:r>
          </a:p>
          <a:p>
            <a:pPr>
              <a:lnSpc>
                <a:spcPct val="114000"/>
              </a:lnSpc>
              <a:spcAft>
                <a:spcPts val="600"/>
              </a:spcAft>
            </a:pPr>
            <a:r>
              <a:rPr lang="en-US" dirty="0" smtClean="0">
                <a:latin typeface="Verdana" pitchFamily="34" charset="0"/>
              </a:rPr>
              <a:t>	(b) the expenses of the Board in the discharge of its 	functions under section 11;</a:t>
            </a:r>
          </a:p>
          <a:p>
            <a:pPr>
              <a:lnSpc>
                <a:spcPct val="114000"/>
              </a:lnSpc>
              <a:spcAft>
                <a:spcPts val="600"/>
              </a:spcAft>
            </a:pPr>
            <a:r>
              <a:rPr lang="en-US" dirty="0" smtClean="0">
                <a:latin typeface="Verdana" pitchFamily="34" charset="0"/>
              </a:rPr>
              <a:t>    	(c) the expenses on objects and for purposes authorized 	by this Act.</a:t>
            </a:r>
          </a:p>
          <a:p>
            <a:pPr>
              <a:lnSpc>
                <a:spcPct val="114000"/>
              </a:lnSpc>
              <a:spcAft>
                <a:spcPts val="600"/>
              </a:spcAft>
            </a:pPr>
            <a:r>
              <a:rPr lang="en-US" b="1" dirty="0" smtClean="0">
                <a:latin typeface="Verdana" pitchFamily="34" charset="0"/>
              </a:rPr>
              <a:t> </a:t>
            </a:r>
            <a:endParaRPr lang="en-US" dirty="0" smtClean="0">
              <a:latin typeface="Verdana" pitchFamily="34" charset="0"/>
            </a:endParaRPr>
          </a:p>
        </p:txBody>
      </p:sp>
    </p:spTree>
  </p:cSld>
  <p:clrMapOvr>
    <a:masterClrMapping/>
  </p:clrMapOvr>
  <p:transition>
    <p:zo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B2D5FE-0992-4030-AE30-725CD75DE7FF}" type="slidenum">
              <a:rPr lang="en-US" smtClean="0"/>
              <a:pPr/>
              <a:t>22</a:t>
            </a:fld>
            <a:endParaRPr lang="en-US"/>
          </a:p>
        </p:txBody>
      </p:sp>
      <p:sp>
        <p:nvSpPr>
          <p:cNvPr id="3" name="TextBox 2"/>
          <p:cNvSpPr txBox="1"/>
          <p:nvPr/>
        </p:nvSpPr>
        <p:spPr>
          <a:xfrm>
            <a:off x="457200" y="228600"/>
            <a:ext cx="8458200" cy="6084358"/>
          </a:xfrm>
          <a:prstGeom prst="rect">
            <a:avLst/>
          </a:prstGeom>
          <a:noFill/>
        </p:spPr>
        <p:txBody>
          <a:bodyPr wrap="square" rtlCol="0">
            <a:spAutoFit/>
          </a:bodyPr>
          <a:lstStyle/>
          <a:p>
            <a:pPr>
              <a:lnSpc>
                <a:spcPct val="114000"/>
              </a:lnSpc>
              <a:spcAft>
                <a:spcPts val="600"/>
              </a:spcAft>
            </a:pPr>
            <a:r>
              <a:rPr lang="en-US" b="1" dirty="0" smtClean="0">
                <a:latin typeface="Verdana" pitchFamily="34" charset="0"/>
              </a:rPr>
              <a:t>ACCOUNT AND AUDIT (Section15)</a:t>
            </a:r>
            <a:endParaRPr lang="en-US" dirty="0" smtClean="0">
              <a:latin typeface="Verdana" pitchFamily="34" charset="0"/>
            </a:endParaRPr>
          </a:p>
          <a:p>
            <a:pPr algn="just">
              <a:lnSpc>
                <a:spcPct val="114000"/>
              </a:lnSpc>
              <a:spcAft>
                <a:spcPts val="600"/>
              </a:spcAft>
            </a:pPr>
            <a:r>
              <a:rPr lang="en-US" dirty="0" smtClean="0">
                <a:latin typeface="Verdana" pitchFamily="34" charset="0"/>
              </a:rPr>
              <a:t>(1) The Board shall maintain proper accounts &amp; records and prepare an annual statement of accounts in a manner prescribed by the Central Govt. in consultation with the Comptroller and Auditor- General of India.</a:t>
            </a:r>
          </a:p>
          <a:p>
            <a:pPr algn="just">
              <a:lnSpc>
                <a:spcPct val="114000"/>
              </a:lnSpc>
              <a:spcAft>
                <a:spcPts val="600"/>
              </a:spcAft>
            </a:pPr>
            <a:r>
              <a:rPr lang="en-US" dirty="0" smtClean="0">
                <a:latin typeface="Verdana" pitchFamily="34" charset="0"/>
              </a:rPr>
              <a:t>(2) The prepared accounts shall be audited by Comptroller and Auditor General of India at specified intervals and expenditure in connection with audit shall be payable by the Board to the Comptroller and Auditor-General of India.</a:t>
            </a:r>
          </a:p>
          <a:p>
            <a:pPr algn="just">
              <a:lnSpc>
                <a:spcPct val="114000"/>
              </a:lnSpc>
              <a:spcAft>
                <a:spcPts val="600"/>
              </a:spcAft>
            </a:pPr>
            <a:r>
              <a:rPr lang="en-US" dirty="0" smtClean="0">
                <a:latin typeface="Verdana" pitchFamily="34" charset="0"/>
              </a:rPr>
              <a:t>(3) The Comptroller and Auditor-General of India and any other person appointed in connection with the audit ,shall have the same rights and authority for audit as the Comptroller and Auditor-General has and also have right to demand the production of books, accounts, documents and papers and to inspect any of the offices of the Board. </a:t>
            </a:r>
          </a:p>
          <a:p>
            <a:pPr algn="just">
              <a:lnSpc>
                <a:spcPct val="114000"/>
              </a:lnSpc>
              <a:spcAft>
                <a:spcPts val="600"/>
              </a:spcAft>
            </a:pPr>
            <a:r>
              <a:rPr lang="en-US" dirty="0" smtClean="0">
                <a:latin typeface="Verdana" pitchFamily="34" charset="0"/>
              </a:rPr>
              <a:t>(4) The accounts certified by the Comptroller and Auditor- General of India or any other person, related to the audit report thereon shall be forwarded annually to the Central Government and that Government shall produce same report before each House of Parliament.</a:t>
            </a:r>
            <a:endParaRPr lang="en-US" dirty="0"/>
          </a:p>
        </p:txBody>
      </p:sp>
      <p:sp>
        <p:nvSpPr>
          <p:cNvPr id="4" name="TextBox 3"/>
          <p:cNvSpPr txBox="1"/>
          <p:nvPr/>
        </p:nvSpPr>
        <p:spPr>
          <a:xfrm>
            <a:off x="7848600" y="0"/>
            <a:ext cx="1371600" cy="338554"/>
          </a:xfrm>
          <a:prstGeom prst="rect">
            <a:avLst/>
          </a:prstGeom>
          <a:noFill/>
        </p:spPr>
        <p:txBody>
          <a:bodyPr wrap="square" rtlCol="0">
            <a:spAutoFit/>
          </a:bodyPr>
          <a:lstStyle/>
          <a:p>
            <a:r>
              <a:rPr lang="en-US" sz="1600" dirty="0" smtClean="0"/>
              <a:t>Cont…</a:t>
            </a:r>
            <a:endParaRPr lang="en-US" sz="1600" dirty="0"/>
          </a:p>
        </p:txBody>
      </p:sp>
    </p:spTree>
  </p:cSld>
  <p:clrMapOvr>
    <a:masterClrMapping/>
  </p:clrMapOvr>
  <p:transition>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B2D5FE-0992-4030-AE30-725CD75DE7FF}" type="slidenum">
              <a:rPr lang="en-US" smtClean="0"/>
              <a:pPr/>
              <a:t>23</a:t>
            </a:fld>
            <a:endParaRPr lang="en-US" dirty="0"/>
          </a:p>
        </p:txBody>
      </p:sp>
      <p:sp>
        <p:nvSpPr>
          <p:cNvPr id="4" name="TextBox 3"/>
          <p:cNvSpPr txBox="1"/>
          <p:nvPr/>
        </p:nvSpPr>
        <p:spPr>
          <a:xfrm>
            <a:off x="1981200" y="819090"/>
            <a:ext cx="5257800" cy="461665"/>
          </a:xfrm>
          <a:prstGeom prst="rect">
            <a:avLst/>
          </a:prstGeom>
          <a:noFill/>
        </p:spPr>
        <p:txBody>
          <a:bodyPr wrap="square" rtlCol="0">
            <a:spAutoFit/>
          </a:bodyPr>
          <a:lstStyle/>
          <a:p>
            <a:pPr algn="ctr"/>
            <a:r>
              <a:rPr lang="en-US" sz="2400" b="1" dirty="0" smtClean="0">
                <a:solidFill>
                  <a:schemeClr val="accent1">
                    <a:lumMod val="75000"/>
                  </a:schemeClr>
                </a:solidFill>
                <a:latin typeface="Verdana" pitchFamily="34" charset="0"/>
              </a:rPr>
              <a:t>OFFENCES AND PENALTIES</a:t>
            </a:r>
            <a:endParaRPr lang="en-US" sz="2400" b="1" dirty="0">
              <a:solidFill>
                <a:schemeClr val="accent1">
                  <a:lumMod val="75000"/>
                </a:schemeClr>
              </a:solidFill>
              <a:latin typeface="Verdana" pitchFamily="34" charset="0"/>
            </a:endParaRPr>
          </a:p>
        </p:txBody>
      </p:sp>
      <p:sp>
        <p:nvSpPr>
          <p:cNvPr id="7" name="TextBox 6"/>
          <p:cNvSpPr txBox="1"/>
          <p:nvPr/>
        </p:nvSpPr>
        <p:spPr>
          <a:xfrm>
            <a:off x="2743200" y="76200"/>
            <a:ext cx="4038600" cy="584775"/>
          </a:xfrm>
          <a:prstGeom prst="rect">
            <a:avLst/>
          </a:prstGeom>
          <a:noFill/>
        </p:spPr>
        <p:txBody>
          <a:bodyPr wrap="square" rtlCol="0">
            <a:spAutoFit/>
          </a:bodyPr>
          <a:lstStyle/>
          <a:p>
            <a:r>
              <a:rPr lang="en-US" sz="2000" b="1" dirty="0" smtClean="0">
                <a:solidFill>
                  <a:schemeClr val="accent1">
                    <a:lumMod val="75000"/>
                  </a:schemeClr>
                </a:solidFill>
                <a:latin typeface="Verdana" pitchFamily="34" charset="0"/>
              </a:rPr>
              <a:t> </a:t>
            </a:r>
            <a:r>
              <a:rPr lang="en-US" sz="3200" b="1" dirty="0" smtClean="0">
                <a:solidFill>
                  <a:schemeClr val="accent1">
                    <a:lumMod val="75000"/>
                  </a:schemeClr>
                </a:solidFill>
                <a:latin typeface="Verdana" pitchFamily="34" charset="0"/>
              </a:rPr>
              <a:t>CHAPTER VIA</a:t>
            </a:r>
          </a:p>
        </p:txBody>
      </p:sp>
      <p:graphicFrame>
        <p:nvGraphicFramePr>
          <p:cNvPr id="8" name="Table 7"/>
          <p:cNvGraphicFramePr>
            <a:graphicFrameLocks noGrp="1"/>
          </p:cNvGraphicFramePr>
          <p:nvPr/>
        </p:nvGraphicFramePr>
        <p:xfrm>
          <a:off x="381000" y="1518920"/>
          <a:ext cx="8305800" cy="3967480"/>
        </p:xfrm>
        <a:graphic>
          <a:graphicData uri="http://schemas.openxmlformats.org/drawingml/2006/table">
            <a:tbl>
              <a:tblPr firstRow="1" bandRow="1">
                <a:tableStyleId>{5C22544A-7EE6-4342-B048-85BDC9FD1C3A}</a:tableStyleId>
              </a:tblPr>
              <a:tblGrid>
                <a:gridCol w="1038225"/>
                <a:gridCol w="3529965"/>
                <a:gridCol w="3737610"/>
              </a:tblGrid>
              <a:tr h="370840">
                <a:tc>
                  <a:txBody>
                    <a:bodyPr/>
                    <a:lstStyle/>
                    <a:p>
                      <a:r>
                        <a:rPr lang="en-US" dirty="0" err="1" smtClean="0"/>
                        <a:t>S.No</a:t>
                      </a:r>
                      <a:r>
                        <a:rPr lang="en-US" dirty="0" smtClean="0"/>
                        <a:t>.</a:t>
                      </a:r>
                      <a:endParaRPr lang="en-US" dirty="0"/>
                    </a:p>
                  </a:txBody>
                  <a:tcPr/>
                </a:tc>
                <a:tc>
                  <a:txBody>
                    <a:bodyPr/>
                    <a:lstStyle/>
                    <a:p>
                      <a:r>
                        <a:rPr lang="en-US" dirty="0" smtClean="0"/>
                        <a:t>OFFENCES</a:t>
                      </a:r>
                      <a:endParaRPr lang="en-US" dirty="0"/>
                    </a:p>
                  </a:txBody>
                  <a:tcPr/>
                </a:tc>
                <a:tc>
                  <a:txBody>
                    <a:bodyPr/>
                    <a:lstStyle/>
                    <a:p>
                      <a:r>
                        <a:rPr lang="en-US" dirty="0" smtClean="0"/>
                        <a:t>PENALTIES</a:t>
                      </a:r>
                      <a:endParaRPr lang="en-US" dirty="0"/>
                    </a:p>
                  </a:txBody>
                  <a:tcPr/>
                </a:tc>
              </a:tr>
              <a:tr h="370840">
                <a:tc>
                  <a:txBody>
                    <a:bodyPr/>
                    <a:lstStyle/>
                    <a:p>
                      <a:r>
                        <a:rPr lang="en-US" dirty="0" smtClean="0"/>
                        <a:t>1.</a:t>
                      </a:r>
                      <a:endParaRPr lang="en-US" dirty="0"/>
                    </a:p>
                  </a:txBody>
                  <a:tcPr/>
                </a:tc>
                <a:tc>
                  <a:txBody>
                    <a:bodyPr/>
                    <a:lstStyle/>
                    <a:p>
                      <a:r>
                        <a:rPr kumimoji="0" lang="en-US" sz="1800" kern="1200" dirty="0" smtClean="0">
                          <a:solidFill>
                            <a:schemeClr val="dk1"/>
                          </a:solidFill>
                          <a:latin typeface="+mn-lt"/>
                          <a:ea typeface="+mn-ea"/>
                          <a:cs typeface="+mn-cs"/>
                        </a:rPr>
                        <a:t>Failure to furnish information, return </a:t>
                      </a:r>
                      <a:endParaRPr lang="en-US" dirty="0"/>
                    </a:p>
                  </a:txBody>
                  <a:tcPr/>
                </a:tc>
                <a:tc>
                  <a:txBody>
                    <a:bodyPr/>
                    <a:lstStyle/>
                    <a:p>
                      <a:endParaRPr lang="en-US"/>
                    </a:p>
                  </a:txBody>
                  <a:tcPr/>
                </a:tc>
              </a:tr>
              <a:tr h="370840">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(a) </a:t>
                      </a:r>
                      <a:r>
                        <a:rPr kumimoji="0" lang="en-US" sz="1600" kern="1200" dirty="0" smtClean="0">
                          <a:solidFill>
                            <a:schemeClr val="dk1"/>
                          </a:solidFill>
                          <a:latin typeface="+mn-lt"/>
                          <a:ea typeface="+mn-ea"/>
                          <a:cs typeface="+mn-cs"/>
                        </a:rPr>
                        <a:t>If a person fails to furnish (provide) any document, return a report to the board, </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one </a:t>
                      </a:r>
                      <a:r>
                        <a:rPr kumimoji="0" lang="en-US" sz="1800" kern="1200" dirty="0" err="1" smtClean="0">
                          <a:solidFill>
                            <a:schemeClr val="dk1"/>
                          </a:solidFill>
                          <a:latin typeface="+mn-lt"/>
                          <a:ea typeface="+mn-ea"/>
                          <a:cs typeface="+mn-cs"/>
                        </a:rPr>
                        <a:t>lakh</a:t>
                      </a:r>
                      <a:r>
                        <a:rPr kumimoji="0" lang="en-US" sz="1800" kern="1200" dirty="0" smtClean="0">
                          <a:solidFill>
                            <a:schemeClr val="dk1"/>
                          </a:solidFill>
                          <a:latin typeface="+mn-lt"/>
                          <a:ea typeface="+mn-ea"/>
                          <a:cs typeface="+mn-cs"/>
                        </a:rPr>
                        <a:t> rupees/day</a:t>
                      </a:r>
                      <a:endParaRPr lang="en-US" dirty="0"/>
                    </a:p>
                  </a:txBody>
                  <a:tcPr/>
                </a:tc>
              </a:tr>
              <a:tr h="370840">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(b) </a:t>
                      </a:r>
                      <a:r>
                        <a:rPr kumimoji="0" lang="en-US" sz="1800" kern="1200" dirty="0" smtClean="0">
                          <a:solidFill>
                            <a:schemeClr val="dk1"/>
                          </a:solidFill>
                          <a:latin typeface="+mn-lt"/>
                          <a:ea typeface="+mn-ea"/>
                          <a:cs typeface="+mn-cs"/>
                        </a:rPr>
                        <a:t>If a person fail to file any return or furnish (provide) of any information, </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one </a:t>
                      </a:r>
                      <a:r>
                        <a:rPr kumimoji="0" lang="en-US" sz="1800" kern="1200" dirty="0" err="1" smtClean="0">
                          <a:solidFill>
                            <a:schemeClr val="dk1"/>
                          </a:solidFill>
                          <a:latin typeface="+mn-lt"/>
                          <a:ea typeface="+mn-ea"/>
                          <a:cs typeface="+mn-cs"/>
                        </a:rPr>
                        <a:t>lakh</a:t>
                      </a:r>
                      <a:r>
                        <a:rPr kumimoji="0" lang="en-US" sz="1800" kern="1200" dirty="0" smtClean="0">
                          <a:solidFill>
                            <a:schemeClr val="dk1"/>
                          </a:solidFill>
                          <a:latin typeface="+mn-lt"/>
                          <a:ea typeface="+mn-ea"/>
                          <a:cs typeface="+mn-cs"/>
                        </a:rPr>
                        <a:t> rupees/day</a:t>
                      </a:r>
                      <a:endParaRPr lang="en-US" dirty="0" smtClean="0"/>
                    </a:p>
                    <a:p>
                      <a:endParaRPr lang="en-US" dirty="0"/>
                    </a:p>
                  </a:txBody>
                  <a:tcPr/>
                </a:tc>
              </a:tr>
              <a:tr h="370840">
                <a:tc>
                  <a:txBody>
                    <a:bodyPr/>
                    <a:lstStyle/>
                    <a:p>
                      <a:endParaRPr lang="en-US" dirty="0"/>
                    </a:p>
                  </a:txBody>
                  <a:tcPr/>
                </a:tc>
                <a:tc>
                  <a:txBody>
                    <a:bodyPr/>
                    <a:lstStyle/>
                    <a:p>
                      <a:r>
                        <a:rPr lang="en-US" dirty="0" smtClean="0"/>
                        <a:t>(c) </a:t>
                      </a:r>
                      <a:r>
                        <a:rPr kumimoji="0" lang="en-US" sz="1800" kern="1200" dirty="0" smtClean="0">
                          <a:solidFill>
                            <a:schemeClr val="dk1"/>
                          </a:solidFill>
                          <a:latin typeface="+mn-lt"/>
                          <a:ea typeface="+mn-ea"/>
                          <a:cs typeface="+mn-cs"/>
                        </a:rPr>
                        <a:t>If a person fails to maintain books of accounts or records,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one </a:t>
                      </a:r>
                      <a:r>
                        <a:rPr kumimoji="0" lang="en-US" sz="1800" kern="1200" dirty="0" err="1" smtClean="0">
                          <a:solidFill>
                            <a:schemeClr val="dk1"/>
                          </a:solidFill>
                          <a:latin typeface="+mn-lt"/>
                          <a:ea typeface="+mn-ea"/>
                          <a:cs typeface="+mn-cs"/>
                        </a:rPr>
                        <a:t>lakh</a:t>
                      </a:r>
                      <a:r>
                        <a:rPr kumimoji="0" lang="en-US" sz="1800" kern="1200" dirty="0" smtClean="0">
                          <a:solidFill>
                            <a:schemeClr val="dk1"/>
                          </a:solidFill>
                          <a:latin typeface="+mn-lt"/>
                          <a:ea typeface="+mn-ea"/>
                          <a:cs typeface="+mn-cs"/>
                        </a:rPr>
                        <a:t> rupees/day</a:t>
                      </a:r>
                      <a:endParaRPr lang="en-US" dirty="0" smtClean="0"/>
                    </a:p>
                    <a:p>
                      <a:endParaRPr lang="en-US" dirty="0" smtClean="0"/>
                    </a:p>
                    <a:p>
                      <a:endParaRPr lang="en-US" dirty="0"/>
                    </a:p>
                  </a:txBody>
                  <a:tcPr/>
                </a:tc>
              </a:tr>
            </a:tbl>
          </a:graphicData>
        </a:graphic>
      </p:graphicFrame>
      <p:sp>
        <p:nvSpPr>
          <p:cNvPr id="9" name="Rectangle 8"/>
          <p:cNvSpPr/>
          <p:nvPr/>
        </p:nvSpPr>
        <p:spPr>
          <a:xfrm>
            <a:off x="533400" y="609600"/>
            <a:ext cx="7848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B2D5FE-0992-4030-AE30-725CD75DE7FF}" type="slidenum">
              <a:rPr lang="en-US" smtClean="0"/>
              <a:pPr/>
              <a:t>24</a:t>
            </a:fld>
            <a:endParaRPr lang="en-US"/>
          </a:p>
        </p:txBody>
      </p:sp>
      <p:graphicFrame>
        <p:nvGraphicFramePr>
          <p:cNvPr id="3" name="Table 2"/>
          <p:cNvGraphicFramePr>
            <a:graphicFrameLocks noGrp="1"/>
          </p:cNvGraphicFramePr>
          <p:nvPr/>
        </p:nvGraphicFramePr>
        <p:xfrm>
          <a:off x="1524000" y="761999"/>
          <a:ext cx="6096000" cy="5105401"/>
        </p:xfrm>
        <a:graphic>
          <a:graphicData uri="http://schemas.openxmlformats.org/drawingml/2006/table">
            <a:tbl>
              <a:tblPr firstRow="1" bandRow="1">
                <a:tableStyleId>{5C22544A-7EE6-4342-B048-85BDC9FD1C3A}</a:tableStyleId>
              </a:tblPr>
              <a:tblGrid>
                <a:gridCol w="762000"/>
                <a:gridCol w="2590800"/>
                <a:gridCol w="2743200"/>
              </a:tblGrid>
              <a:tr h="743677">
                <a:tc>
                  <a:txBody>
                    <a:bodyPr/>
                    <a:lstStyle/>
                    <a:p>
                      <a:r>
                        <a:rPr lang="en-US" dirty="0" err="1" smtClean="0"/>
                        <a:t>S.No</a:t>
                      </a:r>
                      <a:r>
                        <a:rPr lang="en-US" dirty="0" smtClean="0"/>
                        <a:t>.</a:t>
                      </a:r>
                      <a:endParaRPr lang="en-US" dirty="0"/>
                    </a:p>
                  </a:txBody>
                  <a:tcPr/>
                </a:tc>
                <a:tc>
                  <a:txBody>
                    <a:bodyPr/>
                    <a:lstStyle/>
                    <a:p>
                      <a:r>
                        <a:rPr lang="en-US" dirty="0" smtClean="0"/>
                        <a:t>OFFENCES</a:t>
                      </a:r>
                      <a:endParaRPr lang="en-US" dirty="0"/>
                    </a:p>
                  </a:txBody>
                  <a:tcPr/>
                </a:tc>
                <a:tc>
                  <a:txBody>
                    <a:bodyPr/>
                    <a:lstStyle/>
                    <a:p>
                      <a:r>
                        <a:rPr lang="en-US" dirty="0" smtClean="0"/>
                        <a:t>PENALTIES</a:t>
                      </a:r>
                      <a:endParaRPr lang="en-US" dirty="0"/>
                    </a:p>
                  </a:txBody>
                  <a:tcPr/>
                </a:tc>
              </a:tr>
              <a:tr h="1381114">
                <a:tc>
                  <a:txBody>
                    <a:bodyPr/>
                    <a:lstStyle/>
                    <a:p>
                      <a:r>
                        <a:rPr lang="en-US" dirty="0" smtClean="0"/>
                        <a:t>2.</a:t>
                      </a:r>
                      <a:endParaRPr lang="en-US" dirty="0"/>
                    </a:p>
                  </a:txBody>
                  <a:tcPr/>
                </a:tc>
                <a:tc>
                  <a:txBody>
                    <a:bodyPr/>
                    <a:lstStyle/>
                    <a:p>
                      <a:r>
                        <a:rPr kumimoji="0" lang="en-US" sz="1800" kern="1200" dirty="0" smtClean="0">
                          <a:solidFill>
                            <a:schemeClr val="dk1"/>
                          </a:solidFill>
                          <a:latin typeface="+mn-lt"/>
                          <a:ea typeface="+mn-ea"/>
                          <a:cs typeface="+mn-cs"/>
                        </a:rPr>
                        <a:t>Failure by any person to enter into agreement with clients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one </a:t>
                      </a:r>
                      <a:r>
                        <a:rPr kumimoji="0" lang="en-US" sz="1800" kern="1200" dirty="0" err="1" smtClean="0">
                          <a:solidFill>
                            <a:schemeClr val="dk1"/>
                          </a:solidFill>
                          <a:latin typeface="+mn-lt"/>
                          <a:ea typeface="+mn-ea"/>
                          <a:cs typeface="+mn-cs"/>
                        </a:rPr>
                        <a:t>lakh</a:t>
                      </a:r>
                      <a:r>
                        <a:rPr kumimoji="0" lang="en-US" sz="1800" kern="1200" dirty="0" smtClean="0">
                          <a:solidFill>
                            <a:schemeClr val="dk1"/>
                          </a:solidFill>
                          <a:latin typeface="+mn-lt"/>
                          <a:ea typeface="+mn-ea"/>
                          <a:cs typeface="+mn-cs"/>
                        </a:rPr>
                        <a:t> rupees/day</a:t>
                      </a:r>
                      <a:endParaRPr lang="en-US" dirty="0" smtClean="0"/>
                    </a:p>
                    <a:p>
                      <a:endParaRPr lang="en-US" dirty="0"/>
                    </a:p>
                  </a:txBody>
                  <a:tcPr/>
                </a:tc>
              </a:tr>
              <a:tr h="743677">
                <a:tc>
                  <a:txBody>
                    <a:bodyPr/>
                    <a:lstStyle/>
                    <a:p>
                      <a:r>
                        <a:rPr lang="en-US" dirty="0" smtClean="0"/>
                        <a:t>3.</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Failure to redress investors grievances </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one </a:t>
                      </a:r>
                      <a:r>
                        <a:rPr kumimoji="0" lang="en-US" sz="1800" kern="1200" dirty="0" err="1" smtClean="0">
                          <a:solidFill>
                            <a:schemeClr val="dk1"/>
                          </a:solidFill>
                          <a:latin typeface="+mn-lt"/>
                          <a:ea typeface="+mn-ea"/>
                          <a:cs typeface="+mn-cs"/>
                        </a:rPr>
                        <a:t>lakh</a:t>
                      </a:r>
                      <a:r>
                        <a:rPr kumimoji="0" lang="en-US" sz="1800" kern="1200" dirty="0" smtClean="0">
                          <a:solidFill>
                            <a:schemeClr val="dk1"/>
                          </a:solidFill>
                          <a:latin typeface="+mn-lt"/>
                          <a:ea typeface="+mn-ea"/>
                          <a:cs typeface="+mn-cs"/>
                        </a:rPr>
                        <a:t> rupees/day</a:t>
                      </a:r>
                      <a:endParaRPr lang="en-US" dirty="0"/>
                    </a:p>
                  </a:txBody>
                  <a:tcPr/>
                </a:tc>
              </a:tr>
              <a:tr h="743677">
                <a:tc>
                  <a:txBody>
                    <a:bodyPr/>
                    <a:lstStyle/>
                    <a:p>
                      <a:r>
                        <a:rPr lang="en-US" dirty="0" smtClean="0"/>
                        <a:t>4.</a:t>
                      </a:r>
                      <a:endParaRPr lang="en-US" dirty="0"/>
                    </a:p>
                  </a:txBody>
                  <a:tcPr/>
                </a:tc>
                <a:tc>
                  <a:txBody>
                    <a:bodyPr/>
                    <a:lstStyle/>
                    <a:p>
                      <a:r>
                        <a:rPr kumimoji="0" lang="en-US" sz="1800" kern="1200" dirty="0" smtClean="0">
                          <a:solidFill>
                            <a:schemeClr val="dk1"/>
                          </a:solidFill>
                          <a:latin typeface="+mn-lt"/>
                          <a:ea typeface="+mn-ea"/>
                          <a:cs typeface="+mn-cs"/>
                        </a:rPr>
                        <a:t>Certain defaults in case of mutual funds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one </a:t>
                      </a:r>
                      <a:r>
                        <a:rPr kumimoji="0" lang="en-US" sz="1800" kern="1200" dirty="0" err="1" smtClean="0">
                          <a:solidFill>
                            <a:schemeClr val="dk1"/>
                          </a:solidFill>
                          <a:latin typeface="+mn-lt"/>
                          <a:ea typeface="+mn-ea"/>
                          <a:cs typeface="+mn-cs"/>
                        </a:rPr>
                        <a:t>lakh</a:t>
                      </a:r>
                      <a:r>
                        <a:rPr kumimoji="0" lang="en-US" sz="1800" kern="1200" dirty="0" smtClean="0">
                          <a:solidFill>
                            <a:schemeClr val="dk1"/>
                          </a:solidFill>
                          <a:latin typeface="+mn-lt"/>
                          <a:ea typeface="+mn-ea"/>
                          <a:cs typeface="+mn-cs"/>
                        </a:rPr>
                        <a:t> rupees/day</a:t>
                      </a:r>
                      <a:endParaRPr lang="en-US" dirty="0" smtClean="0"/>
                    </a:p>
                    <a:p>
                      <a:endParaRPr lang="en-US" dirty="0"/>
                    </a:p>
                  </a:txBody>
                  <a:tcPr/>
                </a:tc>
              </a:tr>
              <a:tr h="1062395">
                <a:tc>
                  <a:txBody>
                    <a:bodyPr/>
                    <a:lstStyle/>
                    <a:p>
                      <a:r>
                        <a:rPr lang="en-US" dirty="0" smtClean="0"/>
                        <a:t>5.</a:t>
                      </a:r>
                      <a:endParaRPr lang="en-US" dirty="0"/>
                    </a:p>
                  </a:txBody>
                  <a:tcPr/>
                </a:tc>
                <a:tc>
                  <a:txBody>
                    <a:bodyPr/>
                    <a:lstStyle/>
                    <a:p>
                      <a:r>
                        <a:rPr kumimoji="0" lang="en-US" sz="1800" kern="1200" dirty="0" smtClean="0">
                          <a:solidFill>
                            <a:schemeClr val="dk1"/>
                          </a:solidFill>
                          <a:latin typeface="+mn-lt"/>
                          <a:ea typeface="+mn-ea"/>
                          <a:cs typeface="+mn-cs"/>
                        </a:rPr>
                        <a:t>Failure in case of stockbrokers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one </a:t>
                      </a:r>
                      <a:r>
                        <a:rPr kumimoji="0" lang="en-US" sz="1800" kern="1200" dirty="0" err="1" smtClean="0">
                          <a:solidFill>
                            <a:schemeClr val="dk1"/>
                          </a:solidFill>
                          <a:latin typeface="+mn-lt"/>
                          <a:ea typeface="+mn-ea"/>
                          <a:cs typeface="+mn-cs"/>
                        </a:rPr>
                        <a:t>lakh</a:t>
                      </a:r>
                      <a:r>
                        <a:rPr kumimoji="0" lang="en-US" sz="1800" kern="1200" dirty="0" smtClean="0">
                          <a:solidFill>
                            <a:schemeClr val="dk1"/>
                          </a:solidFill>
                          <a:latin typeface="+mn-lt"/>
                          <a:ea typeface="+mn-ea"/>
                          <a:cs typeface="+mn-cs"/>
                        </a:rPr>
                        <a:t> rupees/day</a:t>
                      </a:r>
                      <a:endParaRPr lang="en-US" dirty="0" smtClean="0"/>
                    </a:p>
                    <a:p>
                      <a:endParaRPr lang="en-US" dirty="0" smtClean="0"/>
                    </a:p>
                    <a:p>
                      <a:endParaRPr lang="en-US" dirty="0"/>
                    </a:p>
                  </a:txBody>
                  <a:tcPr/>
                </a:tc>
              </a:tr>
              <a:tr h="430861">
                <a:tc>
                  <a:txBody>
                    <a:bodyPr/>
                    <a:lstStyle/>
                    <a:p>
                      <a:r>
                        <a:rPr lang="en-US" dirty="0" smtClean="0"/>
                        <a:t>6.</a:t>
                      </a:r>
                      <a:endParaRPr lang="en-US" dirty="0"/>
                    </a:p>
                  </a:txBody>
                  <a:tcPr/>
                </a:tc>
                <a:tc>
                  <a:txBody>
                    <a:bodyPr/>
                    <a:lstStyle/>
                    <a:p>
                      <a:r>
                        <a:rPr kumimoji="0" lang="en-US" sz="1800" kern="1200" dirty="0" smtClean="0">
                          <a:solidFill>
                            <a:schemeClr val="dk1"/>
                          </a:solidFill>
                          <a:latin typeface="+mn-lt"/>
                          <a:ea typeface="+mn-ea"/>
                          <a:cs typeface="+mn-cs"/>
                        </a:rPr>
                        <a:t>Inside trading</a:t>
                      </a:r>
                      <a:endParaRPr lang="en-US" dirty="0"/>
                    </a:p>
                  </a:txBody>
                  <a:tcPr/>
                </a:tc>
                <a:tc>
                  <a:txBody>
                    <a:bodyPr/>
                    <a:lstStyle/>
                    <a:p>
                      <a:r>
                        <a:rPr lang="en-US" dirty="0" smtClean="0"/>
                        <a:t>25 </a:t>
                      </a:r>
                      <a:r>
                        <a:rPr lang="en-US" dirty="0" err="1" smtClean="0"/>
                        <a:t>crores</a:t>
                      </a:r>
                      <a:r>
                        <a:rPr lang="en-US" dirty="0" smtClean="0"/>
                        <a:t> Rs.</a:t>
                      </a:r>
                      <a:endParaRPr lang="en-US" dirty="0"/>
                    </a:p>
                  </a:txBody>
                  <a:tcPr/>
                </a:tc>
              </a:tr>
            </a:tbl>
          </a:graphicData>
        </a:graphic>
      </p:graphicFrame>
      <p:sp>
        <p:nvSpPr>
          <p:cNvPr id="4" name="TextBox 3"/>
          <p:cNvSpPr txBox="1"/>
          <p:nvPr/>
        </p:nvSpPr>
        <p:spPr>
          <a:xfrm>
            <a:off x="7924800" y="0"/>
            <a:ext cx="1219200" cy="338554"/>
          </a:xfrm>
          <a:prstGeom prst="rect">
            <a:avLst/>
          </a:prstGeom>
          <a:noFill/>
        </p:spPr>
        <p:txBody>
          <a:bodyPr wrap="square" rtlCol="0">
            <a:spAutoFit/>
          </a:bodyPr>
          <a:lstStyle/>
          <a:p>
            <a:r>
              <a:rPr lang="en-US" sz="1600" dirty="0" smtClean="0"/>
              <a:t>Cont…</a:t>
            </a:r>
            <a:endParaRPr lang="en-US" sz="1600" dirty="0"/>
          </a:p>
        </p:txBody>
      </p:sp>
    </p:spTree>
  </p:cSld>
  <p:clrMapOvr>
    <a:masterClrMapping/>
  </p:clrMapOvr>
  <p:transition>
    <p:zo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B2D5FE-0992-4030-AE30-725CD75DE7FF}" type="slidenum">
              <a:rPr lang="en-US" smtClean="0"/>
              <a:pPr/>
              <a:t>25</a:t>
            </a:fld>
            <a:endParaRPr lang="en-US"/>
          </a:p>
        </p:txBody>
      </p:sp>
      <p:sp>
        <p:nvSpPr>
          <p:cNvPr id="4" name="TextBox 3"/>
          <p:cNvSpPr txBox="1"/>
          <p:nvPr/>
        </p:nvSpPr>
        <p:spPr>
          <a:xfrm>
            <a:off x="2819400" y="0"/>
            <a:ext cx="3581400" cy="584775"/>
          </a:xfrm>
          <a:prstGeom prst="rect">
            <a:avLst/>
          </a:prstGeom>
          <a:noFill/>
        </p:spPr>
        <p:txBody>
          <a:bodyPr wrap="square" rtlCol="0">
            <a:spAutoFit/>
          </a:bodyPr>
          <a:lstStyle/>
          <a:p>
            <a:pPr algn="ctr"/>
            <a:r>
              <a:rPr lang="en-US" sz="3200" b="1" dirty="0" smtClean="0">
                <a:solidFill>
                  <a:schemeClr val="accent1">
                    <a:lumMod val="75000"/>
                  </a:schemeClr>
                </a:solidFill>
                <a:latin typeface="Verdana" pitchFamily="34" charset="0"/>
              </a:rPr>
              <a:t>CHAPTER VIA</a:t>
            </a:r>
            <a:endParaRPr lang="en-US" sz="3200" b="1" dirty="0">
              <a:solidFill>
                <a:schemeClr val="accent1">
                  <a:lumMod val="75000"/>
                </a:schemeClr>
              </a:solidFill>
              <a:latin typeface="Verdana" pitchFamily="34" charset="0"/>
            </a:endParaRPr>
          </a:p>
        </p:txBody>
      </p:sp>
      <p:sp>
        <p:nvSpPr>
          <p:cNvPr id="5" name="Rectangle 4"/>
          <p:cNvSpPr/>
          <p:nvPr/>
        </p:nvSpPr>
        <p:spPr>
          <a:xfrm>
            <a:off x="838200" y="609600"/>
            <a:ext cx="7620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33400" y="762000"/>
            <a:ext cx="8229600" cy="830997"/>
          </a:xfrm>
          <a:prstGeom prst="rect">
            <a:avLst/>
          </a:prstGeom>
          <a:noFill/>
        </p:spPr>
        <p:txBody>
          <a:bodyPr wrap="square" rtlCol="0">
            <a:spAutoFit/>
          </a:bodyPr>
          <a:lstStyle/>
          <a:p>
            <a:pPr algn="ctr"/>
            <a:r>
              <a:rPr lang="en-US" sz="2400" b="1" dirty="0" smtClean="0">
                <a:solidFill>
                  <a:schemeClr val="accent1">
                    <a:lumMod val="75000"/>
                  </a:schemeClr>
                </a:solidFill>
                <a:latin typeface="Verdana" pitchFamily="34" charset="0"/>
              </a:rPr>
              <a:t>ESTABLISHMENT,JURISDICTION, AUTHORITY AND PROCEDURE OF APPELLATE TRIBUNAL</a:t>
            </a:r>
            <a:endParaRPr lang="en-US" sz="2400" b="1" dirty="0">
              <a:solidFill>
                <a:schemeClr val="accent1">
                  <a:lumMod val="75000"/>
                </a:schemeClr>
              </a:solidFill>
              <a:latin typeface="Verdana" pitchFamily="34" charset="0"/>
            </a:endParaRPr>
          </a:p>
        </p:txBody>
      </p:sp>
      <p:sp>
        <p:nvSpPr>
          <p:cNvPr id="8" name="TextBox 7"/>
          <p:cNvSpPr txBox="1"/>
          <p:nvPr/>
        </p:nvSpPr>
        <p:spPr>
          <a:xfrm>
            <a:off x="533400" y="1676400"/>
            <a:ext cx="8305800" cy="4512197"/>
          </a:xfrm>
          <a:prstGeom prst="rect">
            <a:avLst/>
          </a:prstGeom>
          <a:noFill/>
        </p:spPr>
        <p:txBody>
          <a:bodyPr wrap="square" rtlCol="0">
            <a:spAutoFit/>
          </a:bodyPr>
          <a:lstStyle/>
          <a:p>
            <a:pPr>
              <a:lnSpc>
                <a:spcPct val="114000"/>
              </a:lnSpc>
              <a:spcAft>
                <a:spcPts val="600"/>
              </a:spcAft>
              <a:buFont typeface="Wingdings" pitchFamily="2" charset="2"/>
              <a:buChar char="Ø"/>
            </a:pPr>
            <a:r>
              <a:rPr lang="en-US" dirty="0" smtClean="0">
                <a:latin typeface="Verdana" pitchFamily="34" charset="0"/>
              </a:rPr>
              <a:t>Central Government shall by notification establish one or more appellate tribunals to be known as Securities Appellate Tribunal.</a:t>
            </a:r>
          </a:p>
          <a:p>
            <a:pPr>
              <a:lnSpc>
                <a:spcPct val="114000"/>
              </a:lnSpc>
              <a:spcAft>
                <a:spcPts val="600"/>
              </a:spcAft>
              <a:buFont typeface="Wingdings" pitchFamily="2" charset="2"/>
              <a:buChar char="Ø"/>
            </a:pPr>
            <a:r>
              <a:rPr lang="en-US" dirty="0" smtClean="0">
                <a:latin typeface="Verdana" pitchFamily="34" charset="0"/>
              </a:rPr>
              <a:t>Consisting of a presiding officer and two other members, it aims on exercising the jurisdiction, power and authority mentioned under this act or any other low for the time being in force.</a:t>
            </a:r>
          </a:p>
          <a:p>
            <a:pPr>
              <a:lnSpc>
                <a:spcPct val="114000"/>
              </a:lnSpc>
              <a:spcAft>
                <a:spcPts val="600"/>
              </a:spcAft>
              <a:buFont typeface="Wingdings" pitchFamily="2" charset="2"/>
              <a:buChar char="Ø"/>
            </a:pPr>
            <a:r>
              <a:rPr lang="en-US" sz="1600" b="1" i="1" dirty="0" smtClean="0">
                <a:latin typeface="Verdana" pitchFamily="34" charset="0"/>
              </a:rPr>
              <a:t>Qualification for appointment as presiding officer or member of Board: </a:t>
            </a:r>
          </a:p>
          <a:p>
            <a:pPr marL="342900" indent="-342900">
              <a:lnSpc>
                <a:spcPct val="114000"/>
              </a:lnSpc>
              <a:spcAft>
                <a:spcPts val="600"/>
              </a:spcAft>
              <a:buAutoNum type="arabicPeriod"/>
            </a:pPr>
            <a:r>
              <a:rPr lang="en-US" dirty="0" smtClean="0">
                <a:latin typeface="Verdana" pitchFamily="34" charset="0"/>
              </a:rPr>
              <a:t>He should be a sitting or retired judge of the supreme court or a sitting or retired chief justice of a High court.</a:t>
            </a:r>
          </a:p>
          <a:p>
            <a:pPr marL="342900" indent="-342900">
              <a:lnSpc>
                <a:spcPct val="114000"/>
              </a:lnSpc>
              <a:spcAft>
                <a:spcPts val="600"/>
              </a:spcAft>
              <a:buAutoNum type="arabicPeriod"/>
            </a:pPr>
            <a:r>
              <a:rPr lang="en-US" dirty="0" smtClean="0">
                <a:latin typeface="Verdana" pitchFamily="34" charset="0"/>
              </a:rPr>
              <a:t>He has been a member of Indian legal service and has held a post in grade-I of that service for at least three years.</a:t>
            </a:r>
          </a:p>
          <a:p>
            <a:pPr marL="342900" indent="-342900">
              <a:lnSpc>
                <a:spcPct val="114000"/>
              </a:lnSpc>
              <a:spcAft>
                <a:spcPts val="600"/>
              </a:spcAft>
              <a:buAutoNum type="arabicPeriod"/>
            </a:pPr>
            <a:r>
              <a:rPr lang="en-US" dirty="0" smtClean="0">
                <a:latin typeface="Verdana" pitchFamily="34" charset="0"/>
              </a:rPr>
              <a:t>He has held the office as the presiding officer of a tribunal for at least three years.</a:t>
            </a:r>
          </a:p>
        </p:txBody>
      </p:sp>
    </p:spTree>
  </p:cSld>
  <p:clrMapOvr>
    <a:masterClrMapping/>
  </p:clrMapOvr>
  <p:transition>
    <p:zo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B2D5FE-0992-4030-AE30-725CD75DE7FF}" type="slidenum">
              <a:rPr lang="en-US" smtClean="0"/>
              <a:pPr/>
              <a:t>26</a:t>
            </a:fld>
            <a:endParaRPr lang="en-US"/>
          </a:p>
        </p:txBody>
      </p:sp>
      <p:sp>
        <p:nvSpPr>
          <p:cNvPr id="3" name="TextBox 2"/>
          <p:cNvSpPr txBox="1"/>
          <p:nvPr/>
        </p:nvSpPr>
        <p:spPr>
          <a:xfrm>
            <a:off x="609600" y="304800"/>
            <a:ext cx="8001000" cy="5914440"/>
          </a:xfrm>
          <a:prstGeom prst="rect">
            <a:avLst/>
          </a:prstGeom>
          <a:noFill/>
        </p:spPr>
        <p:txBody>
          <a:bodyPr wrap="square" rtlCol="0">
            <a:spAutoFit/>
          </a:bodyPr>
          <a:lstStyle/>
          <a:p>
            <a:pPr>
              <a:lnSpc>
                <a:spcPct val="114000"/>
              </a:lnSpc>
              <a:spcAft>
                <a:spcPts val="600"/>
              </a:spcAft>
              <a:buFont typeface="Wingdings" pitchFamily="2" charset="2"/>
              <a:buChar char="Ø"/>
            </a:pPr>
            <a:r>
              <a:rPr lang="en-US" b="1" i="1" dirty="0" smtClean="0">
                <a:latin typeface="Verdana" pitchFamily="34" charset="0"/>
              </a:rPr>
              <a:t>Procedures and power:</a:t>
            </a:r>
          </a:p>
          <a:p>
            <a:pPr>
              <a:lnSpc>
                <a:spcPct val="114000"/>
              </a:lnSpc>
              <a:spcAft>
                <a:spcPts val="600"/>
              </a:spcAft>
            </a:pPr>
            <a:r>
              <a:rPr lang="en-US" dirty="0" smtClean="0">
                <a:latin typeface="Verdana" pitchFamily="34" charset="0"/>
              </a:rPr>
              <a:t>The tribunal shall not be bounded by procedure laid down by the Code of Civil Procedure, 1908 but shall be guided by the principles of natural justice and shall have their own procedure.</a:t>
            </a:r>
          </a:p>
          <a:p>
            <a:pPr>
              <a:lnSpc>
                <a:spcPct val="114000"/>
              </a:lnSpc>
              <a:spcAft>
                <a:spcPts val="600"/>
              </a:spcAft>
            </a:pPr>
            <a:r>
              <a:rPr lang="en-US" dirty="0" smtClean="0">
                <a:latin typeface="Verdana" pitchFamily="34" charset="0"/>
              </a:rPr>
              <a:t>The powers lies in respect of following matters, namely: </a:t>
            </a:r>
          </a:p>
          <a:p>
            <a:pPr marL="342900" indent="-342900">
              <a:lnSpc>
                <a:spcPct val="114000"/>
              </a:lnSpc>
              <a:spcAft>
                <a:spcPts val="600"/>
              </a:spcAft>
              <a:buAutoNum type="alphaLcPeriod"/>
            </a:pPr>
            <a:r>
              <a:rPr lang="en-US" dirty="0" smtClean="0">
                <a:latin typeface="Verdana" pitchFamily="34" charset="0"/>
              </a:rPr>
              <a:t>Summoning and enforcing the attendance of any person and examining him on oath.</a:t>
            </a:r>
          </a:p>
          <a:p>
            <a:pPr marL="342900" indent="-342900">
              <a:lnSpc>
                <a:spcPct val="114000"/>
              </a:lnSpc>
              <a:spcAft>
                <a:spcPts val="600"/>
              </a:spcAft>
              <a:buAutoNum type="alphaLcPeriod"/>
            </a:pPr>
            <a:r>
              <a:rPr lang="en-US" dirty="0" smtClean="0">
                <a:latin typeface="Verdana" pitchFamily="34" charset="0"/>
              </a:rPr>
              <a:t>Requiring the discovery and production of documents.</a:t>
            </a:r>
          </a:p>
          <a:p>
            <a:pPr marL="342900" indent="-342900">
              <a:lnSpc>
                <a:spcPct val="114000"/>
              </a:lnSpc>
              <a:spcAft>
                <a:spcPts val="600"/>
              </a:spcAft>
              <a:buAutoNum type="alphaLcPeriod"/>
            </a:pPr>
            <a:r>
              <a:rPr lang="en-US" dirty="0" smtClean="0">
                <a:latin typeface="Verdana" pitchFamily="34" charset="0"/>
              </a:rPr>
              <a:t>Receiving evidence on affidavits.</a:t>
            </a:r>
          </a:p>
          <a:p>
            <a:pPr marL="342900" indent="-342900">
              <a:lnSpc>
                <a:spcPct val="114000"/>
              </a:lnSpc>
              <a:spcAft>
                <a:spcPts val="600"/>
              </a:spcAft>
              <a:buAutoNum type="alphaLcPeriod"/>
            </a:pPr>
            <a:r>
              <a:rPr lang="en-US" dirty="0" smtClean="0">
                <a:latin typeface="Verdana" pitchFamily="34" charset="0"/>
              </a:rPr>
              <a:t>Issuing commissions for the examination of witnesses or documents.</a:t>
            </a:r>
          </a:p>
          <a:p>
            <a:pPr marL="342900" indent="-342900">
              <a:lnSpc>
                <a:spcPct val="114000"/>
              </a:lnSpc>
              <a:spcAft>
                <a:spcPts val="600"/>
              </a:spcAft>
              <a:buAutoNum type="alphaLcPeriod"/>
            </a:pPr>
            <a:r>
              <a:rPr lang="en-US" dirty="0" smtClean="0">
                <a:latin typeface="Verdana" pitchFamily="34" charset="0"/>
              </a:rPr>
              <a:t>Reviewing its decisions.</a:t>
            </a:r>
          </a:p>
          <a:p>
            <a:pPr marL="342900" indent="-342900">
              <a:lnSpc>
                <a:spcPct val="114000"/>
              </a:lnSpc>
              <a:spcAft>
                <a:spcPts val="600"/>
              </a:spcAft>
              <a:buAutoNum type="alphaLcPeriod"/>
            </a:pPr>
            <a:r>
              <a:rPr lang="en-US" dirty="0" smtClean="0">
                <a:latin typeface="Verdana" pitchFamily="34" charset="0"/>
              </a:rPr>
              <a:t>Dismissing an application for default or deciding it </a:t>
            </a:r>
            <a:r>
              <a:rPr lang="en-US" i="1" dirty="0" smtClean="0">
                <a:latin typeface="Verdana" pitchFamily="34" charset="0"/>
              </a:rPr>
              <a:t>ex parte.</a:t>
            </a:r>
          </a:p>
          <a:p>
            <a:pPr marL="342900" indent="-342900">
              <a:lnSpc>
                <a:spcPct val="114000"/>
              </a:lnSpc>
              <a:spcAft>
                <a:spcPts val="600"/>
              </a:spcAft>
              <a:buAutoNum type="alphaLcPeriod"/>
            </a:pPr>
            <a:r>
              <a:rPr lang="en-US" dirty="0" smtClean="0">
                <a:latin typeface="Verdana" pitchFamily="34" charset="0"/>
              </a:rPr>
              <a:t>Setting aside any order of dismissal of any application for default or any order passed by it </a:t>
            </a:r>
            <a:r>
              <a:rPr lang="en-US" i="1" dirty="0" smtClean="0">
                <a:latin typeface="Verdana" pitchFamily="34" charset="0"/>
              </a:rPr>
              <a:t>ex parte.</a:t>
            </a:r>
          </a:p>
          <a:p>
            <a:pPr marL="342900" indent="-342900">
              <a:lnSpc>
                <a:spcPct val="114000"/>
              </a:lnSpc>
              <a:spcAft>
                <a:spcPts val="600"/>
              </a:spcAft>
              <a:buAutoNum type="alphaLcPeriod"/>
            </a:pPr>
            <a:r>
              <a:rPr lang="en-US" dirty="0" smtClean="0">
                <a:latin typeface="Verdana" pitchFamily="34" charset="0"/>
              </a:rPr>
              <a:t>Any other matter which may be prescribed.</a:t>
            </a:r>
            <a:endParaRPr lang="en-US" b="1" dirty="0">
              <a:latin typeface="Verdana" pitchFamily="34" charset="0"/>
            </a:endParaRPr>
          </a:p>
        </p:txBody>
      </p:sp>
      <p:sp>
        <p:nvSpPr>
          <p:cNvPr id="4" name="TextBox 3"/>
          <p:cNvSpPr txBox="1"/>
          <p:nvPr/>
        </p:nvSpPr>
        <p:spPr>
          <a:xfrm>
            <a:off x="7848600" y="0"/>
            <a:ext cx="1295400" cy="338554"/>
          </a:xfrm>
          <a:prstGeom prst="rect">
            <a:avLst/>
          </a:prstGeom>
          <a:noFill/>
        </p:spPr>
        <p:txBody>
          <a:bodyPr wrap="square" rtlCol="0">
            <a:spAutoFit/>
          </a:bodyPr>
          <a:lstStyle/>
          <a:p>
            <a:r>
              <a:rPr lang="en-US" sz="1600" dirty="0" smtClean="0"/>
              <a:t>Cont…</a:t>
            </a:r>
            <a:endParaRPr lang="en-US" sz="1600" dirty="0"/>
          </a:p>
        </p:txBody>
      </p:sp>
    </p:spTree>
  </p:cSld>
  <p:clrMapOvr>
    <a:masterClrMapping/>
  </p:clrMapOvr>
  <p:transition>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B2D5FE-0992-4030-AE30-725CD75DE7FF}" type="slidenum">
              <a:rPr lang="en-US" smtClean="0"/>
              <a:pPr/>
              <a:t>27</a:t>
            </a:fld>
            <a:endParaRPr lang="en-US"/>
          </a:p>
        </p:txBody>
      </p:sp>
      <p:sp>
        <p:nvSpPr>
          <p:cNvPr id="3" name="TextBox 2"/>
          <p:cNvSpPr txBox="1"/>
          <p:nvPr/>
        </p:nvSpPr>
        <p:spPr>
          <a:xfrm>
            <a:off x="1143000" y="2641937"/>
            <a:ext cx="6324600" cy="1107996"/>
          </a:xfrm>
          <a:prstGeom prst="rect">
            <a:avLst/>
          </a:prstGeom>
          <a:noFill/>
        </p:spPr>
        <p:txBody>
          <a:bodyPr wrap="square" rtlCol="0">
            <a:spAutoFit/>
          </a:bodyPr>
          <a:lstStyle/>
          <a:p>
            <a:pPr algn="ctr"/>
            <a:r>
              <a:rPr lang="en-US" sz="6600" b="1" dirty="0" smtClean="0">
                <a:solidFill>
                  <a:schemeClr val="accent1">
                    <a:lumMod val="75000"/>
                  </a:schemeClr>
                </a:solidFill>
                <a:latin typeface="Verdana" pitchFamily="34" charset="0"/>
              </a:rPr>
              <a:t>THANK YOU</a:t>
            </a:r>
            <a:endParaRPr lang="en-US" sz="6600" b="1" dirty="0">
              <a:solidFill>
                <a:schemeClr val="accent1">
                  <a:lumMod val="75000"/>
                </a:schemeClr>
              </a:solidFill>
              <a:latin typeface="Verdana" pitchFamily="34" charset="0"/>
            </a:endParaRPr>
          </a:p>
        </p:txBody>
      </p:sp>
    </p:spTree>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1143000"/>
          </a:xfrm>
        </p:spPr>
        <p:txBody>
          <a:bodyPr/>
          <a:lstStyle/>
          <a:p>
            <a:pPr algn="ctr"/>
            <a:r>
              <a:rPr lang="en-US" sz="3200" b="0" dirty="0" smtClean="0">
                <a:solidFill>
                  <a:schemeClr val="accent4">
                    <a:lumMod val="75000"/>
                  </a:schemeClr>
                </a:solidFill>
                <a:latin typeface="Verdana" pitchFamily="34" charset="0"/>
              </a:rPr>
              <a:t>ABOUT THE ACT</a:t>
            </a:r>
            <a:endParaRPr lang="en-US" sz="3200" b="0" dirty="0">
              <a:solidFill>
                <a:schemeClr val="accent4">
                  <a:lumMod val="75000"/>
                </a:schemeClr>
              </a:solidFill>
              <a:latin typeface="Verdana" pitchFamily="34" charset="0"/>
            </a:endParaRPr>
          </a:p>
        </p:txBody>
      </p:sp>
      <p:sp>
        <p:nvSpPr>
          <p:cNvPr id="4" name="Slide Number Placeholder 3"/>
          <p:cNvSpPr>
            <a:spLocks noGrp="1"/>
          </p:cNvSpPr>
          <p:nvPr>
            <p:ph type="sldNum" sz="quarter" idx="12"/>
          </p:nvPr>
        </p:nvSpPr>
        <p:spPr/>
        <p:txBody>
          <a:bodyPr/>
          <a:lstStyle/>
          <a:p>
            <a:fld id="{E7B2D5FE-0992-4030-AE30-725CD75DE7FF}" type="slidenum">
              <a:rPr lang="en-US" smtClean="0"/>
              <a:pPr/>
              <a:t>3</a:t>
            </a:fld>
            <a:endParaRPr lang="en-US" dirty="0"/>
          </a:p>
        </p:txBody>
      </p:sp>
      <p:sp>
        <p:nvSpPr>
          <p:cNvPr id="6" name="Rectangle 5"/>
          <p:cNvSpPr/>
          <p:nvPr/>
        </p:nvSpPr>
        <p:spPr>
          <a:xfrm>
            <a:off x="685800" y="1143000"/>
            <a:ext cx="7848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533400" y="1600200"/>
            <a:ext cx="7696200" cy="3757952"/>
          </a:xfrm>
          <a:prstGeom prst="rect">
            <a:avLst/>
          </a:prstGeom>
          <a:noFill/>
        </p:spPr>
        <p:txBody>
          <a:bodyPr wrap="square" rtlCol="0">
            <a:spAutoFit/>
          </a:bodyPr>
          <a:lstStyle/>
          <a:p>
            <a:pPr marL="624078" indent="-514350" algn="just">
              <a:lnSpc>
                <a:spcPct val="124000"/>
              </a:lnSpc>
              <a:spcBef>
                <a:spcPts val="0"/>
              </a:spcBef>
              <a:spcAft>
                <a:spcPts val="600"/>
              </a:spcAft>
              <a:buFont typeface="Wingdings" pitchFamily="2" charset="2"/>
              <a:buChar char="Ø"/>
            </a:pPr>
            <a:r>
              <a:rPr lang="en-US" sz="2000" dirty="0" smtClean="0">
                <a:latin typeface="Verdana" pitchFamily="34" charset="0"/>
              </a:rPr>
              <a:t>SEBI Act in 1992 was passed by the Indian Parliament with broad objective of regulating the Securities Market in the India, </a:t>
            </a:r>
          </a:p>
          <a:p>
            <a:pPr marL="624078" indent="-514350" algn="just">
              <a:lnSpc>
                <a:spcPct val="124000"/>
              </a:lnSpc>
              <a:spcBef>
                <a:spcPts val="0"/>
              </a:spcBef>
              <a:spcAft>
                <a:spcPts val="600"/>
              </a:spcAft>
              <a:buFont typeface="Wingdings" pitchFamily="2" charset="2"/>
              <a:buChar char="Ø"/>
            </a:pPr>
            <a:r>
              <a:rPr lang="en-US" sz="2000" dirty="0" smtClean="0">
                <a:latin typeface="Verdana" pitchFamily="34" charset="0"/>
              </a:rPr>
              <a:t>Chaired by C B Bhave, it is headquartered in the popular business district of Bandra-Kurle complex in Mumbai with regional offices in New Delhi, Kolkata, Chennai and Ahmadabad.</a:t>
            </a:r>
          </a:p>
          <a:p>
            <a:pPr marL="624078" indent="-514350" algn="just">
              <a:lnSpc>
                <a:spcPct val="124000"/>
              </a:lnSpc>
              <a:spcBef>
                <a:spcPts val="0"/>
              </a:spcBef>
              <a:spcAft>
                <a:spcPts val="600"/>
              </a:spcAft>
              <a:buFont typeface="Wingdings" pitchFamily="2" charset="2"/>
              <a:buChar char="Ø"/>
            </a:pPr>
            <a:r>
              <a:rPr lang="en-US" sz="2000" dirty="0" smtClean="0">
                <a:latin typeface="Verdana" pitchFamily="34" charset="0"/>
                <a:cs typeface="Times New Roman" pitchFamily="18" charset="0"/>
              </a:rPr>
              <a:t>First amendment in Act in 2002</a:t>
            </a:r>
          </a:p>
          <a:p>
            <a:pPr marL="624078" indent="-514350" algn="just">
              <a:lnSpc>
                <a:spcPct val="124000"/>
              </a:lnSpc>
              <a:spcBef>
                <a:spcPts val="0"/>
              </a:spcBef>
              <a:spcAft>
                <a:spcPts val="600"/>
              </a:spcAft>
              <a:buFont typeface="Wingdings" pitchFamily="2" charset="2"/>
              <a:buChar char="Ø"/>
            </a:pPr>
            <a:r>
              <a:rPr lang="en-US" sz="2000" dirty="0" smtClean="0">
                <a:latin typeface="Verdana" pitchFamily="34" charset="0"/>
                <a:cs typeface="Times New Roman" pitchFamily="18" charset="0"/>
              </a:rPr>
              <a:t>Latest amendment in Act in 2009.</a:t>
            </a:r>
          </a:p>
        </p:txBody>
      </p:sp>
    </p:spTree>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B2D5FE-0992-4030-AE30-725CD75DE7FF}" type="slidenum">
              <a:rPr lang="en-US" smtClean="0"/>
              <a:pPr/>
              <a:t>4</a:t>
            </a:fld>
            <a:endParaRPr lang="en-US"/>
          </a:p>
        </p:txBody>
      </p:sp>
      <p:sp>
        <p:nvSpPr>
          <p:cNvPr id="3" name="TextBox 2"/>
          <p:cNvSpPr txBox="1"/>
          <p:nvPr/>
        </p:nvSpPr>
        <p:spPr>
          <a:xfrm>
            <a:off x="685800" y="152400"/>
            <a:ext cx="7848600" cy="461665"/>
          </a:xfrm>
          <a:prstGeom prst="rect">
            <a:avLst/>
          </a:prstGeom>
          <a:noFill/>
        </p:spPr>
        <p:txBody>
          <a:bodyPr wrap="square" rtlCol="0">
            <a:spAutoFit/>
          </a:bodyPr>
          <a:lstStyle/>
          <a:p>
            <a:pPr algn="ctr"/>
            <a:r>
              <a:rPr lang="en-US" sz="2400" b="1" dirty="0" smtClean="0">
                <a:solidFill>
                  <a:schemeClr val="tx2">
                    <a:lumMod val="75000"/>
                  </a:schemeClr>
                </a:solidFill>
                <a:latin typeface="Verdana" pitchFamily="34" charset="0"/>
              </a:rPr>
              <a:t>SECURITIES AND RELATED TERMS</a:t>
            </a:r>
            <a:endParaRPr lang="en-US" sz="2400" b="1" dirty="0">
              <a:solidFill>
                <a:schemeClr val="tx2">
                  <a:lumMod val="75000"/>
                </a:schemeClr>
              </a:solidFill>
              <a:latin typeface="Verdana" pitchFamily="34" charset="0"/>
            </a:endParaRPr>
          </a:p>
        </p:txBody>
      </p:sp>
      <p:sp>
        <p:nvSpPr>
          <p:cNvPr id="4" name="Rectangle 3"/>
          <p:cNvSpPr/>
          <p:nvPr/>
        </p:nvSpPr>
        <p:spPr>
          <a:xfrm>
            <a:off x="457200" y="609600"/>
            <a:ext cx="81534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09600" y="762000"/>
            <a:ext cx="8382000" cy="5375831"/>
          </a:xfrm>
          <a:prstGeom prst="rect">
            <a:avLst/>
          </a:prstGeom>
          <a:noFill/>
        </p:spPr>
        <p:txBody>
          <a:bodyPr wrap="square" rtlCol="0">
            <a:spAutoFit/>
          </a:bodyPr>
          <a:lstStyle/>
          <a:p>
            <a:pPr algn="just">
              <a:lnSpc>
                <a:spcPct val="114000"/>
              </a:lnSpc>
              <a:spcAft>
                <a:spcPts val="600"/>
              </a:spcAft>
            </a:pPr>
            <a:r>
              <a:rPr lang="en-US" b="1" dirty="0" smtClean="0">
                <a:latin typeface="Verdana" pitchFamily="34" charset="0"/>
              </a:rPr>
              <a:t>Securities: </a:t>
            </a:r>
          </a:p>
          <a:p>
            <a:pPr algn="just">
              <a:lnSpc>
                <a:spcPct val="114000"/>
              </a:lnSpc>
              <a:spcAft>
                <a:spcPts val="600"/>
              </a:spcAft>
            </a:pPr>
            <a:r>
              <a:rPr lang="en-US" dirty="0" smtClean="0">
                <a:latin typeface="Verdana" pitchFamily="34" charset="0"/>
              </a:rPr>
              <a:t>A security is essentially a contract that can be assigned a value and traded.</a:t>
            </a:r>
          </a:p>
          <a:p>
            <a:pPr algn="just">
              <a:lnSpc>
                <a:spcPct val="114000"/>
              </a:lnSpc>
              <a:spcAft>
                <a:spcPts val="600"/>
              </a:spcAft>
            </a:pPr>
            <a:r>
              <a:rPr lang="en-US" dirty="0" smtClean="0">
                <a:latin typeface="Verdana" pitchFamily="34" charset="0"/>
              </a:rPr>
              <a:t>Examples of a security include a note, stock, preferred share, bond, debenture, option, future, swap, right, warrant, or virtually any other financial asset.</a:t>
            </a:r>
          </a:p>
          <a:p>
            <a:pPr algn="just">
              <a:lnSpc>
                <a:spcPct val="114000"/>
              </a:lnSpc>
            </a:pPr>
            <a:r>
              <a:rPr lang="en-US" b="1" dirty="0" smtClean="0">
                <a:latin typeface="Verdana" pitchFamily="34" charset="0"/>
              </a:rPr>
              <a:t>Debentures and Shares </a:t>
            </a:r>
          </a:p>
          <a:p>
            <a:pPr algn="just">
              <a:lnSpc>
                <a:spcPct val="114000"/>
              </a:lnSpc>
              <a:buFont typeface="Wingdings" pitchFamily="2" charset="2"/>
              <a:buChar char="v"/>
            </a:pPr>
            <a:r>
              <a:rPr lang="en-US" dirty="0" smtClean="0">
                <a:latin typeface="Verdana" pitchFamily="34" charset="0"/>
              </a:rPr>
              <a:t>A </a:t>
            </a:r>
            <a:r>
              <a:rPr lang="en-US" sz="1600" b="1" i="1" dirty="0" smtClean="0">
                <a:latin typeface="Verdana" pitchFamily="34" charset="0"/>
              </a:rPr>
              <a:t>debenture</a:t>
            </a:r>
            <a:r>
              <a:rPr lang="en-US" dirty="0" smtClean="0">
                <a:latin typeface="Verdana" pitchFamily="34" charset="0"/>
              </a:rPr>
              <a:t> is an unsecured loan you offer to a company. The company does not give any collateral for the debenture, but pays a higher rate of interest to its creditors.</a:t>
            </a:r>
          </a:p>
          <a:p>
            <a:pPr algn="just">
              <a:lnSpc>
                <a:spcPct val="114000"/>
              </a:lnSpc>
              <a:buFont typeface="Wingdings" pitchFamily="2" charset="2"/>
              <a:buChar char="v"/>
            </a:pPr>
            <a:r>
              <a:rPr lang="en-US" dirty="0" smtClean="0"/>
              <a:t>When you buy </a:t>
            </a:r>
            <a:r>
              <a:rPr lang="en-US" sz="1600" b="1" i="1" dirty="0" smtClean="0"/>
              <a:t>shares</a:t>
            </a:r>
            <a:r>
              <a:rPr lang="en-US" dirty="0" smtClean="0"/>
              <a:t>, you become one of the owners of the company. Your fortunes rise and fall with that of the company. </a:t>
            </a:r>
          </a:p>
          <a:p>
            <a:pPr algn="just">
              <a:lnSpc>
                <a:spcPct val="114000"/>
              </a:lnSpc>
              <a:buFont typeface="Wingdings" pitchFamily="2" charset="2"/>
              <a:buChar char="v"/>
            </a:pPr>
            <a:r>
              <a:rPr lang="en-US" dirty="0" smtClean="0"/>
              <a:t>Debentures are more secure than shares, in the sense that you are guaranteed payments with high interest rates.</a:t>
            </a:r>
          </a:p>
          <a:p>
            <a:pPr algn="just">
              <a:lnSpc>
                <a:spcPct val="114000"/>
              </a:lnSpc>
              <a:buFont typeface="Wingdings" pitchFamily="2" charset="2"/>
              <a:buChar char="v"/>
            </a:pPr>
            <a:r>
              <a:rPr lang="en-US" dirty="0" smtClean="0"/>
              <a:t>While shares are for those who like to take risks for the sake of high returns, debentures are for people who want a safe and secure income.</a:t>
            </a:r>
            <a:endParaRPr lang="en-US" dirty="0">
              <a:latin typeface="Verdana" pitchFamily="34" charset="0"/>
            </a:endParaRPr>
          </a:p>
        </p:txBody>
      </p:sp>
    </p:spTree>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B2D5FE-0992-4030-AE30-725CD75DE7FF}" type="slidenum">
              <a:rPr lang="en-US" smtClean="0"/>
              <a:pPr/>
              <a:t>5</a:t>
            </a:fld>
            <a:endParaRPr lang="en-US"/>
          </a:p>
        </p:txBody>
      </p:sp>
      <p:sp>
        <p:nvSpPr>
          <p:cNvPr id="4" name="TextBox 3"/>
          <p:cNvSpPr txBox="1"/>
          <p:nvPr/>
        </p:nvSpPr>
        <p:spPr>
          <a:xfrm>
            <a:off x="8229600" y="1"/>
            <a:ext cx="914400" cy="276999"/>
          </a:xfrm>
          <a:prstGeom prst="rect">
            <a:avLst/>
          </a:prstGeom>
          <a:noFill/>
        </p:spPr>
        <p:txBody>
          <a:bodyPr wrap="square" rtlCol="0">
            <a:spAutoFit/>
          </a:bodyPr>
          <a:lstStyle/>
          <a:p>
            <a:r>
              <a:rPr lang="en-US" sz="1200" i="1" dirty="0" smtClean="0">
                <a:latin typeface="Verdana" pitchFamily="34" charset="0"/>
              </a:rPr>
              <a:t>Cont…</a:t>
            </a:r>
            <a:endParaRPr lang="en-US" sz="1200" i="1" dirty="0">
              <a:latin typeface="Verdana" pitchFamily="34" charset="0"/>
            </a:endParaRPr>
          </a:p>
        </p:txBody>
      </p:sp>
      <p:sp>
        <p:nvSpPr>
          <p:cNvPr id="5" name="TextBox 4"/>
          <p:cNvSpPr txBox="1"/>
          <p:nvPr/>
        </p:nvSpPr>
        <p:spPr>
          <a:xfrm>
            <a:off x="609600" y="609600"/>
            <a:ext cx="8001000" cy="5542543"/>
          </a:xfrm>
          <a:prstGeom prst="rect">
            <a:avLst/>
          </a:prstGeom>
          <a:noFill/>
        </p:spPr>
        <p:txBody>
          <a:bodyPr wrap="square" rtlCol="0">
            <a:spAutoFit/>
          </a:bodyPr>
          <a:lstStyle/>
          <a:p>
            <a:pPr algn="just">
              <a:lnSpc>
                <a:spcPct val="114000"/>
              </a:lnSpc>
              <a:spcAft>
                <a:spcPts val="600"/>
              </a:spcAft>
            </a:pPr>
            <a:r>
              <a:rPr lang="en-US" b="1" dirty="0" smtClean="0">
                <a:latin typeface="Verdana" pitchFamily="34" charset="0"/>
              </a:rPr>
              <a:t>Stocks: </a:t>
            </a:r>
            <a:r>
              <a:rPr lang="en-US" dirty="0" smtClean="0">
                <a:latin typeface="Verdana" pitchFamily="34" charset="0"/>
              </a:rPr>
              <a:t>A type of security that signifies ownership in a corporation and represents a claim on part of the corporation's assets and earnings.</a:t>
            </a:r>
          </a:p>
          <a:p>
            <a:pPr>
              <a:lnSpc>
                <a:spcPct val="114000"/>
              </a:lnSpc>
            </a:pPr>
            <a:r>
              <a:rPr lang="en-US" b="1" dirty="0" smtClean="0">
                <a:latin typeface="Verdana" pitchFamily="34" charset="0"/>
              </a:rPr>
              <a:t>Mutual funds: </a:t>
            </a:r>
            <a:r>
              <a:rPr lang="en-US" i="1" dirty="0" smtClean="0">
                <a:latin typeface="Verdana" pitchFamily="34" charset="0"/>
              </a:rPr>
              <a:t>also called </a:t>
            </a:r>
            <a:r>
              <a:rPr lang="en-US" b="1" i="1" dirty="0" smtClean="0">
                <a:latin typeface="Verdana" pitchFamily="34" charset="0"/>
              </a:rPr>
              <a:t>Unit Trust, or Open-end Trust, </a:t>
            </a:r>
            <a:endParaRPr lang="en-US" dirty="0" smtClean="0">
              <a:latin typeface="Verdana" pitchFamily="34" charset="0"/>
            </a:endParaRPr>
          </a:p>
          <a:p>
            <a:pPr algn="just">
              <a:lnSpc>
                <a:spcPct val="114000"/>
              </a:lnSpc>
              <a:spcAft>
                <a:spcPts val="600"/>
              </a:spcAft>
            </a:pPr>
            <a:r>
              <a:rPr lang="en-US" dirty="0" smtClean="0">
                <a:latin typeface="Verdana" pitchFamily="34" charset="0"/>
              </a:rPr>
              <a:t>company that invests the funds of its subscribers in diversified securities and in return issues units representing shares in those holdings. It differs from the investment trust, which issues shares in its own capital. </a:t>
            </a:r>
          </a:p>
          <a:p>
            <a:pPr algn="just"/>
            <a:r>
              <a:rPr lang="en-US" b="1" dirty="0" smtClean="0">
                <a:latin typeface="Verdana" pitchFamily="34" charset="0"/>
              </a:rPr>
              <a:t>Stock exchange: </a:t>
            </a:r>
            <a:r>
              <a:rPr lang="en-US" dirty="0" smtClean="0">
                <a:latin typeface="Verdana" pitchFamily="34" charset="0"/>
              </a:rPr>
              <a:t>Also called </a:t>
            </a:r>
            <a:r>
              <a:rPr lang="en-US" b="1" dirty="0" smtClean="0">
                <a:latin typeface="Verdana" pitchFamily="34" charset="0"/>
              </a:rPr>
              <a:t>stock market</a:t>
            </a:r>
            <a:r>
              <a:rPr lang="en-US" dirty="0" smtClean="0">
                <a:latin typeface="Verdana" pitchFamily="34" charset="0"/>
              </a:rPr>
              <a:t>, or (in continental Europe) </a:t>
            </a:r>
            <a:r>
              <a:rPr lang="en-US" b="1" dirty="0" smtClean="0">
                <a:latin typeface="Verdana" pitchFamily="34" charset="0"/>
              </a:rPr>
              <a:t>bourse </a:t>
            </a:r>
            <a:r>
              <a:rPr lang="en-US" dirty="0" smtClean="0">
                <a:latin typeface="Verdana" pitchFamily="34" charset="0"/>
              </a:rPr>
              <a:t>organized market for the sale and purchase of securities such as shares, stocks, and bonds.</a:t>
            </a:r>
          </a:p>
          <a:p>
            <a:pPr algn="just"/>
            <a:r>
              <a:rPr lang="en-US" dirty="0" smtClean="0">
                <a:latin typeface="Verdana" pitchFamily="34" charset="0"/>
              </a:rPr>
              <a:t>In most countries the stock exchange has two important functions.</a:t>
            </a:r>
          </a:p>
          <a:p>
            <a:pPr algn="just">
              <a:buFont typeface="Wingdings" pitchFamily="2" charset="2"/>
              <a:buChar char="v"/>
            </a:pPr>
            <a:r>
              <a:rPr lang="en-US" dirty="0" smtClean="0">
                <a:latin typeface="Verdana" pitchFamily="34" charset="0"/>
              </a:rPr>
              <a:t>As a ready market for securities, it ensures their liquidity and thus encourages people to channel savings into corporate investment. </a:t>
            </a:r>
          </a:p>
          <a:p>
            <a:pPr algn="just">
              <a:buFont typeface="Wingdings" pitchFamily="2" charset="2"/>
              <a:buChar char="v"/>
            </a:pPr>
            <a:r>
              <a:rPr lang="en-US" dirty="0" smtClean="0">
                <a:latin typeface="Verdana" pitchFamily="34" charset="0"/>
              </a:rPr>
              <a:t>As a pricing mechanism, it allocates capital among firms by determining prices that reflect the true investment value of a company’s stock.</a:t>
            </a:r>
            <a:endParaRPr lang="en-US" dirty="0">
              <a:latin typeface="Verdana" pitchFamily="34" charset="0"/>
            </a:endParaRPr>
          </a:p>
        </p:txBody>
      </p:sp>
    </p:spTree>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B2D5FE-0992-4030-AE30-725CD75DE7FF}" type="slidenum">
              <a:rPr lang="en-US" smtClean="0"/>
              <a:pPr/>
              <a:t>6</a:t>
            </a:fld>
            <a:endParaRPr lang="en-US"/>
          </a:p>
        </p:txBody>
      </p:sp>
      <p:sp>
        <p:nvSpPr>
          <p:cNvPr id="3" name="TextBox 2"/>
          <p:cNvSpPr txBox="1"/>
          <p:nvPr/>
        </p:nvSpPr>
        <p:spPr>
          <a:xfrm>
            <a:off x="8229600" y="0"/>
            <a:ext cx="914400" cy="307777"/>
          </a:xfrm>
          <a:prstGeom prst="rect">
            <a:avLst/>
          </a:prstGeom>
          <a:noFill/>
        </p:spPr>
        <p:txBody>
          <a:bodyPr wrap="square" rtlCol="0">
            <a:spAutoFit/>
          </a:bodyPr>
          <a:lstStyle/>
          <a:p>
            <a:r>
              <a:rPr lang="en-US" sz="1400" dirty="0" smtClean="0">
                <a:latin typeface="Verdana" pitchFamily="34" charset="0"/>
              </a:rPr>
              <a:t>Cont…</a:t>
            </a:r>
            <a:endParaRPr lang="en-US" sz="1400" dirty="0">
              <a:latin typeface="Verdana" pitchFamily="34" charset="0"/>
            </a:endParaRPr>
          </a:p>
        </p:txBody>
      </p:sp>
      <p:sp>
        <p:nvSpPr>
          <p:cNvPr id="6" name="TextBox 5"/>
          <p:cNvSpPr txBox="1"/>
          <p:nvPr/>
        </p:nvSpPr>
        <p:spPr>
          <a:xfrm>
            <a:off x="685800" y="1160456"/>
            <a:ext cx="7848600" cy="4859344"/>
          </a:xfrm>
          <a:prstGeom prst="rect">
            <a:avLst/>
          </a:prstGeom>
          <a:noFill/>
        </p:spPr>
        <p:txBody>
          <a:bodyPr wrap="square" rtlCol="0">
            <a:spAutoFit/>
          </a:bodyPr>
          <a:lstStyle/>
          <a:p>
            <a:pPr algn="just">
              <a:lnSpc>
                <a:spcPct val="114000"/>
              </a:lnSpc>
              <a:spcAft>
                <a:spcPts val="600"/>
              </a:spcAft>
            </a:pPr>
            <a:r>
              <a:rPr lang="en-US" b="1" dirty="0" smtClean="0">
                <a:latin typeface="Verdana" pitchFamily="34" charset="0"/>
              </a:rPr>
              <a:t>BSE: </a:t>
            </a:r>
          </a:p>
          <a:p>
            <a:pPr algn="just">
              <a:lnSpc>
                <a:spcPct val="114000"/>
              </a:lnSpc>
              <a:spcAft>
                <a:spcPts val="600"/>
              </a:spcAft>
            </a:pPr>
            <a:r>
              <a:rPr lang="en-US" dirty="0" smtClean="0">
                <a:latin typeface="Verdana" pitchFamily="34" charset="0"/>
              </a:rPr>
              <a:t>An abbreviation of the Bombay Exchange Sensitive Index (</a:t>
            </a:r>
            <a:r>
              <a:rPr lang="en-US" dirty="0" err="1" smtClean="0">
                <a:latin typeface="Verdana" pitchFamily="34" charset="0"/>
              </a:rPr>
              <a:t>Sensex</a:t>
            </a:r>
            <a:r>
              <a:rPr lang="en-US" dirty="0" smtClean="0">
                <a:latin typeface="Verdana" pitchFamily="34" charset="0"/>
              </a:rPr>
              <a:t>) - the benchmark index of the Bombay Stock Exchange (BSE). It is composed of 30 of the largest and most actively-traded stocks on the BSE. Initially compiled in 1986, the </a:t>
            </a:r>
            <a:r>
              <a:rPr lang="en-US" dirty="0" err="1" smtClean="0">
                <a:latin typeface="Verdana" pitchFamily="34" charset="0"/>
              </a:rPr>
              <a:t>Sensex</a:t>
            </a:r>
            <a:r>
              <a:rPr lang="en-US" dirty="0" smtClean="0">
                <a:latin typeface="Verdana" pitchFamily="34" charset="0"/>
              </a:rPr>
              <a:t> is the oldest stock index in India.</a:t>
            </a:r>
          </a:p>
          <a:p>
            <a:pPr algn="just">
              <a:lnSpc>
                <a:spcPct val="114000"/>
              </a:lnSpc>
              <a:spcAft>
                <a:spcPts val="600"/>
              </a:spcAft>
            </a:pPr>
            <a:r>
              <a:rPr lang="en-US" b="1" dirty="0" smtClean="0">
                <a:latin typeface="Verdana" pitchFamily="34" charset="0"/>
              </a:rPr>
              <a:t>NASDAQ: </a:t>
            </a:r>
          </a:p>
          <a:p>
            <a:pPr algn="just">
              <a:lnSpc>
                <a:spcPct val="114000"/>
              </a:lnSpc>
              <a:spcAft>
                <a:spcPts val="600"/>
              </a:spcAft>
            </a:pPr>
            <a:r>
              <a:rPr lang="en-US" i="1" dirty="0" smtClean="0">
                <a:latin typeface="Verdana" pitchFamily="34" charset="0"/>
              </a:rPr>
              <a:t>acronym </a:t>
            </a:r>
            <a:r>
              <a:rPr lang="en-US" dirty="0" smtClean="0">
                <a:latin typeface="Verdana" pitchFamily="34" charset="0"/>
              </a:rPr>
              <a:t>of </a:t>
            </a:r>
            <a:r>
              <a:rPr lang="en-US" sz="1600" b="1" i="1" dirty="0" smtClean="0">
                <a:latin typeface="Verdana" pitchFamily="34" charset="0"/>
              </a:rPr>
              <a:t>National Association of Securities Dealers Automated Quotations</a:t>
            </a:r>
            <a:r>
              <a:rPr lang="en-US" dirty="0" smtClean="0">
                <a:latin typeface="Verdana" pitchFamily="34" charset="0"/>
              </a:rPr>
              <a:t>. An American stock market that handles electronic securities trading around the world. </a:t>
            </a:r>
          </a:p>
          <a:p>
            <a:pPr algn="just">
              <a:lnSpc>
                <a:spcPct val="114000"/>
              </a:lnSpc>
              <a:spcAft>
                <a:spcPts val="600"/>
              </a:spcAft>
            </a:pPr>
            <a:r>
              <a:rPr lang="en-US" dirty="0" smtClean="0">
                <a:latin typeface="Verdana" pitchFamily="34" charset="0"/>
              </a:rPr>
              <a:t>It was developed by the National Association of Securities Dealers (NASD) and is monitored by the Securities and Exchange Commission (SEC).</a:t>
            </a:r>
          </a:p>
          <a:p>
            <a:endParaRPr lang="en-US" dirty="0">
              <a:latin typeface="Verdana" pitchFamily="34" charset="0"/>
            </a:endParaRPr>
          </a:p>
        </p:txBody>
      </p:sp>
    </p:spTree>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Isosceles Triangle 22"/>
          <p:cNvSpPr/>
          <p:nvPr/>
        </p:nvSpPr>
        <p:spPr>
          <a:xfrm>
            <a:off x="3505200" y="2819400"/>
            <a:ext cx="2362200" cy="2819400"/>
          </a:xfrm>
          <a:prstGeom prst="triangle">
            <a:avLst/>
          </a:prstGeom>
          <a:gradFill>
            <a:gsLst>
              <a:gs pos="0">
                <a:srgbClr val="5E9EFF"/>
              </a:gs>
              <a:gs pos="0">
                <a:schemeClr val="bg2">
                  <a:lumMod val="25000"/>
                </a:schemeClr>
              </a:gs>
              <a:gs pos="39999">
                <a:srgbClr val="85C2FF"/>
              </a:gs>
              <a:gs pos="70000">
                <a:srgbClr val="C4D6EB"/>
              </a:gs>
              <a:gs pos="100000">
                <a:srgbClr val="FFEBFA"/>
              </a:gs>
            </a:gsLst>
            <a:lin ang="2700000" scaled="0"/>
          </a:gradFill>
          <a:ln>
            <a:noFill/>
          </a:ln>
          <a:effectLst>
            <a:outerShdw blurRad="76200" dir="18900000" sy="23000" kx="-1200000" algn="bl" rotWithShape="0">
              <a:prstClr val="black">
                <a:alpha val="20000"/>
              </a:prstClr>
            </a:outerShdw>
          </a:effectLst>
          <a:scene3d>
            <a:camera prst="orthographicFront"/>
            <a:lightRig rig="threePt" dir="t"/>
          </a:scene3d>
          <a:sp3d>
            <a:bevelT w="152400" h="50800" prst="softRound"/>
          </a:sp3d>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p>
        </p:txBody>
      </p:sp>
      <p:sp>
        <p:nvSpPr>
          <p:cNvPr id="24" name="Isosceles Triangle 23"/>
          <p:cNvSpPr/>
          <p:nvPr/>
        </p:nvSpPr>
        <p:spPr>
          <a:xfrm>
            <a:off x="6477000" y="2819400"/>
            <a:ext cx="2362200" cy="2819400"/>
          </a:xfrm>
          <a:prstGeom prst="triangle">
            <a:avLst/>
          </a:prstGeom>
          <a:gradFill>
            <a:gsLst>
              <a:gs pos="0">
                <a:srgbClr val="5E9EFF"/>
              </a:gs>
              <a:gs pos="0">
                <a:schemeClr val="bg2">
                  <a:lumMod val="25000"/>
                </a:schemeClr>
              </a:gs>
              <a:gs pos="39999">
                <a:srgbClr val="85C2FF"/>
              </a:gs>
              <a:gs pos="70000">
                <a:srgbClr val="C4D6EB"/>
              </a:gs>
              <a:gs pos="100000">
                <a:srgbClr val="FFEBFA"/>
              </a:gs>
            </a:gsLst>
            <a:lin ang="2700000" scaled="0"/>
          </a:gradFill>
          <a:ln>
            <a:noFill/>
          </a:ln>
          <a:effectLst>
            <a:outerShdw blurRad="76200" dir="18900000" sy="23000" kx="-1200000" algn="bl" rotWithShape="0">
              <a:prstClr val="black">
                <a:alpha val="20000"/>
              </a:prstClr>
            </a:outerShdw>
          </a:effectLst>
          <a:scene3d>
            <a:camera prst="orthographicFront"/>
            <a:lightRig rig="threePt" dir="t"/>
          </a:scene3d>
          <a:sp3d>
            <a:bevelT w="152400" h="50800" prst="softRound"/>
          </a:sp3d>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457200" y="533400"/>
            <a:ext cx="8229600" cy="914400"/>
          </a:xfrm>
        </p:spPr>
        <p:txBody>
          <a:bodyPr>
            <a:normAutofit/>
          </a:bodyPr>
          <a:lstStyle/>
          <a:p>
            <a:pPr algn="ctr"/>
            <a:r>
              <a:rPr lang="en-US" sz="3600" dirty="0" smtClean="0">
                <a:solidFill>
                  <a:schemeClr val="accent1">
                    <a:lumMod val="75000"/>
                  </a:schemeClr>
                </a:solidFill>
                <a:latin typeface="Verdana" pitchFamily="34" charset="0"/>
              </a:rPr>
              <a:t>OBJECTIVE OF SEBI  </a:t>
            </a:r>
            <a:endParaRPr lang="en-US" sz="3600" dirty="0">
              <a:solidFill>
                <a:schemeClr val="accent1">
                  <a:lumMod val="75000"/>
                </a:schemeClr>
              </a:solidFill>
              <a:latin typeface="Verdana" pitchFamily="34" charset="0"/>
            </a:endParaRPr>
          </a:p>
        </p:txBody>
      </p:sp>
      <p:sp>
        <p:nvSpPr>
          <p:cNvPr id="4" name="Slide Number Placeholder 3"/>
          <p:cNvSpPr>
            <a:spLocks noGrp="1"/>
          </p:cNvSpPr>
          <p:nvPr>
            <p:ph type="sldNum" sz="quarter" idx="12"/>
          </p:nvPr>
        </p:nvSpPr>
        <p:spPr/>
        <p:txBody>
          <a:bodyPr/>
          <a:lstStyle/>
          <a:p>
            <a:fld id="{E7B2D5FE-0992-4030-AE30-725CD75DE7FF}" type="slidenum">
              <a:rPr lang="en-US" smtClean="0">
                <a:latin typeface="Verdana" pitchFamily="34" charset="0"/>
              </a:rPr>
              <a:pPr/>
              <a:t>7</a:t>
            </a:fld>
            <a:endParaRPr lang="en-US">
              <a:latin typeface="Verdana" pitchFamily="34" charset="0"/>
            </a:endParaRPr>
          </a:p>
        </p:txBody>
      </p:sp>
      <p:sp>
        <p:nvSpPr>
          <p:cNvPr id="6" name="Rectangle 5"/>
          <p:cNvSpPr/>
          <p:nvPr/>
        </p:nvSpPr>
        <p:spPr>
          <a:xfrm>
            <a:off x="1295400" y="2407918"/>
            <a:ext cx="6400800" cy="45719"/>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latin typeface="Verdana" pitchFamily="34" charset="0"/>
            </a:endParaRPr>
          </a:p>
        </p:txBody>
      </p:sp>
      <p:sp>
        <p:nvSpPr>
          <p:cNvPr id="11" name="Isosceles Triangle 10"/>
          <p:cNvSpPr/>
          <p:nvPr/>
        </p:nvSpPr>
        <p:spPr>
          <a:xfrm>
            <a:off x="152400" y="2819400"/>
            <a:ext cx="2362200" cy="2819400"/>
          </a:xfrm>
          <a:prstGeom prst="triangle">
            <a:avLst/>
          </a:prstGeom>
          <a:gradFill>
            <a:gsLst>
              <a:gs pos="0">
                <a:srgbClr val="5E9EFF"/>
              </a:gs>
              <a:gs pos="0">
                <a:schemeClr val="bg2">
                  <a:lumMod val="25000"/>
                </a:schemeClr>
              </a:gs>
              <a:gs pos="39999">
                <a:srgbClr val="85C2FF"/>
              </a:gs>
              <a:gs pos="70000">
                <a:srgbClr val="C4D6EB"/>
              </a:gs>
              <a:gs pos="100000">
                <a:srgbClr val="FFEBFA"/>
              </a:gs>
            </a:gsLst>
            <a:lin ang="2700000" scaled="0"/>
          </a:gradFill>
          <a:ln>
            <a:noFill/>
          </a:ln>
          <a:effectLst>
            <a:outerShdw blurRad="76200" dir="18900000" sy="23000" kx="-1200000" algn="bl" rotWithShape="0">
              <a:prstClr val="black">
                <a:alpha val="20000"/>
              </a:prstClr>
            </a:outerShdw>
          </a:effectLst>
          <a:scene3d>
            <a:camera prst="orthographicFront"/>
            <a:lightRig rig="threePt" dir="t"/>
          </a:scene3d>
          <a:sp3d>
            <a:bevelT w="152400" h="50800" prst="softRound"/>
          </a:sp3d>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62000" y="1524000"/>
            <a:ext cx="7848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Verdana" pitchFamily="34" charset="0"/>
            </a:endParaRPr>
          </a:p>
        </p:txBody>
      </p:sp>
      <p:sp>
        <p:nvSpPr>
          <p:cNvPr id="15" name="Down Arrow 14"/>
          <p:cNvSpPr/>
          <p:nvPr/>
        </p:nvSpPr>
        <p:spPr>
          <a:xfrm>
            <a:off x="1295400" y="2438400"/>
            <a:ext cx="76200" cy="381000"/>
          </a:xfrm>
          <a:prstGeom prst="down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6" name="Down Arrow 15"/>
          <p:cNvSpPr/>
          <p:nvPr/>
        </p:nvSpPr>
        <p:spPr>
          <a:xfrm>
            <a:off x="4648200" y="2438400"/>
            <a:ext cx="76200" cy="381000"/>
          </a:xfrm>
          <a:prstGeom prst="down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 name="TextBox 17"/>
          <p:cNvSpPr txBox="1"/>
          <p:nvPr/>
        </p:nvSpPr>
        <p:spPr>
          <a:xfrm>
            <a:off x="3886200" y="4009072"/>
            <a:ext cx="1676400" cy="1477328"/>
          </a:xfrm>
          <a:prstGeom prst="rect">
            <a:avLst/>
          </a:prstGeom>
          <a:noFill/>
        </p:spPr>
        <p:txBody>
          <a:bodyPr wrap="square" rtlCol="0">
            <a:spAutoFit/>
          </a:bodyPr>
          <a:lstStyle/>
          <a:p>
            <a:pPr algn="ctr"/>
            <a:r>
              <a:rPr lang="en-US" dirty="0" smtClean="0"/>
              <a:t>To</a:t>
            </a:r>
          </a:p>
          <a:p>
            <a:pPr algn="ctr"/>
            <a:r>
              <a:rPr lang="en-US" dirty="0" smtClean="0"/>
              <a:t>Protect </a:t>
            </a:r>
          </a:p>
          <a:p>
            <a:pPr algn="ctr"/>
            <a:r>
              <a:rPr lang="en-US" dirty="0" smtClean="0"/>
              <a:t>the interests </a:t>
            </a:r>
          </a:p>
          <a:p>
            <a:pPr algn="ctr"/>
            <a:r>
              <a:rPr lang="en-US" dirty="0" smtClean="0"/>
              <a:t>of investors </a:t>
            </a:r>
          </a:p>
          <a:p>
            <a:pPr algn="ctr"/>
            <a:r>
              <a:rPr lang="en-US" dirty="0" smtClean="0"/>
              <a:t>in securities</a:t>
            </a:r>
            <a:endParaRPr lang="en-US" dirty="0"/>
          </a:p>
        </p:txBody>
      </p:sp>
      <p:sp>
        <p:nvSpPr>
          <p:cNvPr id="19" name="TextBox 18"/>
          <p:cNvSpPr txBox="1"/>
          <p:nvPr/>
        </p:nvSpPr>
        <p:spPr>
          <a:xfrm>
            <a:off x="381000" y="3808274"/>
            <a:ext cx="1828800" cy="1754326"/>
          </a:xfrm>
          <a:prstGeom prst="rect">
            <a:avLst/>
          </a:prstGeom>
          <a:noFill/>
        </p:spPr>
        <p:txBody>
          <a:bodyPr wrap="square" rtlCol="0">
            <a:spAutoFit/>
          </a:bodyPr>
          <a:lstStyle/>
          <a:p>
            <a:pPr lvl="0" algn="ctr"/>
            <a:r>
              <a:rPr lang="en-US" dirty="0" smtClean="0"/>
              <a:t>To</a:t>
            </a:r>
          </a:p>
          <a:p>
            <a:pPr lvl="0" algn="ctr"/>
            <a:r>
              <a:rPr lang="en-US" dirty="0" smtClean="0"/>
              <a:t>Promote </a:t>
            </a:r>
          </a:p>
          <a:p>
            <a:pPr lvl="0" algn="ctr"/>
            <a:r>
              <a:rPr lang="en-US" dirty="0" smtClean="0"/>
              <a:t>the </a:t>
            </a:r>
          </a:p>
          <a:p>
            <a:pPr lvl="0" algn="ctr"/>
            <a:r>
              <a:rPr lang="en-US" dirty="0" smtClean="0"/>
              <a:t>development </a:t>
            </a:r>
          </a:p>
          <a:p>
            <a:pPr lvl="0" algn="ctr"/>
            <a:r>
              <a:rPr lang="en-US" dirty="0" smtClean="0"/>
              <a:t>Of security market.</a:t>
            </a:r>
            <a:endParaRPr lang="en-US" dirty="0"/>
          </a:p>
        </p:txBody>
      </p:sp>
      <p:sp>
        <p:nvSpPr>
          <p:cNvPr id="20" name="TextBox 19"/>
          <p:cNvSpPr txBox="1"/>
          <p:nvPr/>
        </p:nvSpPr>
        <p:spPr>
          <a:xfrm>
            <a:off x="7010400" y="4009072"/>
            <a:ext cx="1371600" cy="1477328"/>
          </a:xfrm>
          <a:prstGeom prst="rect">
            <a:avLst/>
          </a:prstGeom>
          <a:noFill/>
        </p:spPr>
        <p:txBody>
          <a:bodyPr wrap="square" rtlCol="0">
            <a:spAutoFit/>
          </a:bodyPr>
          <a:lstStyle/>
          <a:p>
            <a:pPr algn="ctr"/>
            <a:r>
              <a:rPr lang="en-US" dirty="0" smtClean="0"/>
              <a:t>To</a:t>
            </a:r>
          </a:p>
          <a:p>
            <a:pPr algn="ctr"/>
            <a:r>
              <a:rPr lang="en-US" dirty="0" smtClean="0"/>
              <a:t>Regulate the securities market</a:t>
            </a:r>
            <a:endParaRPr lang="en-US" dirty="0"/>
          </a:p>
        </p:txBody>
      </p:sp>
      <p:sp>
        <p:nvSpPr>
          <p:cNvPr id="22" name="Down Arrow 21"/>
          <p:cNvSpPr/>
          <p:nvPr/>
        </p:nvSpPr>
        <p:spPr>
          <a:xfrm>
            <a:off x="7620000" y="2438400"/>
            <a:ext cx="76200" cy="381000"/>
          </a:xfrm>
          <a:prstGeom prst="down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 name="Rectangle 16"/>
          <p:cNvSpPr/>
          <p:nvPr/>
        </p:nvSpPr>
        <p:spPr>
          <a:xfrm>
            <a:off x="4648200" y="1600200"/>
            <a:ext cx="45719"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381000"/>
            <a:ext cx="9144000" cy="1143000"/>
          </a:xfrm>
        </p:spPr>
        <p:txBody>
          <a:bodyPr>
            <a:normAutofit fontScale="90000"/>
          </a:bodyPr>
          <a:lstStyle/>
          <a:p>
            <a:pPr algn="ctr">
              <a:lnSpc>
                <a:spcPct val="150000"/>
              </a:lnSpc>
            </a:pPr>
            <a:r>
              <a:rPr lang="en-US" sz="2800" dirty="0" smtClean="0">
                <a:solidFill>
                  <a:schemeClr val="accent1">
                    <a:lumMod val="75000"/>
                  </a:schemeClr>
                </a:solidFill>
                <a:latin typeface="Verdana" pitchFamily="34" charset="0"/>
              </a:rPr>
              <a:t>CHAPTER I: </a:t>
            </a:r>
            <a:br>
              <a:rPr lang="en-US" sz="2800" dirty="0" smtClean="0">
                <a:solidFill>
                  <a:schemeClr val="accent1">
                    <a:lumMod val="75000"/>
                  </a:schemeClr>
                </a:solidFill>
                <a:latin typeface="Verdana" pitchFamily="34" charset="0"/>
              </a:rPr>
            </a:br>
            <a:r>
              <a:rPr lang="en-US" sz="2800" dirty="0" smtClean="0">
                <a:solidFill>
                  <a:schemeClr val="accent1">
                    <a:lumMod val="75000"/>
                  </a:schemeClr>
                </a:solidFill>
                <a:latin typeface="Verdana" pitchFamily="34" charset="0"/>
              </a:rPr>
              <a:t>IMPORTANT TERMS &amp; DEFINITIONS (Section 2)</a:t>
            </a:r>
            <a:endParaRPr lang="en-US" sz="2800" dirty="0">
              <a:solidFill>
                <a:schemeClr val="accent1">
                  <a:lumMod val="75000"/>
                </a:schemeClr>
              </a:solidFill>
              <a:latin typeface="Verdana" pitchFamily="34" charset="0"/>
            </a:endParaRPr>
          </a:p>
        </p:txBody>
      </p:sp>
      <p:sp>
        <p:nvSpPr>
          <p:cNvPr id="4" name="Slide Number Placeholder 3"/>
          <p:cNvSpPr>
            <a:spLocks noGrp="1"/>
          </p:cNvSpPr>
          <p:nvPr>
            <p:ph type="sldNum" sz="quarter" idx="12"/>
          </p:nvPr>
        </p:nvSpPr>
        <p:spPr/>
        <p:txBody>
          <a:bodyPr/>
          <a:lstStyle/>
          <a:p>
            <a:fld id="{E7B2D5FE-0992-4030-AE30-725CD75DE7FF}" type="slidenum">
              <a:rPr lang="en-US" smtClean="0"/>
              <a:pPr/>
              <a:t>8</a:t>
            </a:fld>
            <a:endParaRPr lang="en-US"/>
          </a:p>
        </p:txBody>
      </p:sp>
      <p:sp>
        <p:nvSpPr>
          <p:cNvPr id="5" name="Rectangle 4"/>
          <p:cNvSpPr/>
          <p:nvPr/>
        </p:nvSpPr>
        <p:spPr>
          <a:xfrm>
            <a:off x="304800" y="1783081"/>
            <a:ext cx="8610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57200" y="2297192"/>
            <a:ext cx="8153400" cy="3570208"/>
          </a:xfrm>
          <a:prstGeom prst="rect">
            <a:avLst/>
          </a:prstGeom>
          <a:noFill/>
        </p:spPr>
        <p:txBody>
          <a:bodyPr wrap="square" rtlCol="0">
            <a:spAutoFit/>
          </a:bodyPr>
          <a:lstStyle/>
          <a:p>
            <a:pPr algn="just">
              <a:lnSpc>
                <a:spcPct val="150000"/>
              </a:lnSpc>
              <a:spcBef>
                <a:spcPts val="0"/>
              </a:spcBef>
              <a:spcAft>
                <a:spcPts val="600"/>
              </a:spcAft>
              <a:buClrTx/>
              <a:buFont typeface="Wingdings" pitchFamily="2" charset="2"/>
              <a:buChar char="Ø"/>
            </a:pPr>
            <a:r>
              <a:rPr lang="en-US" b="1" i="1" dirty="0" smtClean="0">
                <a:latin typeface="Verdana" pitchFamily="34" charset="0"/>
              </a:rPr>
              <a:t>Board</a:t>
            </a:r>
            <a:r>
              <a:rPr lang="en-US" b="1" dirty="0" smtClean="0">
                <a:latin typeface="Verdana" pitchFamily="34" charset="0"/>
              </a:rPr>
              <a:t>:</a:t>
            </a:r>
            <a:r>
              <a:rPr lang="en-US" dirty="0" smtClean="0">
                <a:latin typeface="Verdana" pitchFamily="34" charset="0"/>
              </a:rPr>
              <a:t> means Securities And Exchange Board of India established by central government, by notification, with the effect of such date, for the purpose of SEBI act.</a:t>
            </a:r>
          </a:p>
          <a:p>
            <a:pPr algn="just">
              <a:lnSpc>
                <a:spcPct val="150000"/>
              </a:lnSpc>
              <a:spcBef>
                <a:spcPts val="0"/>
              </a:spcBef>
              <a:spcAft>
                <a:spcPts val="600"/>
              </a:spcAft>
              <a:buClrTx/>
              <a:buFont typeface="Wingdings" pitchFamily="2" charset="2"/>
              <a:buChar char="Ø"/>
            </a:pPr>
            <a:r>
              <a:rPr lang="en-US" b="1" i="1" dirty="0" smtClean="0">
                <a:latin typeface="Verdana" pitchFamily="34" charset="0"/>
              </a:rPr>
              <a:t>Existing Securities and Exchange Board</a:t>
            </a:r>
            <a:r>
              <a:rPr lang="en-US" b="1" dirty="0" smtClean="0">
                <a:latin typeface="Verdana" pitchFamily="34" charset="0"/>
              </a:rPr>
              <a:t>:</a:t>
            </a:r>
            <a:r>
              <a:rPr lang="en-US" dirty="0" smtClean="0">
                <a:latin typeface="Verdana" pitchFamily="34" charset="0"/>
              </a:rPr>
              <a:t> means the Securities and Exchange Board of India constituted under the Resolution of the Government of India in the Department of Economic Affairs  dated the 12th day of April, 1988;</a:t>
            </a:r>
          </a:p>
          <a:p>
            <a:pPr algn="just">
              <a:lnSpc>
                <a:spcPct val="150000"/>
              </a:lnSpc>
              <a:spcBef>
                <a:spcPts val="0"/>
              </a:spcBef>
              <a:spcAft>
                <a:spcPts val="600"/>
              </a:spcAft>
              <a:buClrTx/>
            </a:pPr>
            <a:endParaRPr lang="en-US" dirty="0" smtClean="0">
              <a:latin typeface="Verdana" pitchFamily="34" charset="0"/>
            </a:endParaRPr>
          </a:p>
        </p:txBody>
      </p:sp>
    </p:spTree>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7B2D5FE-0992-4030-AE30-725CD75DE7FF}" type="slidenum">
              <a:rPr lang="en-US" smtClean="0"/>
              <a:pPr/>
              <a:t>9</a:t>
            </a:fld>
            <a:endParaRPr lang="en-US"/>
          </a:p>
        </p:txBody>
      </p:sp>
      <p:sp>
        <p:nvSpPr>
          <p:cNvPr id="3" name="Rectangle 2"/>
          <p:cNvSpPr/>
          <p:nvPr/>
        </p:nvSpPr>
        <p:spPr>
          <a:xfrm>
            <a:off x="381000" y="1676400"/>
            <a:ext cx="8458200" cy="4575996"/>
          </a:xfrm>
          <a:prstGeom prst="rect">
            <a:avLst/>
          </a:prstGeom>
        </p:spPr>
        <p:txBody>
          <a:bodyPr wrap="square">
            <a:spAutoFit/>
          </a:bodyPr>
          <a:lstStyle/>
          <a:p>
            <a:pPr algn="just">
              <a:lnSpc>
                <a:spcPct val="150000"/>
              </a:lnSpc>
              <a:spcAft>
                <a:spcPts val="600"/>
              </a:spcAft>
              <a:buFont typeface="Wingdings" pitchFamily="2" charset="2"/>
              <a:buChar char="Ø"/>
            </a:pPr>
            <a:r>
              <a:rPr lang="en-US" b="1" dirty="0" smtClean="0">
                <a:latin typeface="Verdana" pitchFamily="34" charset="0"/>
              </a:rPr>
              <a:t>FUND(</a:t>
            </a:r>
            <a:r>
              <a:rPr lang="en-US" dirty="0" smtClean="0">
                <a:latin typeface="Verdana" pitchFamily="34" charset="0"/>
              </a:rPr>
              <a:t> </a:t>
            </a:r>
            <a:r>
              <a:rPr lang="en-US" b="1" dirty="0" smtClean="0">
                <a:latin typeface="Verdana" pitchFamily="34" charset="0"/>
              </a:rPr>
              <a:t>Sec 14)</a:t>
            </a:r>
            <a:r>
              <a:rPr lang="en-US" dirty="0" smtClean="0">
                <a:latin typeface="Verdana" pitchFamily="34" charset="0"/>
              </a:rPr>
              <a:t>:(1) means a fund which is credited by:</a:t>
            </a:r>
          </a:p>
          <a:p>
            <a:pPr algn="just">
              <a:lnSpc>
                <a:spcPct val="150000"/>
              </a:lnSpc>
              <a:spcAft>
                <a:spcPts val="600"/>
              </a:spcAft>
            </a:pPr>
            <a:r>
              <a:rPr lang="en-US" dirty="0" smtClean="0">
                <a:latin typeface="Verdana" pitchFamily="34" charset="0"/>
              </a:rPr>
              <a:t>(a) all grants, fees and charges received by the Board under this Act;</a:t>
            </a:r>
          </a:p>
          <a:p>
            <a:pPr algn="just">
              <a:lnSpc>
                <a:spcPct val="150000"/>
              </a:lnSpc>
              <a:spcAft>
                <a:spcPts val="600"/>
              </a:spcAft>
            </a:pPr>
            <a:r>
              <a:rPr lang="en-US" dirty="0" smtClean="0">
                <a:latin typeface="Verdana" pitchFamily="34" charset="0"/>
              </a:rPr>
              <a:t>(b) all sums received by the Board from such other sources as may be decided upon by the Central Government; and shall be applied for meeting-</a:t>
            </a:r>
          </a:p>
          <a:p>
            <a:pPr lvl="1" algn="just">
              <a:lnSpc>
                <a:spcPct val="150000"/>
              </a:lnSpc>
              <a:spcAft>
                <a:spcPts val="600"/>
              </a:spcAft>
              <a:buFont typeface="Wingdings" pitchFamily="2" charset="2"/>
              <a:buChar char="§"/>
            </a:pPr>
            <a:r>
              <a:rPr lang="en-US" dirty="0" smtClean="0">
                <a:latin typeface="Verdana" pitchFamily="34" charset="0"/>
              </a:rPr>
              <a:t> the salaries, allowances and other remuneration of members, officers and other employees of the Board;</a:t>
            </a:r>
          </a:p>
          <a:p>
            <a:pPr lvl="1" algn="just">
              <a:lnSpc>
                <a:spcPct val="150000"/>
              </a:lnSpc>
              <a:spcAft>
                <a:spcPts val="600"/>
              </a:spcAft>
              <a:buFont typeface="Wingdings" pitchFamily="2" charset="2"/>
              <a:buChar char="§"/>
            </a:pPr>
            <a:r>
              <a:rPr lang="en-US" dirty="0" smtClean="0">
                <a:latin typeface="Verdana" pitchFamily="34" charset="0"/>
              </a:rPr>
              <a:t> the expenses of the Board in the discharge of its functions under section 11;</a:t>
            </a:r>
          </a:p>
          <a:p>
            <a:pPr lvl="1" algn="just">
              <a:lnSpc>
                <a:spcPct val="150000"/>
              </a:lnSpc>
              <a:spcAft>
                <a:spcPts val="600"/>
              </a:spcAft>
              <a:buFont typeface="Wingdings" pitchFamily="2" charset="2"/>
              <a:buChar char="§"/>
            </a:pPr>
            <a:r>
              <a:rPr lang="en-US" dirty="0" smtClean="0">
                <a:latin typeface="Verdana" pitchFamily="34" charset="0"/>
              </a:rPr>
              <a:t> the expenses on objects and for purposes authorized by this Act.</a:t>
            </a:r>
          </a:p>
        </p:txBody>
      </p:sp>
      <p:sp>
        <p:nvSpPr>
          <p:cNvPr id="4" name="Title 2"/>
          <p:cNvSpPr txBox="1">
            <a:spLocks/>
          </p:cNvSpPr>
          <p:nvPr/>
        </p:nvSpPr>
        <p:spPr>
          <a:xfrm>
            <a:off x="381000" y="304800"/>
            <a:ext cx="8686800" cy="11430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chemeClr val="accent1">
                    <a:lumMod val="75000"/>
                  </a:schemeClr>
                </a:solidFill>
                <a:effectLst>
                  <a:outerShdw blurRad="31750" dist="25400" dir="5400000" algn="tl" rotWithShape="0">
                    <a:srgbClr val="000000">
                      <a:alpha val="25000"/>
                    </a:srgbClr>
                  </a:outerShdw>
                </a:effectLst>
                <a:uLnTx/>
                <a:uFillTx/>
                <a:latin typeface="Verdana" pitchFamily="34" charset="0"/>
                <a:ea typeface="+mj-ea"/>
                <a:cs typeface="+mj-cs"/>
              </a:rPr>
              <a:t>IMPORTANT TERMS AND DEFINITIONS (Section 2)</a:t>
            </a:r>
            <a:endParaRPr kumimoji="0" lang="en-US" sz="2800" b="1" i="0" u="none" strike="noStrike" kern="1200" cap="none" spc="0" normalizeH="0" baseline="0" noProof="0" dirty="0">
              <a:ln>
                <a:noFill/>
              </a:ln>
              <a:solidFill>
                <a:schemeClr val="accent1">
                  <a:lumMod val="75000"/>
                </a:schemeClr>
              </a:solidFill>
              <a:effectLst>
                <a:outerShdw blurRad="31750" dist="25400" dir="5400000" algn="tl" rotWithShape="0">
                  <a:srgbClr val="000000">
                    <a:alpha val="25000"/>
                  </a:srgbClr>
                </a:outerShdw>
              </a:effectLst>
              <a:uLnTx/>
              <a:uFillTx/>
              <a:latin typeface="Verdana" pitchFamily="34" charset="0"/>
              <a:ea typeface="+mj-ea"/>
              <a:cs typeface="+mj-cs"/>
            </a:endParaRPr>
          </a:p>
        </p:txBody>
      </p:sp>
      <p:sp>
        <p:nvSpPr>
          <p:cNvPr id="5" name="Rectangle 4"/>
          <p:cNvSpPr/>
          <p:nvPr/>
        </p:nvSpPr>
        <p:spPr>
          <a:xfrm>
            <a:off x="762000" y="1325881"/>
            <a:ext cx="7848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zo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1078</TotalTime>
  <Words>2944</Words>
  <Application>Microsoft Office PowerPoint</Application>
  <PresentationFormat>On-screen Show (4:3)</PresentationFormat>
  <Paragraphs>248</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Concourse</vt:lpstr>
      <vt:lpstr>Slide 1</vt:lpstr>
      <vt:lpstr>OVERVIEW</vt:lpstr>
      <vt:lpstr>ABOUT THE ACT</vt:lpstr>
      <vt:lpstr>Slide 4</vt:lpstr>
      <vt:lpstr>Slide 5</vt:lpstr>
      <vt:lpstr>Slide 6</vt:lpstr>
      <vt:lpstr>OBJECTIVE OF SEBI  </vt:lpstr>
      <vt:lpstr>CHAPTER I:  IMPORTANT TERMS &amp; DEFINITIONS (Section 2)</vt:lpstr>
      <vt:lpstr>Slide 9</vt:lpstr>
      <vt:lpstr>Slide 10</vt:lpstr>
      <vt:lpstr>MANAGEMENT OF BOARD (Section 4)</vt:lpstr>
      <vt:lpstr>Slide 12</vt:lpstr>
      <vt:lpstr>Slide 13</vt:lpstr>
      <vt:lpstr>CHAPTER IV</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INTERNET</dc:creator>
  <cp:lastModifiedBy>00a67-mr12</cp:lastModifiedBy>
  <cp:revision>140</cp:revision>
  <dcterms:created xsi:type="dcterms:W3CDTF">2009-12-02T12:31:04Z</dcterms:created>
  <dcterms:modified xsi:type="dcterms:W3CDTF">2011-05-21T06:56:09Z</dcterms:modified>
</cp:coreProperties>
</file>