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notesMasterIdLst>
    <p:notesMasterId r:id="rId16"/>
  </p:notesMasterIdLst>
  <p:sldIdLst>
    <p:sldId id="256" r:id="rId2"/>
    <p:sldId id="259" r:id="rId3"/>
    <p:sldId id="270" r:id="rId4"/>
    <p:sldId id="271" r:id="rId5"/>
    <p:sldId id="275" r:id="rId6"/>
    <p:sldId id="272" r:id="rId7"/>
    <p:sldId id="277" r:id="rId8"/>
    <p:sldId id="280" r:id="rId9"/>
    <p:sldId id="281" r:id="rId10"/>
    <p:sldId id="282" r:id="rId11"/>
    <p:sldId id="283" r:id="rId12"/>
    <p:sldId id="285" r:id="rId13"/>
    <p:sldId id="286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9A"/>
    <a:srgbClr val="009AD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5DF30-86CE-48A2-A3BA-3A7A75C1688B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32CD3-FD40-4F47-A5D0-E52DC26F37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32CD3-FD40-4F47-A5D0-E52DC26F373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114550"/>
            <a:ext cx="7924800" cy="1771650"/>
          </a:xfrm>
        </p:spPr>
        <p:txBody>
          <a:bodyPr>
            <a:noAutofit/>
          </a:bodyPr>
          <a:lstStyle>
            <a:lvl1pPr algn="r"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86200"/>
            <a:ext cx="7924800" cy="12192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D8AD-25BE-44CB-9EBA-929DAC90FFF8}" type="datetime1">
              <a:rPr/>
              <a:pPr/>
              <a:t>1/28/2008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810" y="4828310"/>
            <a:ext cx="6780213" cy="640080"/>
          </a:xfrm>
        </p:spPr>
        <p:txBody>
          <a:bodyPr anchor="b"/>
          <a:lstStyle>
            <a:lvl1pPr algn="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8811" y="5486400"/>
            <a:ext cx="6780212" cy="640358"/>
          </a:xfrm>
        </p:spPr>
        <p:txBody>
          <a:bodyPr/>
          <a:lstStyle>
            <a:lvl1pPr marL="0" indent="0" algn="r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7096F-9CEE-40C4-91DC-E54B8828E047}" type="datetime1">
              <a:rPr/>
              <a:pPr/>
              <a:t>1/28/2008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BD6A0-103F-46C6-A39E-A271F5EBEE31}" type="slidenum">
              <a:rPr/>
              <a:pPr/>
              <a:t>‹#›</a:t>
            </a:fld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50863" y="685800"/>
            <a:ext cx="8138160" cy="3840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6623" y="1005840"/>
            <a:ext cx="7406640" cy="3200400"/>
          </a:xfrm>
          <a:solidFill>
            <a:schemeClr val="tx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ADD3-927A-4597-810D-538566090D26}" type="datetime1">
              <a:rPr/>
              <a:pPr/>
              <a:t>1/28/2008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BD6A0-103F-46C6-A39E-A271F5EBEE31}" type="slidenum">
              <a:rPr/>
              <a:pPr/>
              <a:t>‹#›</a:t>
            </a:fld>
            <a:endParaRPr/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3575304" y="914400"/>
            <a:ext cx="2514600" cy="48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18204" y="1257300"/>
            <a:ext cx="1828800" cy="41148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1" name="Rectangle 10"/>
          <p:cNvSpPr>
            <a:spLocks/>
          </p:cNvSpPr>
          <p:nvPr/>
        </p:nvSpPr>
        <p:spPr>
          <a:xfrm>
            <a:off x="6400800" y="914400"/>
            <a:ext cx="2514600" cy="48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3"/>
          </p:nvPr>
        </p:nvSpPr>
        <p:spPr>
          <a:xfrm>
            <a:off x="6743700" y="1257300"/>
            <a:ext cx="1828800" cy="41148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, Alt.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B9463-4077-43F2-86FD-CA3FACDDC288}" type="datetime1">
              <a:rPr/>
              <a:pPr/>
              <a:t>1/28/2008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BD6A0-103F-46C6-A39E-A271F5EBEE31}" type="slidenum">
              <a:rPr/>
              <a:pPr/>
              <a:t>‹#›</a:t>
            </a:fld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575304" y="914400"/>
            <a:ext cx="5340096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95344" y="1257300"/>
            <a:ext cx="4700016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566160" y="3429000"/>
            <a:ext cx="5340096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3886200" y="3771900"/>
            <a:ext cx="4700016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B9463-4077-43F2-86FD-CA3FACDDC288}" type="datetime1">
              <a:rPr/>
              <a:pPr/>
              <a:t>1/28/2008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BD6A0-103F-46C6-A39E-A271F5EBEE31}" type="slidenum">
              <a:rPr/>
              <a:pPr/>
              <a:t>‹#›</a:t>
            </a:fld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575304" y="914400"/>
            <a:ext cx="5340096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95344" y="1257300"/>
            <a:ext cx="4700016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581400" y="3427413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924300" y="3770313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400800" y="3427413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>
            <a:off x="6742113" y="3770313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B9463-4077-43F2-86FD-CA3FACDDC288}" type="datetime1">
              <a:rPr/>
              <a:pPr/>
              <a:t>1/28/2008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BD6A0-103F-46C6-A39E-A271F5EBEE31}" type="slidenum">
              <a:rPr/>
              <a:pPr/>
              <a:t>‹#›</a:t>
            </a:fld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581400" y="3427413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924300" y="3770313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400800" y="3427413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>
            <a:off x="6742113" y="3770313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581400" y="914400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2"/>
          <p:cNvSpPr>
            <a:spLocks noGrp="1"/>
          </p:cNvSpPr>
          <p:nvPr>
            <p:ph type="pic" idx="15"/>
          </p:nvPr>
        </p:nvSpPr>
        <p:spPr>
          <a:xfrm>
            <a:off x="3924300" y="1261872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400800" y="914400"/>
            <a:ext cx="25146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Picture Placeholder 2"/>
          <p:cNvSpPr>
            <a:spLocks noGrp="1"/>
          </p:cNvSpPr>
          <p:nvPr>
            <p:ph type="pic" idx="16"/>
          </p:nvPr>
        </p:nvSpPr>
        <p:spPr>
          <a:xfrm>
            <a:off x="6742113" y="1261872"/>
            <a:ext cx="1828800" cy="160020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C9948-22AE-42F7-ABF6-C4644F3D8380}" type="datetime1">
              <a:rPr/>
              <a:pPr/>
              <a:t>1/28/2008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4" y="699247"/>
            <a:ext cx="1667435" cy="50141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699247"/>
            <a:ext cx="6037729" cy="50141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C48F-39F5-4BD3-A7BD-C1DDE912D54C}" type="datetime1">
              <a:rPr/>
              <a:pPr/>
              <a:t>1/28/2008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DA54E-AC0E-469D-81D4-6BCD2186F79D}" type="datetime1">
              <a:rPr/>
              <a:pPr/>
              <a:t>1/28/2008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9E5C4-8EE2-49D0-875D-66C668E4E158}" type="slidenum">
              <a:rPr/>
              <a:pPr/>
              <a:t>‹#›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 rot="13549715">
            <a:off x="8120300" y="5774378"/>
            <a:ext cx="99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8000"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40000"/>
                        <a:lumOff val="60000"/>
                      </a:schemeClr>
                    </a:gs>
                    <a:gs pos="100000">
                      <a:schemeClr val="bg2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sym typeface="Wingdings"/>
              </a:rPr>
              <a:t></a:t>
            </a:r>
            <a:endParaRPr sz="8000">
              <a:gradFill>
                <a:gsLst>
                  <a:gs pos="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133600"/>
            <a:ext cx="7772400" cy="1362075"/>
          </a:xfrm>
        </p:spPr>
        <p:txBody>
          <a:bodyPr anchor="b" anchorCtr="0"/>
          <a:lstStyle>
            <a:lvl1pPr algn="r">
              <a:defRPr sz="3600" b="0" i="0" cap="all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505200"/>
            <a:ext cx="7772400" cy="9017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3C44-01F9-4501-884C-83E3CD758DDE}" type="datetime1">
              <a:rPr/>
              <a:pPr/>
              <a:t>1/28/2008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 rot="2783796">
            <a:off x="6232" y="-270992"/>
            <a:ext cx="99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8000"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40000"/>
                        <a:lumOff val="60000"/>
                      </a:schemeClr>
                    </a:gs>
                    <a:gs pos="100000">
                      <a:schemeClr val="bg2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sym typeface="Wingdings"/>
              </a:rPr>
              <a:t></a:t>
            </a:r>
            <a:endParaRPr sz="8000">
              <a:gradFill>
                <a:gsLst>
                  <a:gs pos="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600200"/>
            <a:ext cx="320040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A13CF-58E8-446A-B465-9D757441B438}" type="datetime1">
              <a:rPr/>
              <a:pPr/>
              <a:t>1/28/2008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1515035"/>
            <a:ext cx="3200400" cy="63976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33600" y="2285999"/>
            <a:ext cx="3200400" cy="38401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515035"/>
            <a:ext cx="3200400" cy="63976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 b="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400" y="2285999"/>
            <a:ext cx="3200400" cy="38401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E95F-5854-4011-8F80-7FFD998AF330}" type="datetime1">
              <a:rPr/>
              <a:pPr/>
              <a:t>1/28/2008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05C-D77E-4BB5-8AAC-C6464FD422C6}" type="datetime1">
              <a:rPr/>
              <a:pPr/>
              <a:t>1/28/2008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E4E5-C8DC-4822-A61C-3BC7D2D047D5}" type="datetime1">
              <a:rPr/>
              <a:pPr/>
              <a:t>1/28/2008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  <p:sp>
        <p:nvSpPr>
          <p:cNvPr id="5" name="TextBox 4"/>
          <p:cNvSpPr txBox="1"/>
          <p:nvPr/>
        </p:nvSpPr>
        <p:spPr>
          <a:xfrm rot="13549715">
            <a:off x="8120300" y="5774378"/>
            <a:ext cx="99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8000"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0000">
                      <a:schemeClr val="accent2">
                        <a:lumMod val="40000"/>
                        <a:lumOff val="60000"/>
                      </a:schemeClr>
                    </a:gs>
                    <a:gs pos="100000">
                      <a:schemeClr val="bg2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sym typeface="Wingdings 2"/>
              </a:rPr>
              <a:t></a:t>
            </a:r>
            <a:endParaRPr sz="8000">
              <a:gradFill>
                <a:gsLst>
                  <a:gs pos="0">
                    <a:schemeClr val="accent2">
                      <a:lumMod val="75000"/>
                    </a:schemeClr>
                  </a:gs>
                  <a:gs pos="50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2">
                      <a:lumMod val="20000"/>
                      <a:lumOff val="80000"/>
                    </a:schemeClr>
                  </a:gs>
                </a:gsLst>
                <a:lin ang="5400000" scaled="0"/>
              </a:gra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53" y="273050"/>
            <a:ext cx="2680447" cy="116205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9" y="914400"/>
            <a:ext cx="5338763" cy="47990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153" y="1905001"/>
            <a:ext cx="2223247" cy="4037012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21341" y="6539753"/>
            <a:ext cx="1828800" cy="228600"/>
          </a:xfrm>
        </p:spPr>
        <p:txBody>
          <a:bodyPr/>
          <a:lstStyle/>
          <a:p>
            <a:fld id="{C2A73F84-5549-493E-9774-909B0D9CED35}" type="datetime1">
              <a:rPr/>
              <a:pPr/>
              <a:t>1/28/2008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4320"/>
            <a:ext cx="2679192" cy="11612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901952"/>
            <a:ext cx="2221992" cy="4041648"/>
          </a:xfrm>
        </p:spPr>
        <p:txBody>
          <a:bodyPr/>
          <a:lstStyle>
            <a:lvl1pPr marL="0" indent="0">
              <a:buNone/>
              <a:defRPr sz="14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B9C9-2623-4D06-B77D-D036544082A2}" type="datetime1">
              <a:rPr/>
              <a:pPr/>
              <a:t>1/28/2008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BD6A0-103F-46C6-A39E-A271F5EBEE31}" type="slidenum">
              <a:rPr/>
              <a:pPr/>
              <a:t>‹#›</a:t>
            </a:fld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575304" y="914400"/>
            <a:ext cx="5340096" cy="48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95344" y="1234440"/>
            <a:ext cx="4700016" cy="4160520"/>
          </a:xfrm>
          <a:solidFill>
            <a:schemeClr val="bg1"/>
          </a:solidFill>
          <a:effectLst>
            <a:innerShdw blurRad="152400">
              <a:schemeClr val="bg2">
                <a:lumMod val="25000"/>
              </a:schemeClr>
            </a:innerShdw>
            <a:softEdge rad="190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1600200"/>
            <a:ext cx="6553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1341" y="6539753"/>
            <a:ext cx="1828800" cy="2286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D6683CEB-4F69-49D0-B115-9C97A3797F22}" type="datetime1">
              <a:rPr/>
              <a:pPr/>
              <a:t>1/28/2008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43400" y="6539753"/>
            <a:ext cx="3657600" cy="2286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539753"/>
            <a:ext cx="609600" cy="2286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06223EE-5B7F-4932-AA51-66E0009285F9}" type="slidenum">
              <a:rPr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8" r:id="rId1"/>
    <p:sldLayoutId id="214748388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90" r:id="rId9"/>
    <p:sldLayoutId id="2147483893" r:id="rId10"/>
    <p:sldLayoutId id="2147483891" r:id="rId11"/>
    <p:sldLayoutId id="2147483894" r:id="rId12"/>
    <p:sldLayoutId id="2147483892" r:id="rId13"/>
    <p:sldLayoutId id="2147483895" r:id="rId14"/>
    <p:sldLayoutId id="2147483887" r:id="rId15"/>
    <p:sldLayoutId id="2147483888" r:id="rId1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500"/>
        </a:spcBef>
        <a:buFont typeface="Wingdings" pitchFamily="2" charset="2"/>
        <a:buChar char="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500"/>
        </a:spcBef>
        <a:buFont typeface="Century" pitchFamily="18" charset="0"/>
        <a:buChar char="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500"/>
        </a:spcBef>
        <a:buFont typeface="Wingdings" pitchFamily="2" charset="2"/>
        <a:buChar char="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457200" algn="l" defTabSz="914400" rtl="0" eaLnBrk="1" latinLnBrk="0" hangingPunct="1">
        <a:spcBef>
          <a:spcPts val="1500"/>
        </a:spcBef>
        <a:buFont typeface="Century" pitchFamily="18" charset="0"/>
        <a:buChar char="…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-457200" algn="l" defTabSz="914400" rtl="0" eaLnBrk="1" latinLnBrk="0" hangingPunct="1">
        <a:spcBef>
          <a:spcPts val="1500"/>
        </a:spcBef>
        <a:buFont typeface="Wingdings" pitchFamily="2" charset="2"/>
        <a:buChar char="Ï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057400" indent="-457200" algn="l" defTabSz="914400" rtl="0" eaLnBrk="1" latinLnBrk="0" hangingPunct="1">
        <a:spcBef>
          <a:spcPts val="1500"/>
        </a:spcBef>
        <a:buFont typeface="Century" pitchFamily="18" charset="0"/>
        <a:buChar char="…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286000" indent="-457200" algn="l" defTabSz="914400" rtl="0" eaLnBrk="1" latinLnBrk="0" hangingPunct="1">
        <a:spcBef>
          <a:spcPts val="1500"/>
        </a:spcBef>
        <a:buFont typeface="Wingdings" pitchFamily="2" charset="2"/>
        <a:buChar char="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457200" algn="l" defTabSz="914400" rtl="0" eaLnBrk="1" latinLnBrk="0" hangingPunct="1">
        <a:spcBef>
          <a:spcPts val="1500"/>
        </a:spcBef>
        <a:buFont typeface="Century" pitchFamily="18" charset="0"/>
        <a:buChar char="…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3200" indent="-457200" algn="l" defTabSz="914400" rtl="0" eaLnBrk="1" latinLnBrk="0" hangingPunct="1">
        <a:spcBef>
          <a:spcPts val="1500"/>
        </a:spcBef>
        <a:buFont typeface="Wingdings" pitchFamily="2" charset="2"/>
        <a:buChar char="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cajapjot\Desktop\Khatta%20Meetha%20Funny%20Scene.3gp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85800"/>
            <a:ext cx="9144000" cy="1524000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Tools of Communication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828800"/>
            <a:ext cx="8305800" cy="533400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  <a:latin typeface="Algerian" pitchFamily="82" charset="0"/>
              </a:rPr>
              <a:t>The Necessity in Present Era</a:t>
            </a:r>
          </a:p>
          <a:p>
            <a:endParaRPr lang="en-US" dirty="0"/>
          </a:p>
        </p:txBody>
      </p:sp>
      <p:pic>
        <p:nvPicPr>
          <p:cNvPr id="11266" name="Picture 2" descr="http://www.internet-work-marketing.com/images/attain-response-is-here-email-video-communication-tools-2128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362200"/>
            <a:ext cx="8610600" cy="396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943600"/>
            <a:ext cx="2743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solidFill>
                  <a:schemeClr val="accent5">
                    <a:lumMod val="50000"/>
                  </a:schemeClr>
                </a:solidFill>
                <a:latin typeface="Lucida Calligraphy" pitchFamily="66" charset="0"/>
              </a:rPr>
              <a:t>Pooja</a:t>
            </a:r>
            <a:r>
              <a:rPr lang="en-US" sz="2600" b="1" dirty="0" smtClean="0">
                <a:solidFill>
                  <a:schemeClr val="accent5">
                    <a:lumMod val="50000"/>
                  </a:schemeClr>
                </a:solidFill>
                <a:latin typeface="Lucida Calligraphy" pitchFamily="66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50000"/>
                  </a:schemeClr>
                </a:solidFill>
                <a:latin typeface="Lucida Calligraphy" pitchFamily="66" charset="0"/>
              </a:rPr>
              <a:t>Kapoor</a:t>
            </a:r>
            <a:endParaRPr lang="en-US" sz="2600" b="1" dirty="0" smtClean="0">
              <a:solidFill>
                <a:schemeClr val="accent5">
                  <a:lumMod val="50000"/>
                </a:schemeClr>
              </a:solidFill>
              <a:latin typeface="Lucida Calligraphy" pitchFamily="66" charset="0"/>
            </a:endParaRPr>
          </a:p>
          <a:p>
            <a:r>
              <a:rPr lang="en-US" sz="2600" b="1" dirty="0" smtClean="0">
                <a:solidFill>
                  <a:schemeClr val="accent5">
                    <a:lumMod val="50000"/>
                  </a:schemeClr>
                </a:solidFill>
                <a:latin typeface="Lucida Calligraphy" pitchFamily="66" charset="0"/>
              </a:rPr>
              <a:t>NRO0217151</a:t>
            </a:r>
            <a:endParaRPr lang="en-US" sz="2600" b="1" dirty="0">
              <a:solidFill>
                <a:schemeClr val="accent5">
                  <a:lumMod val="50000"/>
                </a:schemeClr>
              </a:solidFill>
              <a:latin typeface="Lucida Calligraphy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38200"/>
            <a:ext cx="9144000" cy="1295400"/>
          </a:xfrm>
        </p:spPr>
        <p:txBody>
          <a:bodyPr/>
          <a:lstStyle/>
          <a:p>
            <a:pPr algn="ctr"/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</a:rPr>
              <a:t>Video  conferencing</a:t>
            </a:r>
            <a:br>
              <a:rPr lang="en-US" sz="5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5400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en-US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905000"/>
            <a:ext cx="3886200" cy="3657600"/>
          </a:xfrm>
        </p:spPr>
        <p:txBody>
          <a:bodyPr/>
          <a:lstStyle/>
          <a:p>
            <a:pPr algn="l"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v"/>
            </a:pPr>
            <a:r>
              <a:rPr lang="en-US" dirty="0" smtClean="0"/>
              <a:t>Increases Productivity</a:t>
            </a:r>
          </a:p>
          <a:p>
            <a:pPr algn="l"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v"/>
            </a:pPr>
            <a:r>
              <a:rPr lang="en-US" dirty="0" smtClean="0"/>
              <a:t>Saves Money</a:t>
            </a:r>
          </a:p>
          <a:p>
            <a:pPr algn="l"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v"/>
            </a:pPr>
            <a:r>
              <a:rPr lang="en-US" dirty="0" smtClean="0"/>
              <a:t>Saves Time</a:t>
            </a:r>
          </a:p>
          <a:p>
            <a:pPr algn="l"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v"/>
            </a:pPr>
            <a:r>
              <a:rPr lang="en-US" dirty="0" smtClean="0"/>
              <a:t>Reduced Travel Costs</a:t>
            </a:r>
          </a:p>
          <a:p>
            <a:pPr algn="l">
              <a:buClr>
                <a:schemeClr val="accent6">
                  <a:lumMod val="75000"/>
                </a:schemeClr>
              </a:buClr>
              <a:buSzPct val="100000"/>
              <a:buFont typeface="Wingdings" pitchFamily="2" charset="2"/>
              <a:buChar char="v"/>
            </a:pPr>
            <a:r>
              <a:rPr lang="en-US" dirty="0" smtClean="0"/>
              <a:t>Sustained Competitive </a:t>
            </a:r>
          </a:p>
          <a:p>
            <a:pPr algn="l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dirty="0" smtClean="0"/>
              <a:t>   Advantage</a:t>
            </a:r>
          </a:p>
        </p:txBody>
      </p:sp>
      <p:pic>
        <p:nvPicPr>
          <p:cNvPr id="34818" name="Picture 2" descr="http://t0.gstatic.com/images?q=tbn:ANd9GcRfsHCY6YBZjNyDIpNYWjqp1sc9AbhZlaRF0p4TolXqIhclUlmAv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447800"/>
            <a:ext cx="5105400" cy="4495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447800"/>
          </a:xfrm>
        </p:spPr>
        <p:txBody>
          <a:bodyPr/>
          <a:lstStyle/>
          <a:p>
            <a:pPr algn="l"/>
            <a:r>
              <a:rPr lang="en-US" sz="5200" dirty="0" smtClean="0"/>
              <a:t>Social networking sites</a:t>
            </a:r>
            <a:br>
              <a:rPr lang="en-US" sz="5200" dirty="0" smtClean="0"/>
            </a:br>
            <a:endParaRPr lang="en-US" sz="5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4267200" cy="4495800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buClr>
                <a:srgbClr val="00729A"/>
              </a:buClr>
              <a:buFont typeface="Wingdings" pitchFamily="2" charset="2"/>
              <a:buChar char="v"/>
            </a:pPr>
            <a:r>
              <a:rPr lang="en-US" dirty="0" smtClean="0"/>
              <a:t>Increased skills in  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Clr>
                <a:srgbClr val="00729A"/>
              </a:buClr>
            </a:pPr>
            <a:r>
              <a:rPr lang="en-US" dirty="0" smtClean="0"/>
              <a:t>    technology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Clr>
                <a:srgbClr val="00729A"/>
              </a:buClr>
            </a:pPr>
            <a:endParaRPr lang="en-US" dirty="0" smtClean="0"/>
          </a:p>
          <a:p>
            <a:pPr algn="l">
              <a:lnSpc>
                <a:spcPct val="110000"/>
              </a:lnSpc>
              <a:spcBef>
                <a:spcPts val="0"/>
              </a:spcBef>
              <a:buClr>
                <a:srgbClr val="00729A"/>
              </a:buClr>
              <a:buFont typeface="Wingdings" pitchFamily="2" charset="2"/>
              <a:buChar char="v"/>
            </a:pPr>
            <a:r>
              <a:rPr lang="en-US" dirty="0" smtClean="0"/>
              <a:t>Increased exposure to 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Clr>
                <a:srgbClr val="00729A"/>
              </a:buClr>
            </a:pPr>
            <a:r>
              <a:rPr lang="en-US" dirty="0" smtClean="0"/>
              <a:t>   varied views</a:t>
            </a:r>
          </a:p>
          <a:p>
            <a:pPr algn="l">
              <a:buClr>
                <a:srgbClr val="00729A"/>
              </a:buClr>
              <a:buFont typeface="Wingdings" pitchFamily="2" charset="2"/>
              <a:buChar char="v"/>
            </a:pPr>
            <a:r>
              <a:rPr lang="en-US" dirty="0" smtClean="0"/>
              <a:t>Access to resources</a:t>
            </a:r>
          </a:p>
          <a:p>
            <a:pPr algn="l">
              <a:buClr>
                <a:srgbClr val="00729A"/>
              </a:buClr>
            </a:pPr>
            <a:endParaRPr lang="en-US" dirty="0" smtClean="0"/>
          </a:p>
          <a:p>
            <a:pPr algn="l">
              <a:spcBef>
                <a:spcPts val="0"/>
              </a:spcBef>
              <a:buClr>
                <a:srgbClr val="00729A"/>
              </a:buClr>
              <a:buFont typeface="Wingdings" pitchFamily="2" charset="2"/>
              <a:buChar char="v"/>
            </a:pPr>
            <a:r>
              <a:rPr lang="en-US" dirty="0" smtClean="0"/>
              <a:t>Exchange plans and</a:t>
            </a:r>
          </a:p>
          <a:p>
            <a:pPr algn="l">
              <a:spcBef>
                <a:spcPts val="0"/>
              </a:spcBef>
              <a:buClr>
                <a:srgbClr val="00729A"/>
              </a:buClr>
            </a:pPr>
            <a:r>
              <a:rPr lang="en-US" dirty="0" smtClean="0"/>
              <a:t>    information</a:t>
            </a:r>
          </a:p>
          <a:p>
            <a:pPr algn="l">
              <a:spcBef>
                <a:spcPts val="0"/>
              </a:spcBef>
              <a:buClr>
                <a:srgbClr val="00729A"/>
              </a:buClr>
            </a:pPr>
            <a:endParaRPr lang="en-US" dirty="0" smtClean="0"/>
          </a:p>
          <a:p>
            <a:pPr algn="l">
              <a:spcBef>
                <a:spcPts val="0"/>
              </a:spcBef>
              <a:buClr>
                <a:srgbClr val="00729A"/>
              </a:buClr>
              <a:buFont typeface="Wingdings" pitchFamily="2" charset="2"/>
              <a:buChar char="v"/>
            </a:pPr>
            <a:r>
              <a:rPr lang="en-US" dirty="0" smtClean="0"/>
              <a:t>Cheap and effective way to</a:t>
            </a:r>
          </a:p>
          <a:p>
            <a:pPr algn="l">
              <a:spcBef>
                <a:spcPts val="0"/>
              </a:spcBef>
              <a:buClr>
                <a:srgbClr val="00729A"/>
              </a:buClr>
            </a:pPr>
            <a:r>
              <a:rPr lang="en-US" dirty="0" smtClean="0"/>
              <a:t>    convey Information</a:t>
            </a:r>
            <a:endParaRPr lang="en-US" dirty="0"/>
          </a:p>
        </p:txBody>
      </p:sp>
      <p:pic>
        <p:nvPicPr>
          <p:cNvPr id="35842" name="Picture 2" descr="http://t2.gstatic.com/images?q=tbn:ANd9GcQytjqrJeW7JpxWxL7nbUDM726tqvfJp3pDUtY1nXn-3JAE4Lk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371600"/>
            <a:ext cx="44958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09600"/>
            <a:ext cx="7924800" cy="990600"/>
          </a:xfrm>
        </p:spPr>
        <p:txBody>
          <a:bodyPr/>
          <a:lstStyle/>
          <a:p>
            <a:pPr algn="ctr"/>
            <a:r>
              <a:rPr lang="en-US" dirty="0" smtClean="0"/>
              <a:t>Fax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81200"/>
            <a:ext cx="3962400" cy="3657600"/>
          </a:xfrm>
        </p:spPr>
        <p:txBody>
          <a:bodyPr/>
          <a:lstStyle/>
          <a:p>
            <a:pPr algn="l">
              <a:buClr>
                <a:srgbClr val="00B0F0"/>
              </a:buClr>
              <a:buFont typeface="Wingdings" pitchFamily="2" charset="2"/>
              <a:buChar char="v"/>
            </a:pPr>
            <a:r>
              <a:rPr lang="en-US" dirty="0" smtClean="0"/>
              <a:t>Rapid Document </a:t>
            </a:r>
          </a:p>
          <a:p>
            <a:pPr algn="l">
              <a:buClr>
                <a:srgbClr val="00B0F0"/>
              </a:buClr>
            </a:pPr>
            <a:r>
              <a:rPr lang="en-US" dirty="0" smtClean="0"/>
              <a:t>    Transfer</a:t>
            </a:r>
          </a:p>
          <a:p>
            <a:pPr algn="l">
              <a:buClr>
                <a:srgbClr val="00B0F0"/>
              </a:buClr>
              <a:buFont typeface="Wingdings" pitchFamily="2" charset="2"/>
              <a:buChar char="v"/>
            </a:pPr>
            <a:r>
              <a:rPr lang="en-US" dirty="0" smtClean="0"/>
              <a:t>Proof of Sending</a:t>
            </a:r>
          </a:p>
          <a:p>
            <a:pPr algn="l">
              <a:buClr>
                <a:srgbClr val="00B0F0"/>
              </a:buClr>
              <a:buFont typeface="Wingdings" pitchFamily="2" charset="2"/>
              <a:buChar char="v"/>
            </a:pPr>
            <a:r>
              <a:rPr lang="en-US" dirty="0" smtClean="0"/>
              <a:t>Convenience</a:t>
            </a:r>
          </a:p>
          <a:p>
            <a:pPr algn="l">
              <a:buClr>
                <a:srgbClr val="00B0F0"/>
              </a:buClr>
              <a:buFont typeface="Wingdings" pitchFamily="2" charset="2"/>
              <a:buChar char="v"/>
            </a:pPr>
            <a:r>
              <a:rPr lang="en-US" dirty="0" smtClean="0"/>
              <a:t>Quickly Deal</a:t>
            </a:r>
          </a:p>
          <a:p>
            <a:pPr algn="l">
              <a:buClr>
                <a:srgbClr val="00B0F0"/>
              </a:buClr>
              <a:buFont typeface="Wingdings" pitchFamily="2" charset="2"/>
              <a:buChar char="v"/>
            </a:pPr>
            <a:r>
              <a:rPr lang="en-US" dirty="0" smtClean="0"/>
              <a:t>Save Money on Postage</a:t>
            </a:r>
          </a:p>
          <a:p>
            <a:endParaRPr lang="en-US" dirty="0"/>
          </a:p>
        </p:txBody>
      </p:sp>
      <p:pic>
        <p:nvPicPr>
          <p:cNvPr id="37890" name="Picture 2" descr="http://t0.gstatic.com/images?q=tbn:ANd9GcSchH5WojX3o5_7hUC3Hhy-uvjdoNGAl032IyOWf1S1fscJv3C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295400"/>
            <a:ext cx="441960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pPr algn="ctr"/>
            <a:r>
              <a:rPr lang="en-US" smtClean="0"/>
              <a:t>E-mails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828800"/>
            <a:ext cx="4114800" cy="3505200"/>
          </a:xfrm>
        </p:spPr>
        <p:txBody>
          <a:bodyPr/>
          <a:lstStyle/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Easy to use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Fast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Automated emails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Environment friendly</a:t>
            </a:r>
          </a:p>
        </p:txBody>
      </p:sp>
      <p:pic>
        <p:nvPicPr>
          <p:cNvPr id="36866" name="Picture 2" descr="http://t0.gstatic.com/images?q=tbn:ANd9GcRefuMzzIAr0j_AeTxGJE31nr6OAU39UOcyj1p0yC58kpCw345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295400"/>
            <a:ext cx="4343400" cy="4343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276600"/>
          </a:xfrm>
        </p:spPr>
        <p:style>
          <a:lnRef idx="2">
            <a:schemeClr val="accent5"/>
          </a:lnRef>
          <a:fillRef idx="1002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1500" b="1" cap="none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Thanks</a:t>
            </a:r>
            <a:r>
              <a:rPr lang="en-US" sz="3600" b="1" cap="none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en-US" sz="3600" b="1" cap="none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en-US" sz="3200" b="1" cap="none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562600"/>
            <a:ext cx="2286000" cy="609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6866" name="Picture 2" descr="http://beidaenglish.com/wp-content/uploads/2010/04/writing_ess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76600"/>
            <a:ext cx="9144000" cy="3581400"/>
          </a:xfrm>
          <a:prstGeom prst="rect">
            <a:avLst/>
          </a:prstGeom>
          <a:noFill/>
        </p:spPr>
      </p:pic>
      <p:pic>
        <p:nvPicPr>
          <p:cNvPr id="7" name="Picture 6" descr="ca logo1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57400"/>
            <a:ext cx="1905000" cy="121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8382000" cy="1371600"/>
          </a:xfrm>
        </p:spPr>
        <p:txBody>
          <a:bodyPr/>
          <a:lstStyle/>
          <a:p>
            <a:r>
              <a:rPr lang="en-GB" sz="3600" b="1" dirty="0" smtClean="0">
                <a:solidFill>
                  <a:schemeClr val="accent5">
                    <a:lumMod val="50000"/>
                  </a:schemeClr>
                </a:solidFill>
              </a:rPr>
              <a:t>Definition of  Communication</a:t>
            </a:r>
            <a:endParaRPr lang="en-US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447800"/>
            <a:ext cx="7924800" cy="5181600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Communication is the exchange of thoughts, messages, or information, as by speech, signals, writing, or behavior. Derived from the Latin word "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communis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", meaning to share..  </a:t>
            </a:r>
          </a:p>
          <a:p>
            <a:endParaRPr lang="en-US" dirty="0"/>
          </a:p>
        </p:txBody>
      </p:sp>
      <p:pic>
        <p:nvPicPr>
          <p:cNvPr id="4" name="Picture 2" descr="http://wikieducator.org/images/8/88/InterpersonalCommunicationBasicElemen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200400"/>
            <a:ext cx="4648200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l"/>
            <a:r>
              <a:rPr lang="en-US" cap="none" dirty="0" smtClean="0"/>
              <a:t>Modes of Communication</a:t>
            </a: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438400"/>
            <a:ext cx="1905000" cy="1143000"/>
          </a:xfrm>
        </p:spPr>
        <p:txBody>
          <a:bodyPr/>
          <a:lstStyle/>
          <a:p>
            <a:pPr algn="l"/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Oral</a:t>
            </a:r>
          </a:p>
          <a:p>
            <a:pPr algn="l"/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9698" name="Picture 2" descr="http://www.referenceforbusiness.com/photos/oral-communication-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371600"/>
            <a:ext cx="5600700" cy="3429000"/>
          </a:xfrm>
          <a:prstGeom prst="rect">
            <a:avLst/>
          </a:prstGeom>
          <a:noFill/>
        </p:spPr>
      </p:pic>
      <p:sp>
        <p:nvSpPr>
          <p:cNvPr id="7" name="Right Arrow 6"/>
          <p:cNvSpPr/>
          <p:nvPr/>
        </p:nvSpPr>
        <p:spPr>
          <a:xfrm>
            <a:off x="2438400" y="28194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50292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924800" cy="20574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362200"/>
            <a:ext cx="2438400" cy="914400"/>
          </a:xfrm>
        </p:spPr>
        <p:txBody>
          <a:bodyPr>
            <a:normAutofit/>
          </a:bodyPr>
          <a:lstStyle/>
          <a:p>
            <a:pPr algn="l"/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Written</a:t>
            </a:r>
            <a:endParaRPr lang="en-US" dirty="0"/>
          </a:p>
        </p:txBody>
      </p:sp>
      <p:pic>
        <p:nvPicPr>
          <p:cNvPr id="4" name="Picture 4" descr="http://www.buzzle.com/img/articleImages/427484-4862-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914400"/>
            <a:ext cx="4953000" cy="3810000"/>
          </a:xfrm>
          <a:prstGeom prst="rect">
            <a:avLst/>
          </a:prstGeom>
          <a:noFill/>
        </p:spPr>
      </p:pic>
      <p:sp>
        <p:nvSpPr>
          <p:cNvPr id="6" name="Right Arrow 5"/>
          <p:cNvSpPr/>
          <p:nvPr/>
        </p:nvSpPr>
        <p:spPr>
          <a:xfrm>
            <a:off x="2971800" y="27432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14550"/>
            <a:ext cx="2438400" cy="857250"/>
          </a:xfrm>
        </p:spPr>
        <p:txBody>
          <a:bodyPr/>
          <a:lstStyle/>
          <a:p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</a:rPr>
              <a:t>Silence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0800000" flipV="1">
            <a:off x="304800" y="5410200"/>
            <a:ext cx="8686800" cy="1447800"/>
          </a:xfrm>
        </p:spPr>
        <p:txBody>
          <a:bodyPr>
            <a:noAutofit/>
          </a:bodyPr>
          <a:lstStyle/>
          <a:p>
            <a:pPr algn="just"/>
            <a:endParaRPr lang="en-US" sz="2200" dirty="0"/>
          </a:p>
        </p:txBody>
      </p:sp>
      <p:pic>
        <p:nvPicPr>
          <p:cNvPr id="4" name="Picture 3" descr="sile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0" y="228600"/>
            <a:ext cx="4648200" cy="472440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3200400" y="24384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42672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rgbClr val="00729A"/>
                </a:solidFill>
              </a:rPr>
              <a:t>I've begun to realize that you can listen to silence and learn from it. </a:t>
            </a:r>
            <a:endParaRPr lang="en-US" dirty="0">
              <a:solidFill>
                <a:srgbClr val="00729A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7924800" cy="1600200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3048000" cy="9906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</a:rPr>
              <a:t>Body</a:t>
            </a:r>
            <a:r>
              <a:rPr lang="en-US" sz="5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</a:rPr>
              <a:t>Language</a:t>
            </a:r>
            <a:endParaRPr lang="en-US" sz="4400" dirty="0"/>
          </a:p>
        </p:txBody>
      </p:sp>
      <p:pic>
        <p:nvPicPr>
          <p:cNvPr id="4" name="Picture 6" descr="http://img.ehowcdn.com/article-new/ehow/images/a07/59/bb/different-forms-nonverbal-communication-1.1-80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1" y="381000"/>
            <a:ext cx="3048000" cy="1981200"/>
          </a:xfrm>
          <a:prstGeom prst="rect">
            <a:avLst/>
          </a:prstGeom>
          <a:noFill/>
        </p:spPr>
      </p:pic>
      <p:sp>
        <p:nvSpPr>
          <p:cNvPr id="5" name="Right Arrow 4">
            <a:hlinkClick r:id="rId3" action="ppaction://hlinkfile"/>
          </p:cNvPr>
          <p:cNvSpPr/>
          <p:nvPr/>
        </p:nvSpPr>
        <p:spPr>
          <a:xfrm>
            <a:off x="3352800" y="12192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429000" y="34290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3794" name="Picture 2" descr="http://ecostreet.com/blog/wp-content/uploads/2007/11/vsig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667000"/>
            <a:ext cx="3124200" cy="1981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7200" y="50292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677400" cy="1600200"/>
          </a:xfrm>
        </p:spPr>
        <p:txBody>
          <a:bodyPr/>
          <a:lstStyle/>
          <a:p>
            <a:pPr algn="l"/>
            <a:r>
              <a:rPr lang="en-US" sz="4200" dirty="0" smtClean="0"/>
              <a:t>Basic Tools of Communication</a:t>
            </a:r>
            <a:endParaRPr lang="en-US" sz="4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447800"/>
            <a:ext cx="4495800" cy="4572000"/>
          </a:xfrm>
        </p:spPr>
        <p:txBody>
          <a:bodyPr>
            <a:normAutofit/>
          </a:bodyPr>
          <a:lstStyle/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Landline telephones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Cell phones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Smartphone's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Video and web conferencing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Social networking sites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Fax</a:t>
            </a:r>
          </a:p>
          <a:p>
            <a:pPr algn="l">
              <a:buClr>
                <a:schemeClr val="accent5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Emails</a:t>
            </a:r>
          </a:p>
          <a:p>
            <a:pPr algn="l"/>
            <a:endParaRPr lang="en-US" dirty="0"/>
          </a:p>
        </p:txBody>
      </p:sp>
      <p:pic>
        <p:nvPicPr>
          <p:cNvPr id="10" name="Picture 9" descr="tool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1524000"/>
            <a:ext cx="4038600" cy="4114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/>
            <a:r>
              <a:rPr lang="en-US" sz="4800" dirty="0" smtClean="0"/>
              <a:t>Landline telephones &amp; Cell phones</a:t>
            </a:r>
            <a:br>
              <a:rPr lang="en-US" sz="4800" dirty="0" smtClean="0"/>
            </a:b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905000"/>
            <a:ext cx="4800600" cy="4267200"/>
          </a:xfrm>
        </p:spPr>
        <p:txBody>
          <a:bodyPr>
            <a:normAutofit/>
          </a:bodyPr>
          <a:lstStyle/>
          <a:p>
            <a:pPr algn="l">
              <a:buClr>
                <a:schemeClr val="accent5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 Basic &amp; Important Tool</a:t>
            </a:r>
          </a:p>
          <a:p>
            <a:pPr algn="l">
              <a:buClr>
                <a:schemeClr val="accent5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 Cover a Wider Area</a:t>
            </a:r>
          </a:p>
          <a:p>
            <a:pPr algn="l">
              <a:buClr>
                <a:schemeClr val="accent5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Used almost everywhere </a:t>
            </a:r>
          </a:p>
          <a:p>
            <a:pPr algn="l">
              <a:buClr>
                <a:schemeClr val="accent5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Quicker than email</a:t>
            </a:r>
          </a:p>
          <a:p>
            <a:pPr algn="l">
              <a:buClr>
                <a:schemeClr val="accent5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Comfortable to use</a:t>
            </a:r>
          </a:p>
          <a:p>
            <a:pPr algn="l">
              <a:buClr>
                <a:schemeClr val="accent5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Immediate Communication</a:t>
            </a:r>
          </a:p>
          <a:p>
            <a:pPr algn="l">
              <a:buClr>
                <a:schemeClr val="accent5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Effective Oral Communication</a:t>
            </a:r>
            <a:endParaRPr lang="en-US" dirty="0"/>
          </a:p>
        </p:txBody>
      </p:sp>
      <p:pic>
        <p:nvPicPr>
          <p:cNvPr id="2050" name="Picture 2" descr="http://t0.gstatic.com/images?q=tbn:ANd9GcTgR9AI6QEvPnFyTaPfIx8RIMfBktwnIGl8m4ROqUNqtMTqOo38g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524000"/>
            <a:ext cx="38862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://t2.gstatic.com/images?q=tbn:ANd9GcSKfTYDO1bxJCsdTiJ8emQp4g6dwaJRXD8rPh3PpjE-Z81S2w4zd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1" y="3810000"/>
            <a:ext cx="38862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04800"/>
            <a:ext cx="7924800" cy="1371600"/>
          </a:xfrm>
        </p:spPr>
        <p:txBody>
          <a:bodyPr/>
          <a:lstStyle/>
          <a:p>
            <a:pPr algn="ctr"/>
            <a:r>
              <a:rPr lang="en-US" dirty="0" smtClean="0"/>
              <a:t>Smartphone's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676400"/>
            <a:ext cx="4724400" cy="4724400"/>
          </a:xfrm>
        </p:spPr>
        <p:txBody>
          <a:bodyPr/>
          <a:lstStyle/>
          <a:p>
            <a:pPr algn="l">
              <a:buClr>
                <a:srgbClr val="7030A0"/>
              </a:buCl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Stay In Touch</a:t>
            </a:r>
          </a:p>
          <a:p>
            <a:pPr algn="l">
              <a:buClr>
                <a:srgbClr val="7030A0"/>
              </a:buCl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Multimedia Functions</a:t>
            </a:r>
          </a:p>
          <a:p>
            <a:pPr algn="l">
              <a:buClr>
                <a:srgbClr val="7030A0"/>
              </a:buCl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Applications</a:t>
            </a:r>
          </a:p>
          <a:p>
            <a:pPr algn="l">
              <a:buClr>
                <a:srgbClr val="7030A0"/>
              </a:buCl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Remote Office</a:t>
            </a:r>
          </a:p>
          <a:p>
            <a:endParaRPr lang="en-US" dirty="0"/>
          </a:p>
        </p:txBody>
      </p:sp>
      <p:pic>
        <p:nvPicPr>
          <p:cNvPr id="33794" name="Picture 2" descr="http://t1.gstatic.com/images?q=tbn:ANd9GcTZLyKvj-3vhLE8oSgPQEZGDIWTyfzIuHDwx4GrGuJund5Lq3M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371600"/>
            <a:ext cx="2971800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Theme_Celebration_theme">
  <a:themeElements>
    <a:clrScheme name="Celebration">
      <a:dk1>
        <a:srgbClr val="49345F"/>
      </a:dk1>
      <a:lt1>
        <a:srgbClr val="DDD9C3"/>
      </a:lt1>
      <a:dk2>
        <a:srgbClr val="000000"/>
      </a:dk2>
      <a:lt2>
        <a:srgbClr val="FFFFFF"/>
      </a:lt2>
      <a:accent1>
        <a:srgbClr val="310095"/>
      </a:accent1>
      <a:accent2>
        <a:srgbClr val="886286"/>
      </a:accent2>
      <a:accent3>
        <a:srgbClr val="A082F5"/>
      </a:accent3>
      <a:accent4>
        <a:srgbClr val="5061C8"/>
      </a:accent4>
      <a:accent5>
        <a:srgbClr val="00AAAA"/>
      </a:accent5>
      <a:accent6>
        <a:srgbClr val="008040"/>
      </a:accent6>
      <a:hlink>
        <a:srgbClr val="A2A2FF"/>
      </a:hlink>
      <a:folHlink>
        <a:srgbClr val="CF9BF7"/>
      </a:folHlink>
    </a:clrScheme>
    <a:fontScheme name="Celebration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elebr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blipFill rotWithShape="1">
          <a:blip xmlns:r="http://schemas.openxmlformats.org/officeDocument/2006/relationships" r:embed="rId1">
            <a:duotone>
              <a:schemeClr val="phClr">
                <a:tint val="30000"/>
                <a:satMod val="175000"/>
              </a:schemeClr>
              <a:schemeClr val="phClr">
                <a:shade val="50000"/>
                <a:satMod val="115000"/>
              </a:schemeClr>
            </a:duotone>
          </a:blip>
          <a:tile tx="0" ty="0" sx="80000" sy="8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76200">
              <a:srgbClr val="000000">
                <a:alpha val="50000"/>
              </a:srgbClr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7800000"/>
            </a:lightRig>
          </a:scene3d>
          <a:sp3d>
            <a:bevelT w="63500" h="38100" prst="relaxedInset"/>
          </a:sp3d>
        </a:effectStyle>
      </a:effectStyleLst>
      <a:bgFillStyleLst>
        <a:blipFill rotWithShape="1">
          <a:blip xmlns:r="http://schemas.openxmlformats.org/officeDocument/2006/relationships" r:embed="rId2">
            <a:duotone>
              <a:schemeClr val="phClr">
                <a:tint val="80000"/>
                <a:satMod val="300000"/>
                <a:lumMod val="110000"/>
              </a:schemeClr>
              <a:schemeClr val="phClr">
                <a:shade val="50000"/>
                <a:satMod val="13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atMod val="115000"/>
              </a:schemeClr>
              <a:schemeClr val="phClr">
                <a:shade val="80000"/>
                <a:sat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tint val="80000"/>
                <a:satMod val="115000"/>
              </a:schemeClr>
              <a:schemeClr val="phClr">
                <a:shade val="80000"/>
                <a:satMod val="11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</TotalTime>
  <Words>163</Words>
  <Application>Microsoft Office PowerPoint</Application>
  <PresentationFormat>On-screen Show (4:3)</PresentationFormat>
  <Paragraphs>72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Theme_Celebration_theme</vt:lpstr>
      <vt:lpstr>Tools of Communication</vt:lpstr>
      <vt:lpstr>Definition of  Communication</vt:lpstr>
      <vt:lpstr>Modes of Communication</vt:lpstr>
      <vt:lpstr> </vt:lpstr>
      <vt:lpstr>Silence</vt:lpstr>
      <vt:lpstr> </vt:lpstr>
      <vt:lpstr>Basic Tools of Communication</vt:lpstr>
      <vt:lpstr>Landline telephones &amp; Cell phones </vt:lpstr>
      <vt:lpstr>Smartphone's </vt:lpstr>
      <vt:lpstr>Video  conferencing  </vt:lpstr>
      <vt:lpstr>Social networking sites </vt:lpstr>
      <vt:lpstr>Fax </vt:lpstr>
      <vt:lpstr>E-mails </vt:lpstr>
      <vt:lpstr>Thanks </vt:lpstr>
    </vt:vector>
  </TitlesOfParts>
  <Company>Jasminder Singh &amp; Assocaites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jasbir</dc:creator>
  <cp:lastModifiedBy>cajapjot</cp:lastModifiedBy>
  <cp:revision>122</cp:revision>
  <dcterms:created xsi:type="dcterms:W3CDTF">2012-06-18T09:01:42Z</dcterms:created>
  <dcterms:modified xsi:type="dcterms:W3CDTF">2012-06-27T10:19:30Z</dcterms:modified>
</cp:coreProperties>
</file>