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A57A"/>
    <a:srgbClr val="4D73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3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4E91F6-CAEE-43D4-B66E-6419045ADB88}" type="doc">
      <dgm:prSet loTypeId="urn:microsoft.com/office/officeart/2005/8/layout/vProcess5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A6C8696-4BBD-48D9-A7C1-E366AF2FBD6B}">
      <dgm:prSet phldrT="[Text]" custT="1"/>
      <dgm:spPr/>
      <dgm:t>
        <a:bodyPr/>
        <a:lstStyle/>
        <a:p>
          <a:pPr algn="just"/>
          <a:r>
            <a:rPr lang="en-US" sz="2000" b="0" i="0" u="none" dirty="0" smtClean="0"/>
            <a:t>“</a:t>
          </a:r>
          <a:r>
            <a:rPr lang="en-US" sz="2000" b="0" i="0" u="sng" dirty="0" smtClean="0"/>
            <a:t>BUYER’S CREDIT</a:t>
          </a:r>
          <a:r>
            <a:rPr lang="en-US" sz="2000" b="0" i="0" u="none" dirty="0" smtClean="0"/>
            <a:t>”</a:t>
          </a:r>
          <a:r>
            <a:rPr lang="en-US" sz="2000" b="0" i="0" dirty="0" smtClean="0"/>
            <a:t> is a short term credit availed by an importer from overseas lenders, i.e. banks and financial institutions for the payment of its imports on due date.</a:t>
          </a:r>
          <a:endParaRPr lang="en-US" sz="2000" dirty="0"/>
        </a:p>
      </dgm:t>
    </dgm:pt>
    <dgm:pt modelId="{6A74F8B1-80CA-484F-9B15-B888A809F662}" type="parTrans" cxnId="{CCE3A649-F0B2-47CD-A514-441AC3457EB6}">
      <dgm:prSet/>
      <dgm:spPr/>
      <dgm:t>
        <a:bodyPr/>
        <a:lstStyle/>
        <a:p>
          <a:endParaRPr lang="en-US"/>
        </a:p>
      </dgm:t>
    </dgm:pt>
    <dgm:pt modelId="{2B67D7CE-8FB8-4AE9-A208-390CF29FCA08}" type="sibTrans" cxnId="{CCE3A649-F0B2-47CD-A514-441AC3457EB6}">
      <dgm:prSet/>
      <dgm:spPr/>
      <dgm:t>
        <a:bodyPr/>
        <a:lstStyle/>
        <a:p>
          <a:endParaRPr lang="en-US"/>
        </a:p>
      </dgm:t>
    </dgm:pt>
    <dgm:pt modelId="{E727DD3A-8F27-4D9F-92E6-232EEE3960C5}">
      <dgm:prSet phldrT="[Text]" custT="1"/>
      <dgm:spPr/>
      <dgm:t>
        <a:bodyPr/>
        <a:lstStyle/>
        <a:p>
          <a:pPr algn="just"/>
          <a:r>
            <a:rPr lang="en-US" sz="2000" b="0" i="0" dirty="0" smtClean="0"/>
            <a:t>Buyer's credit helps local importers gain access to cheaper foreign funds that may be closer to LIBOR rates as against local sources of funding which are more costly.</a:t>
          </a:r>
          <a:endParaRPr lang="en-US" sz="2000" dirty="0"/>
        </a:p>
      </dgm:t>
    </dgm:pt>
    <dgm:pt modelId="{C0C7FD20-17F6-44A2-825C-E23DA59E4D10}" type="parTrans" cxnId="{10E9DFF1-EBFB-446C-8B2F-9098004BBBE6}">
      <dgm:prSet/>
      <dgm:spPr/>
      <dgm:t>
        <a:bodyPr/>
        <a:lstStyle/>
        <a:p>
          <a:endParaRPr lang="en-US"/>
        </a:p>
      </dgm:t>
    </dgm:pt>
    <dgm:pt modelId="{2F53BE53-7808-4AB7-B6C9-A1D3C3252729}" type="sibTrans" cxnId="{10E9DFF1-EBFB-446C-8B2F-9098004BBBE6}">
      <dgm:prSet/>
      <dgm:spPr/>
      <dgm:t>
        <a:bodyPr/>
        <a:lstStyle/>
        <a:p>
          <a:endParaRPr lang="en-US"/>
        </a:p>
      </dgm:t>
    </dgm:pt>
    <dgm:pt modelId="{9B6B92AB-52ED-4BDE-BB18-BC03335F3805}">
      <dgm:prSet phldrT="[Text]" custT="1"/>
      <dgm:spPr/>
      <dgm:t>
        <a:bodyPr/>
        <a:lstStyle/>
        <a:p>
          <a:pPr algn="just"/>
          <a:r>
            <a:rPr lang="en-US" sz="2000" b="0" i="0" dirty="0" smtClean="0"/>
            <a:t>The Buyers Credit is always quoted in “</a:t>
          </a:r>
          <a:r>
            <a:rPr lang="en-US" sz="2000" b="0" i="0" dirty="0" err="1" smtClean="0"/>
            <a:t>L+Spread</a:t>
          </a:r>
          <a:r>
            <a:rPr lang="en-US" sz="2000" b="0" i="0" dirty="0" smtClean="0"/>
            <a:t>” format where L is London Inter-Bank Offer Rate commonly known as LIBOR and Spread is interest cost over and above the LIBOR cost.</a:t>
          </a:r>
          <a:endParaRPr lang="en-US" sz="2000" dirty="0"/>
        </a:p>
      </dgm:t>
    </dgm:pt>
    <dgm:pt modelId="{4F983039-7914-4213-8A16-3B13B5B4A713}" type="parTrans" cxnId="{F28A616A-A8A4-4A5C-B9F5-E5C73D9D73C9}">
      <dgm:prSet/>
      <dgm:spPr/>
      <dgm:t>
        <a:bodyPr/>
        <a:lstStyle/>
        <a:p>
          <a:endParaRPr lang="en-US"/>
        </a:p>
      </dgm:t>
    </dgm:pt>
    <dgm:pt modelId="{7014B4DC-A8E5-48D3-812E-94074B75D7F9}" type="sibTrans" cxnId="{F28A616A-A8A4-4A5C-B9F5-E5C73D9D73C9}">
      <dgm:prSet/>
      <dgm:spPr/>
      <dgm:t>
        <a:bodyPr/>
        <a:lstStyle/>
        <a:p>
          <a:endParaRPr lang="en-US"/>
        </a:p>
      </dgm:t>
    </dgm:pt>
    <dgm:pt modelId="{74734D86-6F63-4F2C-B306-700B3C6F16D7}" type="pres">
      <dgm:prSet presAssocID="{4A4E91F6-CAEE-43D4-B66E-6419045ADB8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8050F13-3E00-4067-8A87-FA9813D70E24}" type="pres">
      <dgm:prSet presAssocID="{4A4E91F6-CAEE-43D4-B66E-6419045ADB88}" presName="dummyMaxCanvas" presStyleCnt="0">
        <dgm:presLayoutVars/>
      </dgm:prSet>
      <dgm:spPr/>
    </dgm:pt>
    <dgm:pt modelId="{9DBD26E5-23A0-4B48-BAA8-1D8225B80D07}" type="pres">
      <dgm:prSet presAssocID="{4A4E91F6-CAEE-43D4-B66E-6419045ADB88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CCA5D1-D62E-475A-960B-E5415A4E17CD}" type="pres">
      <dgm:prSet presAssocID="{4A4E91F6-CAEE-43D4-B66E-6419045ADB88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F0AE94-2160-49FD-A9B7-35919515231B}" type="pres">
      <dgm:prSet presAssocID="{4A4E91F6-CAEE-43D4-B66E-6419045ADB88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777C42-790C-49BD-9BA0-B7C72618E2C7}" type="pres">
      <dgm:prSet presAssocID="{4A4E91F6-CAEE-43D4-B66E-6419045ADB88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E56CB0-DB6A-4E5B-88FA-34D48553BB97}" type="pres">
      <dgm:prSet presAssocID="{4A4E91F6-CAEE-43D4-B66E-6419045ADB88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36E79D-B4E1-46D9-8540-FD3FC2F6D66D}" type="pres">
      <dgm:prSet presAssocID="{4A4E91F6-CAEE-43D4-B66E-6419045ADB8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CC3887-ABB3-40F1-8249-DD56A12F4360}" type="pres">
      <dgm:prSet presAssocID="{4A4E91F6-CAEE-43D4-B66E-6419045ADB8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9D08A6-DF83-4F50-A1AB-D1FB4F6816F8}" type="pres">
      <dgm:prSet presAssocID="{4A4E91F6-CAEE-43D4-B66E-6419045ADB8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CE3A649-F0B2-47CD-A514-441AC3457EB6}" srcId="{4A4E91F6-CAEE-43D4-B66E-6419045ADB88}" destId="{0A6C8696-4BBD-48D9-A7C1-E366AF2FBD6B}" srcOrd="0" destOrd="0" parTransId="{6A74F8B1-80CA-484F-9B15-B888A809F662}" sibTransId="{2B67D7CE-8FB8-4AE9-A208-390CF29FCA08}"/>
    <dgm:cxn modelId="{52D0247B-3421-4D60-95A2-12B0C04A174D}" type="presOf" srcId="{9B6B92AB-52ED-4BDE-BB18-BC03335F3805}" destId="{CEF0AE94-2160-49FD-A9B7-35919515231B}" srcOrd="0" destOrd="0" presId="urn:microsoft.com/office/officeart/2005/8/layout/vProcess5"/>
    <dgm:cxn modelId="{3B830D9F-474E-4936-B2DF-62D8B4A582A2}" type="presOf" srcId="{E727DD3A-8F27-4D9F-92E6-232EEE3960C5}" destId="{EBCCA5D1-D62E-475A-960B-E5415A4E17CD}" srcOrd="0" destOrd="0" presId="urn:microsoft.com/office/officeart/2005/8/layout/vProcess5"/>
    <dgm:cxn modelId="{AA1125E1-B6DA-4438-9436-5B61840FF5A3}" type="presOf" srcId="{0A6C8696-4BBD-48D9-A7C1-E366AF2FBD6B}" destId="{F836E79D-B4E1-46D9-8540-FD3FC2F6D66D}" srcOrd="1" destOrd="0" presId="urn:microsoft.com/office/officeart/2005/8/layout/vProcess5"/>
    <dgm:cxn modelId="{E482EA9E-1A16-4E58-98A8-14C32020D2CF}" type="presOf" srcId="{2B67D7CE-8FB8-4AE9-A208-390CF29FCA08}" destId="{6A777C42-790C-49BD-9BA0-B7C72618E2C7}" srcOrd="0" destOrd="0" presId="urn:microsoft.com/office/officeart/2005/8/layout/vProcess5"/>
    <dgm:cxn modelId="{C930311E-5F2A-4D9A-9431-95410A05B8F6}" type="presOf" srcId="{2F53BE53-7808-4AB7-B6C9-A1D3C3252729}" destId="{B2E56CB0-DB6A-4E5B-88FA-34D48553BB97}" srcOrd="0" destOrd="0" presId="urn:microsoft.com/office/officeart/2005/8/layout/vProcess5"/>
    <dgm:cxn modelId="{D19ED8A0-B3FA-452F-B262-E08E925ADCD6}" type="presOf" srcId="{E727DD3A-8F27-4D9F-92E6-232EEE3960C5}" destId="{D8CC3887-ABB3-40F1-8249-DD56A12F4360}" srcOrd="1" destOrd="0" presId="urn:microsoft.com/office/officeart/2005/8/layout/vProcess5"/>
    <dgm:cxn modelId="{00C2B7D9-3568-4DCD-91A1-747227DBC827}" type="presOf" srcId="{9B6B92AB-52ED-4BDE-BB18-BC03335F3805}" destId="{819D08A6-DF83-4F50-A1AB-D1FB4F6816F8}" srcOrd="1" destOrd="0" presId="urn:microsoft.com/office/officeart/2005/8/layout/vProcess5"/>
    <dgm:cxn modelId="{F28A616A-A8A4-4A5C-B9F5-E5C73D9D73C9}" srcId="{4A4E91F6-CAEE-43D4-B66E-6419045ADB88}" destId="{9B6B92AB-52ED-4BDE-BB18-BC03335F3805}" srcOrd="2" destOrd="0" parTransId="{4F983039-7914-4213-8A16-3B13B5B4A713}" sibTransId="{7014B4DC-A8E5-48D3-812E-94074B75D7F9}"/>
    <dgm:cxn modelId="{FF69B1CA-8EE5-4502-BDD1-921D7085832F}" type="presOf" srcId="{4A4E91F6-CAEE-43D4-B66E-6419045ADB88}" destId="{74734D86-6F63-4F2C-B306-700B3C6F16D7}" srcOrd="0" destOrd="0" presId="urn:microsoft.com/office/officeart/2005/8/layout/vProcess5"/>
    <dgm:cxn modelId="{10E9DFF1-EBFB-446C-8B2F-9098004BBBE6}" srcId="{4A4E91F6-CAEE-43D4-B66E-6419045ADB88}" destId="{E727DD3A-8F27-4D9F-92E6-232EEE3960C5}" srcOrd="1" destOrd="0" parTransId="{C0C7FD20-17F6-44A2-825C-E23DA59E4D10}" sibTransId="{2F53BE53-7808-4AB7-B6C9-A1D3C3252729}"/>
    <dgm:cxn modelId="{2E20F0CA-5622-43C7-A8F4-1EAAF3895B37}" type="presOf" srcId="{0A6C8696-4BBD-48D9-A7C1-E366AF2FBD6B}" destId="{9DBD26E5-23A0-4B48-BAA8-1D8225B80D07}" srcOrd="0" destOrd="0" presId="urn:microsoft.com/office/officeart/2005/8/layout/vProcess5"/>
    <dgm:cxn modelId="{C06FFF26-65A6-450C-82CD-9FACE41C9152}" type="presParOf" srcId="{74734D86-6F63-4F2C-B306-700B3C6F16D7}" destId="{A8050F13-3E00-4067-8A87-FA9813D70E24}" srcOrd="0" destOrd="0" presId="urn:microsoft.com/office/officeart/2005/8/layout/vProcess5"/>
    <dgm:cxn modelId="{3DC25DDE-71E1-4438-AB0F-CB394F4FA255}" type="presParOf" srcId="{74734D86-6F63-4F2C-B306-700B3C6F16D7}" destId="{9DBD26E5-23A0-4B48-BAA8-1D8225B80D07}" srcOrd="1" destOrd="0" presId="urn:microsoft.com/office/officeart/2005/8/layout/vProcess5"/>
    <dgm:cxn modelId="{71680D1C-1B9A-4608-BE2C-610104D7DC88}" type="presParOf" srcId="{74734D86-6F63-4F2C-B306-700B3C6F16D7}" destId="{EBCCA5D1-D62E-475A-960B-E5415A4E17CD}" srcOrd="2" destOrd="0" presId="urn:microsoft.com/office/officeart/2005/8/layout/vProcess5"/>
    <dgm:cxn modelId="{369C0BAA-7FAA-4878-A090-8E90C2A220DF}" type="presParOf" srcId="{74734D86-6F63-4F2C-B306-700B3C6F16D7}" destId="{CEF0AE94-2160-49FD-A9B7-35919515231B}" srcOrd="3" destOrd="0" presId="urn:microsoft.com/office/officeart/2005/8/layout/vProcess5"/>
    <dgm:cxn modelId="{17A096AA-1224-4CC5-8253-996205CA5198}" type="presParOf" srcId="{74734D86-6F63-4F2C-B306-700B3C6F16D7}" destId="{6A777C42-790C-49BD-9BA0-B7C72618E2C7}" srcOrd="4" destOrd="0" presId="urn:microsoft.com/office/officeart/2005/8/layout/vProcess5"/>
    <dgm:cxn modelId="{8298D3BB-CEBC-4832-BD4A-47175DAF0608}" type="presParOf" srcId="{74734D86-6F63-4F2C-B306-700B3C6F16D7}" destId="{B2E56CB0-DB6A-4E5B-88FA-34D48553BB97}" srcOrd="5" destOrd="0" presId="urn:microsoft.com/office/officeart/2005/8/layout/vProcess5"/>
    <dgm:cxn modelId="{6AEE3F93-CEBF-45A1-BCC4-8B53214ABD07}" type="presParOf" srcId="{74734D86-6F63-4F2C-B306-700B3C6F16D7}" destId="{F836E79D-B4E1-46D9-8540-FD3FC2F6D66D}" srcOrd="6" destOrd="0" presId="urn:microsoft.com/office/officeart/2005/8/layout/vProcess5"/>
    <dgm:cxn modelId="{BACE5017-C6CF-4B5F-990A-E8BEDABA292A}" type="presParOf" srcId="{74734D86-6F63-4F2C-B306-700B3C6F16D7}" destId="{D8CC3887-ABB3-40F1-8249-DD56A12F4360}" srcOrd="7" destOrd="0" presId="urn:microsoft.com/office/officeart/2005/8/layout/vProcess5"/>
    <dgm:cxn modelId="{0AFC9611-B224-411E-9D2D-2D6AA098C0E4}" type="presParOf" srcId="{74734D86-6F63-4F2C-B306-700B3C6F16D7}" destId="{819D08A6-DF83-4F50-A1AB-D1FB4F6816F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3F4AF5-7985-4476-9C56-6ACC30D01719}" type="doc">
      <dgm:prSet loTypeId="urn:microsoft.com/office/officeart/2005/8/layout/radial4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B7F4C89-9BB6-46D4-9779-9EB8B6196CE5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Importer</a:t>
          </a:r>
          <a:endParaRPr lang="en-US" dirty="0"/>
        </a:p>
      </dgm:t>
    </dgm:pt>
    <dgm:pt modelId="{9F1A3049-6460-4134-BD1D-79691C6D9B07}" type="parTrans" cxnId="{83F5F38E-B342-4320-9EB5-B75639E12B3C}">
      <dgm:prSet/>
      <dgm:spPr/>
      <dgm:t>
        <a:bodyPr/>
        <a:lstStyle/>
        <a:p>
          <a:endParaRPr lang="en-US"/>
        </a:p>
      </dgm:t>
    </dgm:pt>
    <dgm:pt modelId="{E0C58B1C-0547-4A2F-A57D-42CEF5843736}" type="sibTrans" cxnId="{83F5F38E-B342-4320-9EB5-B75639E12B3C}">
      <dgm:prSet/>
      <dgm:spPr/>
      <dgm:t>
        <a:bodyPr/>
        <a:lstStyle/>
        <a:p>
          <a:endParaRPr lang="en-US"/>
        </a:p>
      </dgm:t>
    </dgm:pt>
    <dgm:pt modelId="{8B8947F1-C7F7-42E9-94A0-0E5B42017366}">
      <dgm:prSet phldrT="[Text]"/>
      <dgm:spPr/>
      <dgm:t>
        <a:bodyPr/>
        <a:lstStyle/>
        <a:p>
          <a:r>
            <a:rPr lang="en-US" dirty="0" smtClean="0"/>
            <a:t>Cheaper funds as compared to INR loans</a:t>
          </a:r>
          <a:endParaRPr lang="en-US" dirty="0"/>
        </a:p>
      </dgm:t>
    </dgm:pt>
    <dgm:pt modelId="{08357BF1-7247-4AD0-A5C5-9EFA7E59849E}" type="parTrans" cxnId="{3087E8C1-6013-4699-8869-B628045ADFB5}">
      <dgm:prSet/>
      <dgm:spPr/>
      <dgm:t>
        <a:bodyPr/>
        <a:lstStyle/>
        <a:p>
          <a:endParaRPr lang="en-US"/>
        </a:p>
      </dgm:t>
    </dgm:pt>
    <dgm:pt modelId="{2124C2F2-C820-413F-B818-5380FD12D5EB}" type="sibTrans" cxnId="{3087E8C1-6013-4699-8869-B628045ADFB5}">
      <dgm:prSet/>
      <dgm:spPr/>
      <dgm:t>
        <a:bodyPr/>
        <a:lstStyle/>
        <a:p>
          <a:endParaRPr lang="en-US"/>
        </a:p>
      </dgm:t>
    </dgm:pt>
    <dgm:pt modelId="{FA455483-F47A-4334-9634-7F21037C2AC5}">
      <dgm:prSet phldrT="[Text]"/>
      <dgm:spPr/>
      <dgm:t>
        <a:bodyPr/>
        <a:lstStyle/>
        <a:p>
          <a:r>
            <a:rPr lang="en-US" dirty="0" smtClean="0"/>
            <a:t>Better negotiation terms with the exporter</a:t>
          </a:r>
          <a:endParaRPr lang="en-US" dirty="0"/>
        </a:p>
      </dgm:t>
    </dgm:pt>
    <dgm:pt modelId="{359D5399-3E65-493E-B47C-691385E39750}" type="parTrans" cxnId="{13008302-130C-4535-8E45-504661708197}">
      <dgm:prSet/>
      <dgm:spPr/>
      <dgm:t>
        <a:bodyPr/>
        <a:lstStyle/>
        <a:p>
          <a:endParaRPr lang="en-US"/>
        </a:p>
      </dgm:t>
    </dgm:pt>
    <dgm:pt modelId="{D0DE3A8C-34B3-4EC1-88F8-0AD8524E04EB}" type="sibTrans" cxnId="{13008302-130C-4535-8E45-504661708197}">
      <dgm:prSet/>
      <dgm:spPr/>
      <dgm:t>
        <a:bodyPr/>
        <a:lstStyle/>
        <a:p>
          <a:endParaRPr lang="en-US"/>
        </a:p>
      </dgm:t>
    </dgm:pt>
    <dgm:pt modelId="{A5A1310E-785B-4EB0-A372-66F16240A803}">
      <dgm:prSet phldrT="[Text]"/>
      <dgm:spPr/>
      <dgm:t>
        <a:bodyPr/>
        <a:lstStyle/>
        <a:p>
          <a:r>
            <a:rPr lang="en-US" dirty="0" smtClean="0"/>
            <a:t>Extended credit period available</a:t>
          </a:r>
          <a:endParaRPr lang="en-US" dirty="0"/>
        </a:p>
      </dgm:t>
    </dgm:pt>
    <dgm:pt modelId="{8F0D46D4-1B48-40FF-AA05-3553B7A1BAAB}" type="parTrans" cxnId="{471C80EE-E2F3-4F39-ADE5-9CB380450A6D}">
      <dgm:prSet/>
      <dgm:spPr/>
      <dgm:t>
        <a:bodyPr/>
        <a:lstStyle/>
        <a:p>
          <a:endParaRPr lang="en-US"/>
        </a:p>
      </dgm:t>
    </dgm:pt>
    <dgm:pt modelId="{FA693837-F624-4EB2-9557-ECCE75FEC35F}" type="sibTrans" cxnId="{471C80EE-E2F3-4F39-ADE5-9CB380450A6D}">
      <dgm:prSet/>
      <dgm:spPr/>
      <dgm:t>
        <a:bodyPr/>
        <a:lstStyle/>
        <a:p>
          <a:endParaRPr lang="en-US"/>
        </a:p>
      </dgm:t>
    </dgm:pt>
    <dgm:pt modelId="{22687048-39B1-4994-BA81-47B11BFC0330}">
      <dgm:prSet phldrT="[Text]"/>
      <dgm:spPr/>
      <dgm:t>
        <a:bodyPr/>
        <a:lstStyle/>
        <a:p>
          <a:r>
            <a:rPr lang="en-US" dirty="0" smtClean="0"/>
            <a:t>Financing available for any form of trade</a:t>
          </a:r>
          <a:endParaRPr lang="en-US" dirty="0"/>
        </a:p>
      </dgm:t>
    </dgm:pt>
    <dgm:pt modelId="{CA3721C7-0E15-49BD-8BD4-69D5999225A8}" type="parTrans" cxnId="{97430BC6-FEA4-412D-BA07-F59841114EDC}">
      <dgm:prSet/>
      <dgm:spPr/>
      <dgm:t>
        <a:bodyPr/>
        <a:lstStyle/>
        <a:p>
          <a:endParaRPr lang="en-US"/>
        </a:p>
      </dgm:t>
    </dgm:pt>
    <dgm:pt modelId="{B2A4334A-9785-40B4-AE49-44293DCFDBF8}" type="sibTrans" cxnId="{97430BC6-FEA4-412D-BA07-F59841114EDC}">
      <dgm:prSet/>
      <dgm:spPr/>
      <dgm:t>
        <a:bodyPr/>
        <a:lstStyle/>
        <a:p>
          <a:endParaRPr lang="en-US"/>
        </a:p>
      </dgm:t>
    </dgm:pt>
    <dgm:pt modelId="{58207852-8242-4FBD-90F4-1FD16D039F2C}" type="pres">
      <dgm:prSet presAssocID="{EF3F4AF5-7985-4476-9C56-6ACC30D0171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A29C6A5-A311-4D3F-B7D8-E2E6B6CB9F70}" type="pres">
      <dgm:prSet presAssocID="{3B7F4C89-9BB6-46D4-9779-9EB8B6196CE5}" presName="centerShape" presStyleLbl="node0" presStyleIdx="0" presStyleCnt="1"/>
      <dgm:spPr/>
      <dgm:t>
        <a:bodyPr/>
        <a:lstStyle/>
        <a:p>
          <a:endParaRPr lang="en-US"/>
        </a:p>
      </dgm:t>
    </dgm:pt>
    <dgm:pt modelId="{969340F2-FCA4-475A-A131-C5C325BAF37D}" type="pres">
      <dgm:prSet presAssocID="{08357BF1-7247-4AD0-A5C5-9EFA7E59849E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E5F5D466-8A25-4A3A-AB18-4E2D8B39E433}" type="pres">
      <dgm:prSet presAssocID="{8B8947F1-C7F7-42E9-94A0-0E5B4201736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337AD7-1710-442E-B0AF-EB9C0ECA6BD0}" type="pres">
      <dgm:prSet presAssocID="{359D5399-3E65-493E-B47C-691385E39750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6D4C37CC-9DA4-42A9-AEEA-626B51C56C36}" type="pres">
      <dgm:prSet presAssocID="{FA455483-F47A-4334-9634-7F21037C2AC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8CFD0E-8A52-43E5-952A-D85C581890FA}" type="pres">
      <dgm:prSet presAssocID="{8F0D46D4-1B48-40FF-AA05-3553B7A1BAAB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2A8E00C3-B299-48C7-8783-6829069D59EC}" type="pres">
      <dgm:prSet presAssocID="{A5A1310E-785B-4EB0-A372-66F16240A8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33C720-850A-4B1C-B5A3-D4F0E9EB5796}" type="pres">
      <dgm:prSet presAssocID="{CA3721C7-0E15-49BD-8BD4-69D5999225A8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6D50FD7D-B878-4E11-B759-73760D187C68}" type="pres">
      <dgm:prSet presAssocID="{22687048-39B1-4994-BA81-47B11BFC033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12328F-C072-4CE4-B7E6-D999A9595498}" type="presOf" srcId="{08357BF1-7247-4AD0-A5C5-9EFA7E59849E}" destId="{969340F2-FCA4-475A-A131-C5C325BAF37D}" srcOrd="0" destOrd="0" presId="urn:microsoft.com/office/officeart/2005/8/layout/radial4"/>
    <dgm:cxn modelId="{97430BC6-FEA4-412D-BA07-F59841114EDC}" srcId="{3B7F4C89-9BB6-46D4-9779-9EB8B6196CE5}" destId="{22687048-39B1-4994-BA81-47B11BFC0330}" srcOrd="3" destOrd="0" parTransId="{CA3721C7-0E15-49BD-8BD4-69D5999225A8}" sibTransId="{B2A4334A-9785-40B4-AE49-44293DCFDBF8}"/>
    <dgm:cxn modelId="{DF69DAB0-F780-4935-9DAD-024207930162}" type="presOf" srcId="{A5A1310E-785B-4EB0-A372-66F16240A803}" destId="{2A8E00C3-B299-48C7-8783-6829069D59EC}" srcOrd="0" destOrd="0" presId="urn:microsoft.com/office/officeart/2005/8/layout/radial4"/>
    <dgm:cxn modelId="{20DB5019-180A-4E84-911B-3AB2F5DF40EB}" type="presOf" srcId="{22687048-39B1-4994-BA81-47B11BFC0330}" destId="{6D50FD7D-B878-4E11-B759-73760D187C68}" srcOrd="0" destOrd="0" presId="urn:microsoft.com/office/officeart/2005/8/layout/radial4"/>
    <dgm:cxn modelId="{3087E8C1-6013-4699-8869-B628045ADFB5}" srcId="{3B7F4C89-9BB6-46D4-9779-9EB8B6196CE5}" destId="{8B8947F1-C7F7-42E9-94A0-0E5B42017366}" srcOrd="0" destOrd="0" parTransId="{08357BF1-7247-4AD0-A5C5-9EFA7E59849E}" sibTransId="{2124C2F2-C820-413F-B818-5380FD12D5EB}"/>
    <dgm:cxn modelId="{8E195594-1A80-45A7-B3B8-62489DFB9E6C}" type="presOf" srcId="{3B7F4C89-9BB6-46D4-9779-9EB8B6196CE5}" destId="{2A29C6A5-A311-4D3F-B7D8-E2E6B6CB9F70}" srcOrd="0" destOrd="0" presId="urn:microsoft.com/office/officeart/2005/8/layout/radial4"/>
    <dgm:cxn modelId="{35E6582A-128E-4057-8183-BFD1151ADC24}" type="presOf" srcId="{8F0D46D4-1B48-40FF-AA05-3553B7A1BAAB}" destId="{818CFD0E-8A52-43E5-952A-D85C581890FA}" srcOrd="0" destOrd="0" presId="urn:microsoft.com/office/officeart/2005/8/layout/radial4"/>
    <dgm:cxn modelId="{83F5F38E-B342-4320-9EB5-B75639E12B3C}" srcId="{EF3F4AF5-7985-4476-9C56-6ACC30D01719}" destId="{3B7F4C89-9BB6-46D4-9779-9EB8B6196CE5}" srcOrd="0" destOrd="0" parTransId="{9F1A3049-6460-4134-BD1D-79691C6D9B07}" sibTransId="{E0C58B1C-0547-4A2F-A57D-42CEF5843736}"/>
    <dgm:cxn modelId="{13008302-130C-4535-8E45-504661708197}" srcId="{3B7F4C89-9BB6-46D4-9779-9EB8B6196CE5}" destId="{FA455483-F47A-4334-9634-7F21037C2AC5}" srcOrd="1" destOrd="0" parTransId="{359D5399-3E65-493E-B47C-691385E39750}" sibTransId="{D0DE3A8C-34B3-4EC1-88F8-0AD8524E04EB}"/>
    <dgm:cxn modelId="{8A51C1C4-9B2D-4A0A-B62F-C42F7A09C1ED}" type="presOf" srcId="{CA3721C7-0E15-49BD-8BD4-69D5999225A8}" destId="{AD33C720-850A-4B1C-B5A3-D4F0E9EB5796}" srcOrd="0" destOrd="0" presId="urn:microsoft.com/office/officeart/2005/8/layout/radial4"/>
    <dgm:cxn modelId="{ED437D37-7FF8-4D69-AE3F-EB78BCE12287}" type="presOf" srcId="{8B8947F1-C7F7-42E9-94A0-0E5B42017366}" destId="{E5F5D466-8A25-4A3A-AB18-4E2D8B39E433}" srcOrd="0" destOrd="0" presId="urn:microsoft.com/office/officeart/2005/8/layout/radial4"/>
    <dgm:cxn modelId="{C87CDFCA-3B12-477F-950E-7F83DE2A5DBC}" type="presOf" srcId="{FA455483-F47A-4334-9634-7F21037C2AC5}" destId="{6D4C37CC-9DA4-42A9-AEEA-626B51C56C36}" srcOrd="0" destOrd="0" presId="urn:microsoft.com/office/officeart/2005/8/layout/radial4"/>
    <dgm:cxn modelId="{F4238FF5-99F1-41CC-BAB0-9F810192A372}" type="presOf" srcId="{EF3F4AF5-7985-4476-9C56-6ACC30D01719}" destId="{58207852-8242-4FBD-90F4-1FD16D039F2C}" srcOrd="0" destOrd="0" presId="urn:microsoft.com/office/officeart/2005/8/layout/radial4"/>
    <dgm:cxn modelId="{471C80EE-E2F3-4F39-ADE5-9CB380450A6D}" srcId="{3B7F4C89-9BB6-46D4-9779-9EB8B6196CE5}" destId="{A5A1310E-785B-4EB0-A372-66F16240A803}" srcOrd="2" destOrd="0" parTransId="{8F0D46D4-1B48-40FF-AA05-3553B7A1BAAB}" sibTransId="{FA693837-F624-4EB2-9557-ECCE75FEC35F}"/>
    <dgm:cxn modelId="{3B787EF3-8B58-4FED-97D3-A47DA7375D1D}" type="presOf" srcId="{359D5399-3E65-493E-B47C-691385E39750}" destId="{88337AD7-1710-442E-B0AF-EB9C0ECA6BD0}" srcOrd="0" destOrd="0" presId="urn:microsoft.com/office/officeart/2005/8/layout/radial4"/>
    <dgm:cxn modelId="{785AD2D1-36D5-426E-96C4-38B390C8A151}" type="presParOf" srcId="{58207852-8242-4FBD-90F4-1FD16D039F2C}" destId="{2A29C6A5-A311-4D3F-B7D8-E2E6B6CB9F70}" srcOrd="0" destOrd="0" presId="urn:microsoft.com/office/officeart/2005/8/layout/radial4"/>
    <dgm:cxn modelId="{5C8512C5-DEF5-4416-BADC-3B5B00E030F3}" type="presParOf" srcId="{58207852-8242-4FBD-90F4-1FD16D039F2C}" destId="{969340F2-FCA4-475A-A131-C5C325BAF37D}" srcOrd="1" destOrd="0" presId="urn:microsoft.com/office/officeart/2005/8/layout/radial4"/>
    <dgm:cxn modelId="{2CBF5B8D-2558-426C-95BC-23A311DD97E3}" type="presParOf" srcId="{58207852-8242-4FBD-90F4-1FD16D039F2C}" destId="{E5F5D466-8A25-4A3A-AB18-4E2D8B39E433}" srcOrd="2" destOrd="0" presId="urn:microsoft.com/office/officeart/2005/8/layout/radial4"/>
    <dgm:cxn modelId="{7A3D8F42-DADF-4CD7-8CF5-182C4CF037F1}" type="presParOf" srcId="{58207852-8242-4FBD-90F4-1FD16D039F2C}" destId="{88337AD7-1710-442E-B0AF-EB9C0ECA6BD0}" srcOrd="3" destOrd="0" presId="urn:microsoft.com/office/officeart/2005/8/layout/radial4"/>
    <dgm:cxn modelId="{47BD0404-8F90-406B-9EA4-E4F5BF8C4E47}" type="presParOf" srcId="{58207852-8242-4FBD-90F4-1FD16D039F2C}" destId="{6D4C37CC-9DA4-42A9-AEEA-626B51C56C36}" srcOrd="4" destOrd="0" presId="urn:microsoft.com/office/officeart/2005/8/layout/radial4"/>
    <dgm:cxn modelId="{40CE86CA-6205-41A2-8DC0-F7F4CFA58E92}" type="presParOf" srcId="{58207852-8242-4FBD-90F4-1FD16D039F2C}" destId="{818CFD0E-8A52-43E5-952A-D85C581890FA}" srcOrd="5" destOrd="0" presId="urn:microsoft.com/office/officeart/2005/8/layout/radial4"/>
    <dgm:cxn modelId="{CD0DD28C-4F07-4B40-B61D-E63729F35A6E}" type="presParOf" srcId="{58207852-8242-4FBD-90F4-1FD16D039F2C}" destId="{2A8E00C3-B299-48C7-8783-6829069D59EC}" srcOrd="6" destOrd="0" presId="urn:microsoft.com/office/officeart/2005/8/layout/radial4"/>
    <dgm:cxn modelId="{FB0A5F59-D66C-4C70-ADC6-AD8BCDC498BA}" type="presParOf" srcId="{58207852-8242-4FBD-90F4-1FD16D039F2C}" destId="{AD33C720-850A-4B1C-B5A3-D4F0E9EB5796}" srcOrd="7" destOrd="0" presId="urn:microsoft.com/office/officeart/2005/8/layout/radial4"/>
    <dgm:cxn modelId="{8DEEDED7-B872-4087-8CAE-001046502768}" type="presParOf" srcId="{58207852-8242-4FBD-90F4-1FD16D039F2C}" destId="{6D50FD7D-B878-4E11-B759-73760D187C68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C0088C-215E-48CF-B999-900FB567FD3C}" type="doc">
      <dgm:prSet loTypeId="urn:microsoft.com/office/officeart/2005/8/layout/vList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E25B0EA-76DF-4A03-B1F0-B20941F09DEC}">
      <dgm:prSet phldrT="[Text]"/>
      <dgm:spPr/>
      <dgm:t>
        <a:bodyPr/>
        <a:lstStyle/>
        <a:p>
          <a:pPr algn="just"/>
          <a:r>
            <a:rPr lang="en-US" dirty="0" smtClean="0"/>
            <a:t>Operational problems in cases where the importer changes its banking arrangements</a:t>
          </a:r>
          <a:endParaRPr lang="en-US" dirty="0"/>
        </a:p>
      </dgm:t>
    </dgm:pt>
    <dgm:pt modelId="{007F6D50-402A-41DA-9FB9-AAC5B7FDC9B9}" type="parTrans" cxnId="{77B7C584-A71F-4154-99FD-FD55D98C3E9F}">
      <dgm:prSet/>
      <dgm:spPr/>
      <dgm:t>
        <a:bodyPr/>
        <a:lstStyle/>
        <a:p>
          <a:endParaRPr lang="en-US"/>
        </a:p>
      </dgm:t>
    </dgm:pt>
    <dgm:pt modelId="{11D5F904-DC7F-4D4E-822B-963D39A6F335}" type="sibTrans" cxnId="{77B7C584-A71F-4154-99FD-FD55D98C3E9F}">
      <dgm:prSet/>
      <dgm:spPr/>
      <dgm:t>
        <a:bodyPr/>
        <a:lstStyle/>
        <a:p>
          <a:endParaRPr lang="en-US"/>
        </a:p>
      </dgm:t>
    </dgm:pt>
    <dgm:pt modelId="{162F1FCA-1C05-4B30-A015-8686EA9DE185}">
      <dgm:prSet phldrT="[Text]"/>
      <dgm:spPr/>
      <dgm:t>
        <a:bodyPr/>
        <a:lstStyle/>
        <a:p>
          <a:pPr algn="just"/>
          <a:r>
            <a:rPr lang="en-US" dirty="0" smtClean="0"/>
            <a:t>High Interest Cost burden on the part of the importer in case the interest rate currency is not hedged</a:t>
          </a:r>
          <a:endParaRPr lang="en-US" dirty="0"/>
        </a:p>
      </dgm:t>
    </dgm:pt>
    <dgm:pt modelId="{A0D28477-5A6B-41BA-94C0-80D193C75038}" type="parTrans" cxnId="{FB2A42B3-655D-4EAF-BF3C-FDFC87C31A6D}">
      <dgm:prSet/>
      <dgm:spPr/>
      <dgm:t>
        <a:bodyPr/>
        <a:lstStyle/>
        <a:p>
          <a:endParaRPr lang="en-US"/>
        </a:p>
      </dgm:t>
    </dgm:pt>
    <dgm:pt modelId="{AF48C053-95B6-48AE-8FB3-1C1CF555091A}" type="sibTrans" cxnId="{FB2A42B3-655D-4EAF-BF3C-FDFC87C31A6D}">
      <dgm:prSet/>
      <dgm:spPr/>
      <dgm:t>
        <a:bodyPr/>
        <a:lstStyle/>
        <a:p>
          <a:endParaRPr lang="en-US"/>
        </a:p>
      </dgm:t>
    </dgm:pt>
    <dgm:pt modelId="{568FB5B4-DA9E-4CF0-8E4F-179086130589}">
      <dgm:prSet phldrT="[Text]"/>
      <dgm:spPr/>
      <dgm:t>
        <a:bodyPr/>
        <a:lstStyle/>
        <a:p>
          <a:pPr algn="just"/>
          <a:r>
            <a:rPr lang="en-US" dirty="0" smtClean="0"/>
            <a:t>Possibility of huge Foreign Currency Loss in case the repayment liability is not hedged by the importer</a:t>
          </a:r>
          <a:endParaRPr lang="en-US" dirty="0"/>
        </a:p>
      </dgm:t>
    </dgm:pt>
    <dgm:pt modelId="{52BE7CA9-203E-4474-A307-C83927E63A9E}" type="parTrans" cxnId="{982AAFED-1B34-4607-A294-1219B58098EE}">
      <dgm:prSet/>
      <dgm:spPr/>
      <dgm:t>
        <a:bodyPr/>
        <a:lstStyle/>
        <a:p>
          <a:endParaRPr lang="en-US"/>
        </a:p>
      </dgm:t>
    </dgm:pt>
    <dgm:pt modelId="{92D038BE-FAE0-46A0-A774-2EBFEFF36767}" type="sibTrans" cxnId="{982AAFED-1B34-4607-A294-1219B58098EE}">
      <dgm:prSet/>
      <dgm:spPr/>
      <dgm:t>
        <a:bodyPr/>
        <a:lstStyle/>
        <a:p>
          <a:endParaRPr lang="en-US"/>
        </a:p>
      </dgm:t>
    </dgm:pt>
    <dgm:pt modelId="{9FDC3712-C588-43F5-ACFF-5C73994D5824}">
      <dgm:prSet phldrT="[Text]"/>
      <dgm:spPr/>
      <dgm:t>
        <a:bodyPr/>
        <a:lstStyle/>
        <a:p>
          <a:pPr algn="just"/>
          <a:r>
            <a:rPr lang="en-US" dirty="0" smtClean="0"/>
            <a:t>Operational difficulties in obtaining Letter of Undertaking from the local PSU Banks</a:t>
          </a:r>
          <a:endParaRPr lang="en-US" dirty="0"/>
        </a:p>
      </dgm:t>
    </dgm:pt>
    <dgm:pt modelId="{4F2049B1-5DFA-4A5E-ACB1-4DDF41508257}" type="parTrans" cxnId="{98329ED0-CF7B-4726-8511-9CFCF0E9A711}">
      <dgm:prSet/>
      <dgm:spPr/>
      <dgm:t>
        <a:bodyPr/>
        <a:lstStyle/>
        <a:p>
          <a:endParaRPr lang="en-US"/>
        </a:p>
      </dgm:t>
    </dgm:pt>
    <dgm:pt modelId="{E10E79C1-3142-476B-BF1A-B052CAAF0452}" type="sibTrans" cxnId="{98329ED0-CF7B-4726-8511-9CFCF0E9A711}">
      <dgm:prSet/>
      <dgm:spPr/>
      <dgm:t>
        <a:bodyPr/>
        <a:lstStyle/>
        <a:p>
          <a:endParaRPr lang="en-US"/>
        </a:p>
      </dgm:t>
    </dgm:pt>
    <dgm:pt modelId="{4999F7B4-2F7A-42C0-9CEB-AF55FB1374C1}" type="pres">
      <dgm:prSet presAssocID="{47C0088C-215E-48CF-B999-900FB567FD3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1B4BC8-E43B-49C4-B535-90611359C7B5}" type="pres">
      <dgm:prSet presAssocID="{CE25B0EA-76DF-4A03-B1F0-B20941F09DE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30BB08-8499-4B4E-9771-0CD0665F4E7D}" type="pres">
      <dgm:prSet presAssocID="{11D5F904-DC7F-4D4E-822B-963D39A6F335}" presName="spacer" presStyleCnt="0"/>
      <dgm:spPr/>
    </dgm:pt>
    <dgm:pt modelId="{3C976432-DACD-4291-8AAB-90B0AC59B969}" type="pres">
      <dgm:prSet presAssocID="{162F1FCA-1C05-4B30-A015-8686EA9DE185}" presName="parentText" presStyleLbl="node1" presStyleIdx="1" presStyleCnt="4" custLinFactNeighborX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896B41-64D9-4972-86B0-213897A3E592}" type="pres">
      <dgm:prSet presAssocID="{AF48C053-95B6-48AE-8FB3-1C1CF555091A}" presName="spacer" presStyleCnt="0"/>
      <dgm:spPr/>
    </dgm:pt>
    <dgm:pt modelId="{083ABDD7-12B6-4FAC-9AA1-AA267A7A63FB}" type="pres">
      <dgm:prSet presAssocID="{568FB5B4-DA9E-4CF0-8E4F-17908613058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2F7E4F-45A0-4A16-8704-6940C7393870}" type="pres">
      <dgm:prSet presAssocID="{92D038BE-FAE0-46A0-A774-2EBFEFF36767}" presName="spacer" presStyleCnt="0"/>
      <dgm:spPr/>
    </dgm:pt>
    <dgm:pt modelId="{E35753D8-2A59-4D7B-8546-5A0299A75C91}" type="pres">
      <dgm:prSet presAssocID="{9FDC3712-C588-43F5-ACFF-5C73994D582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2AAFED-1B34-4607-A294-1219B58098EE}" srcId="{47C0088C-215E-48CF-B999-900FB567FD3C}" destId="{568FB5B4-DA9E-4CF0-8E4F-179086130589}" srcOrd="2" destOrd="0" parTransId="{52BE7CA9-203E-4474-A307-C83927E63A9E}" sibTransId="{92D038BE-FAE0-46A0-A774-2EBFEFF36767}"/>
    <dgm:cxn modelId="{1EFC8D25-3E9C-4F67-A17F-AD9B4E2B2FD8}" type="presOf" srcId="{47C0088C-215E-48CF-B999-900FB567FD3C}" destId="{4999F7B4-2F7A-42C0-9CEB-AF55FB1374C1}" srcOrd="0" destOrd="0" presId="urn:microsoft.com/office/officeart/2005/8/layout/vList2"/>
    <dgm:cxn modelId="{FB2A42B3-655D-4EAF-BF3C-FDFC87C31A6D}" srcId="{47C0088C-215E-48CF-B999-900FB567FD3C}" destId="{162F1FCA-1C05-4B30-A015-8686EA9DE185}" srcOrd="1" destOrd="0" parTransId="{A0D28477-5A6B-41BA-94C0-80D193C75038}" sibTransId="{AF48C053-95B6-48AE-8FB3-1C1CF555091A}"/>
    <dgm:cxn modelId="{AD603BBE-FDF9-4FB4-8273-A43940B6A905}" type="presOf" srcId="{162F1FCA-1C05-4B30-A015-8686EA9DE185}" destId="{3C976432-DACD-4291-8AAB-90B0AC59B969}" srcOrd="0" destOrd="0" presId="urn:microsoft.com/office/officeart/2005/8/layout/vList2"/>
    <dgm:cxn modelId="{C0743753-CDF9-4E40-9F99-1F439C827DBB}" type="presOf" srcId="{568FB5B4-DA9E-4CF0-8E4F-179086130589}" destId="{083ABDD7-12B6-4FAC-9AA1-AA267A7A63FB}" srcOrd="0" destOrd="0" presId="urn:microsoft.com/office/officeart/2005/8/layout/vList2"/>
    <dgm:cxn modelId="{D9030904-7DD0-4B1A-8368-6D5074645B7C}" type="presOf" srcId="{9FDC3712-C588-43F5-ACFF-5C73994D5824}" destId="{E35753D8-2A59-4D7B-8546-5A0299A75C91}" srcOrd="0" destOrd="0" presId="urn:microsoft.com/office/officeart/2005/8/layout/vList2"/>
    <dgm:cxn modelId="{BB4A2CCC-98FF-46C2-AEC1-0F800E239388}" type="presOf" srcId="{CE25B0EA-76DF-4A03-B1F0-B20941F09DEC}" destId="{491B4BC8-E43B-49C4-B535-90611359C7B5}" srcOrd="0" destOrd="0" presId="urn:microsoft.com/office/officeart/2005/8/layout/vList2"/>
    <dgm:cxn modelId="{77B7C584-A71F-4154-99FD-FD55D98C3E9F}" srcId="{47C0088C-215E-48CF-B999-900FB567FD3C}" destId="{CE25B0EA-76DF-4A03-B1F0-B20941F09DEC}" srcOrd="0" destOrd="0" parTransId="{007F6D50-402A-41DA-9FB9-AAC5B7FDC9B9}" sibTransId="{11D5F904-DC7F-4D4E-822B-963D39A6F335}"/>
    <dgm:cxn modelId="{98329ED0-CF7B-4726-8511-9CFCF0E9A711}" srcId="{47C0088C-215E-48CF-B999-900FB567FD3C}" destId="{9FDC3712-C588-43F5-ACFF-5C73994D5824}" srcOrd="3" destOrd="0" parTransId="{4F2049B1-5DFA-4A5E-ACB1-4DDF41508257}" sibTransId="{E10E79C1-3142-476B-BF1A-B052CAAF0452}"/>
    <dgm:cxn modelId="{398B4E61-EF06-403A-9750-D6F26B770CDB}" type="presParOf" srcId="{4999F7B4-2F7A-42C0-9CEB-AF55FB1374C1}" destId="{491B4BC8-E43B-49C4-B535-90611359C7B5}" srcOrd="0" destOrd="0" presId="urn:microsoft.com/office/officeart/2005/8/layout/vList2"/>
    <dgm:cxn modelId="{9E626D76-D401-4D2F-A8BF-AA2ACCBB7F9A}" type="presParOf" srcId="{4999F7B4-2F7A-42C0-9CEB-AF55FB1374C1}" destId="{D830BB08-8499-4B4E-9771-0CD0665F4E7D}" srcOrd="1" destOrd="0" presId="urn:microsoft.com/office/officeart/2005/8/layout/vList2"/>
    <dgm:cxn modelId="{36896DDE-97AB-4986-9510-A2E38EAAF3E7}" type="presParOf" srcId="{4999F7B4-2F7A-42C0-9CEB-AF55FB1374C1}" destId="{3C976432-DACD-4291-8AAB-90B0AC59B969}" srcOrd="2" destOrd="0" presId="urn:microsoft.com/office/officeart/2005/8/layout/vList2"/>
    <dgm:cxn modelId="{E8BF8070-0842-40A3-842E-CEA62F13AC7F}" type="presParOf" srcId="{4999F7B4-2F7A-42C0-9CEB-AF55FB1374C1}" destId="{CB896B41-64D9-4972-86B0-213897A3E592}" srcOrd="3" destOrd="0" presId="urn:microsoft.com/office/officeart/2005/8/layout/vList2"/>
    <dgm:cxn modelId="{B954E063-7012-474F-A5AB-E63691A2F73F}" type="presParOf" srcId="{4999F7B4-2F7A-42C0-9CEB-AF55FB1374C1}" destId="{083ABDD7-12B6-4FAC-9AA1-AA267A7A63FB}" srcOrd="4" destOrd="0" presId="urn:microsoft.com/office/officeart/2005/8/layout/vList2"/>
    <dgm:cxn modelId="{4909CF71-E2E0-4F35-8D3B-03F566B79279}" type="presParOf" srcId="{4999F7B4-2F7A-42C0-9CEB-AF55FB1374C1}" destId="{6A2F7E4F-45A0-4A16-8704-6940C7393870}" srcOrd="5" destOrd="0" presId="urn:microsoft.com/office/officeart/2005/8/layout/vList2"/>
    <dgm:cxn modelId="{24473850-9632-4CB1-8E28-1F3B028E8C8B}" type="presParOf" srcId="{4999F7B4-2F7A-42C0-9CEB-AF55FB1374C1}" destId="{E35753D8-2A59-4D7B-8546-5A0299A75C9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176E62-5DDD-468D-A2C5-28EA41EF1FD1}" type="doc">
      <dgm:prSet loTypeId="urn:microsoft.com/office/officeart/2005/8/layout/vList6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42B6F7-DF0F-40D7-A238-99458B0B1C17}">
      <dgm:prSet phldrT="[Text]" custT="1"/>
      <dgm:spPr/>
      <dgm:t>
        <a:bodyPr/>
        <a:lstStyle/>
        <a:p>
          <a:r>
            <a:rPr lang="en-US" sz="4000" b="0" dirty="0" smtClean="0"/>
            <a:t>Interest Cost</a:t>
          </a:r>
          <a:endParaRPr lang="en-US" sz="4000" b="0" dirty="0"/>
        </a:p>
      </dgm:t>
    </dgm:pt>
    <dgm:pt modelId="{D86496B2-2625-438A-8743-9AC7766C38D9}" type="parTrans" cxnId="{1DA98864-C846-416C-9F31-B396C022A0A3}">
      <dgm:prSet/>
      <dgm:spPr/>
      <dgm:t>
        <a:bodyPr/>
        <a:lstStyle/>
        <a:p>
          <a:endParaRPr lang="en-US" b="0"/>
        </a:p>
      </dgm:t>
    </dgm:pt>
    <dgm:pt modelId="{A31DE0CB-9DC2-4485-B1B8-9181F8585C0A}" type="sibTrans" cxnId="{1DA98864-C846-416C-9F31-B396C022A0A3}">
      <dgm:prSet/>
      <dgm:spPr/>
      <dgm:t>
        <a:bodyPr/>
        <a:lstStyle/>
        <a:p>
          <a:endParaRPr lang="en-US" b="0"/>
        </a:p>
      </dgm:t>
    </dgm:pt>
    <dgm:pt modelId="{52C54512-64CA-40B7-8146-BBA9F8DD28A0}">
      <dgm:prSet phldrT="[Text]" custT="1"/>
      <dgm:spPr/>
      <dgm:t>
        <a:bodyPr/>
        <a:lstStyle/>
        <a:p>
          <a:pPr algn="just"/>
          <a:r>
            <a:rPr lang="en-US" sz="1600" b="0" dirty="0" smtClean="0"/>
            <a:t>LIBOR Cost as per the rate at the time of funding</a:t>
          </a:r>
          <a:endParaRPr lang="en-US" sz="1600" b="0" dirty="0"/>
        </a:p>
      </dgm:t>
    </dgm:pt>
    <dgm:pt modelId="{DE4B4158-8AA7-4BE4-A655-C095C5F0D62F}" type="parTrans" cxnId="{4FF372B5-645D-4AEC-BA30-507DA56A964B}">
      <dgm:prSet/>
      <dgm:spPr/>
      <dgm:t>
        <a:bodyPr/>
        <a:lstStyle/>
        <a:p>
          <a:endParaRPr lang="en-US" b="0"/>
        </a:p>
      </dgm:t>
    </dgm:pt>
    <dgm:pt modelId="{8BA1510D-5E26-4B6E-B252-4C6BEF67CB1C}" type="sibTrans" cxnId="{4FF372B5-645D-4AEC-BA30-507DA56A964B}">
      <dgm:prSet/>
      <dgm:spPr/>
      <dgm:t>
        <a:bodyPr/>
        <a:lstStyle/>
        <a:p>
          <a:endParaRPr lang="en-US" b="0"/>
        </a:p>
      </dgm:t>
    </dgm:pt>
    <dgm:pt modelId="{A9327A3A-8A8C-4E7F-A164-B37783D3F8DA}">
      <dgm:prSet phldrT="[Text]" custT="1"/>
      <dgm:spPr/>
      <dgm:t>
        <a:bodyPr/>
        <a:lstStyle/>
        <a:p>
          <a:pPr algn="just"/>
          <a:r>
            <a:rPr lang="en-US" sz="1600" b="0" dirty="0" smtClean="0"/>
            <a:t>Interest Cost (Spread) over and above the LIBOR</a:t>
          </a:r>
          <a:endParaRPr lang="en-US" sz="1600" b="0" dirty="0"/>
        </a:p>
      </dgm:t>
    </dgm:pt>
    <dgm:pt modelId="{DC03494E-5C36-4545-A394-754D764FFB11}" type="parTrans" cxnId="{90041A31-1F71-4864-B0E8-FCC357E13B4D}">
      <dgm:prSet/>
      <dgm:spPr/>
      <dgm:t>
        <a:bodyPr/>
        <a:lstStyle/>
        <a:p>
          <a:endParaRPr lang="en-US" b="0"/>
        </a:p>
      </dgm:t>
    </dgm:pt>
    <dgm:pt modelId="{D3F792F3-AA80-46E8-9A66-A1DCB2D31F8B}" type="sibTrans" cxnId="{90041A31-1F71-4864-B0E8-FCC357E13B4D}">
      <dgm:prSet/>
      <dgm:spPr/>
      <dgm:t>
        <a:bodyPr/>
        <a:lstStyle/>
        <a:p>
          <a:endParaRPr lang="en-US" b="0"/>
        </a:p>
      </dgm:t>
    </dgm:pt>
    <dgm:pt modelId="{95CA0913-9089-41B5-ADDB-AF18EF60A382}">
      <dgm:prSet phldrT="[Text]" custT="1"/>
      <dgm:spPr/>
      <dgm:t>
        <a:bodyPr/>
        <a:lstStyle/>
        <a:p>
          <a:r>
            <a:rPr lang="en-US" sz="4000" b="0" dirty="0" smtClean="0"/>
            <a:t>Hedging Cost</a:t>
          </a:r>
          <a:endParaRPr lang="en-US" sz="4000" b="0" dirty="0"/>
        </a:p>
      </dgm:t>
    </dgm:pt>
    <dgm:pt modelId="{E01925B0-CA13-48B9-9227-EFB1A20ACBD8}" type="parTrans" cxnId="{81B4504F-33ED-4AE4-BCF7-E68EE3CEE9A6}">
      <dgm:prSet/>
      <dgm:spPr/>
      <dgm:t>
        <a:bodyPr/>
        <a:lstStyle/>
        <a:p>
          <a:endParaRPr lang="en-US" b="0"/>
        </a:p>
      </dgm:t>
    </dgm:pt>
    <dgm:pt modelId="{15DEA6D5-85E0-4CA4-9ED2-92453EB40EFC}" type="sibTrans" cxnId="{81B4504F-33ED-4AE4-BCF7-E68EE3CEE9A6}">
      <dgm:prSet/>
      <dgm:spPr/>
      <dgm:t>
        <a:bodyPr/>
        <a:lstStyle/>
        <a:p>
          <a:endParaRPr lang="en-US" b="0"/>
        </a:p>
      </dgm:t>
    </dgm:pt>
    <dgm:pt modelId="{5BF810CC-E24B-4BAD-9D42-6753AF325015}">
      <dgm:prSet phldrT="[Text]" custT="1"/>
      <dgm:spPr/>
      <dgm:t>
        <a:bodyPr/>
        <a:lstStyle/>
        <a:p>
          <a:pPr algn="just"/>
          <a:r>
            <a:rPr lang="en-US" sz="1600" b="0" dirty="0" smtClean="0"/>
            <a:t>Margin Money with the bankers / financial institutions for the hedging transactions</a:t>
          </a:r>
          <a:endParaRPr lang="en-US" sz="1600" b="0" dirty="0"/>
        </a:p>
      </dgm:t>
    </dgm:pt>
    <dgm:pt modelId="{43394E5C-E2C8-46BC-964F-865B89618A52}" type="parTrans" cxnId="{883C794F-323D-459A-9DC9-856CE7F622AF}">
      <dgm:prSet/>
      <dgm:spPr/>
      <dgm:t>
        <a:bodyPr/>
        <a:lstStyle/>
        <a:p>
          <a:endParaRPr lang="en-US" b="0"/>
        </a:p>
      </dgm:t>
    </dgm:pt>
    <dgm:pt modelId="{EAE3455C-72CD-4F42-8C7C-88B2DB17C848}" type="sibTrans" cxnId="{883C794F-323D-459A-9DC9-856CE7F622AF}">
      <dgm:prSet/>
      <dgm:spPr/>
      <dgm:t>
        <a:bodyPr/>
        <a:lstStyle/>
        <a:p>
          <a:endParaRPr lang="en-US" b="0"/>
        </a:p>
      </dgm:t>
    </dgm:pt>
    <dgm:pt modelId="{3BE740A8-D302-4BD7-9178-87EB1E4E27D2}">
      <dgm:prSet phldrT="[Text]" custT="1"/>
      <dgm:spPr/>
      <dgm:t>
        <a:bodyPr/>
        <a:lstStyle/>
        <a:p>
          <a:pPr algn="just"/>
          <a:r>
            <a:rPr lang="en-US" sz="1600" b="0" dirty="0" smtClean="0"/>
            <a:t>Forward Premium / Option Cost / Swap Charges for booking the contracts and freezing the foreign currency liability</a:t>
          </a:r>
          <a:endParaRPr lang="en-US" sz="1600" b="0" dirty="0"/>
        </a:p>
      </dgm:t>
    </dgm:pt>
    <dgm:pt modelId="{6CE188FD-74CF-49A2-915C-AEFDC90C9DFA}" type="parTrans" cxnId="{8A011CF6-2090-4891-A3E5-E239F78279CD}">
      <dgm:prSet/>
      <dgm:spPr/>
      <dgm:t>
        <a:bodyPr/>
        <a:lstStyle/>
        <a:p>
          <a:endParaRPr lang="en-US" b="0"/>
        </a:p>
      </dgm:t>
    </dgm:pt>
    <dgm:pt modelId="{E7055AB8-17E6-41AD-9A9C-205C667067AF}" type="sibTrans" cxnId="{8A011CF6-2090-4891-A3E5-E239F78279CD}">
      <dgm:prSet/>
      <dgm:spPr/>
      <dgm:t>
        <a:bodyPr/>
        <a:lstStyle/>
        <a:p>
          <a:endParaRPr lang="en-US" b="0"/>
        </a:p>
      </dgm:t>
    </dgm:pt>
    <dgm:pt modelId="{954CBAEB-0B04-42AB-8D06-6E61149E8F29}">
      <dgm:prSet phldrT="[Text]" custT="1"/>
      <dgm:spPr/>
      <dgm:t>
        <a:bodyPr/>
        <a:lstStyle/>
        <a:p>
          <a:pPr algn="just"/>
          <a:r>
            <a:rPr lang="en-US" sz="1600" b="0" dirty="0" smtClean="0"/>
            <a:t>Withholding Tax on Interest payable to foreign banks*</a:t>
          </a:r>
          <a:endParaRPr lang="en-US" sz="1600" b="0" dirty="0"/>
        </a:p>
      </dgm:t>
    </dgm:pt>
    <dgm:pt modelId="{AA55469D-1D6A-45D2-B0BF-A908B196DDF6}" type="parTrans" cxnId="{A600C5A8-FE18-46C7-92A9-5E6C326C62E9}">
      <dgm:prSet/>
      <dgm:spPr/>
      <dgm:t>
        <a:bodyPr/>
        <a:lstStyle/>
        <a:p>
          <a:endParaRPr lang="en-US" b="0"/>
        </a:p>
      </dgm:t>
    </dgm:pt>
    <dgm:pt modelId="{4F34B140-E593-4046-8B5E-2F3B426FB954}" type="sibTrans" cxnId="{A600C5A8-FE18-46C7-92A9-5E6C326C62E9}">
      <dgm:prSet/>
      <dgm:spPr/>
      <dgm:t>
        <a:bodyPr/>
        <a:lstStyle/>
        <a:p>
          <a:endParaRPr lang="en-US" b="0"/>
        </a:p>
      </dgm:t>
    </dgm:pt>
    <dgm:pt modelId="{DB06BE6B-A149-4E81-9E3C-8236EE1D91E1}">
      <dgm:prSet phldrT="[Text]" custT="1"/>
      <dgm:spPr/>
      <dgm:t>
        <a:bodyPr/>
        <a:lstStyle/>
        <a:p>
          <a:r>
            <a:rPr lang="en-US" sz="4000" b="0" dirty="0" smtClean="0"/>
            <a:t>Other Cost</a:t>
          </a:r>
          <a:endParaRPr lang="en-US" sz="4000" b="0" dirty="0"/>
        </a:p>
      </dgm:t>
    </dgm:pt>
    <dgm:pt modelId="{634931C9-7FA0-431F-9013-475205620C34}" type="parTrans" cxnId="{2D58081A-FC04-46BB-AD33-78743BAFCC74}">
      <dgm:prSet/>
      <dgm:spPr/>
      <dgm:t>
        <a:bodyPr/>
        <a:lstStyle/>
        <a:p>
          <a:endParaRPr lang="en-US" b="0"/>
        </a:p>
      </dgm:t>
    </dgm:pt>
    <dgm:pt modelId="{FF1D1D2C-7F38-4E87-8882-A4B8D0E490B5}" type="sibTrans" cxnId="{2D58081A-FC04-46BB-AD33-78743BAFCC74}">
      <dgm:prSet/>
      <dgm:spPr/>
      <dgm:t>
        <a:bodyPr/>
        <a:lstStyle/>
        <a:p>
          <a:endParaRPr lang="en-US" b="0"/>
        </a:p>
      </dgm:t>
    </dgm:pt>
    <dgm:pt modelId="{630C8591-48E6-479A-8C49-2451FD0097C6}">
      <dgm:prSet phldrT="[Text]" custT="1"/>
      <dgm:spPr/>
      <dgm:t>
        <a:bodyPr/>
        <a:lstStyle/>
        <a:p>
          <a:pPr algn="just"/>
          <a:r>
            <a:rPr lang="en-US" sz="1600" b="0" dirty="0" smtClean="0"/>
            <a:t>Cost for issuance of Letter of Undertaking</a:t>
          </a:r>
          <a:endParaRPr lang="en-US" sz="1600" b="0" dirty="0"/>
        </a:p>
      </dgm:t>
    </dgm:pt>
    <dgm:pt modelId="{A49A2083-7DF0-420F-8E1C-5EEAB77BAEDF}" type="parTrans" cxnId="{6B151488-5690-4408-B2EB-C24308907A63}">
      <dgm:prSet/>
      <dgm:spPr/>
      <dgm:t>
        <a:bodyPr/>
        <a:lstStyle/>
        <a:p>
          <a:endParaRPr lang="en-US" b="0"/>
        </a:p>
      </dgm:t>
    </dgm:pt>
    <dgm:pt modelId="{284C127B-1E1A-4ADA-8A75-97B3933FB341}" type="sibTrans" cxnId="{6B151488-5690-4408-B2EB-C24308907A63}">
      <dgm:prSet/>
      <dgm:spPr/>
      <dgm:t>
        <a:bodyPr/>
        <a:lstStyle/>
        <a:p>
          <a:endParaRPr lang="en-US" b="0"/>
        </a:p>
      </dgm:t>
    </dgm:pt>
    <dgm:pt modelId="{59631F6C-8186-4AE9-A644-C091BD946F1F}">
      <dgm:prSet phldrT="[Text]" custT="1"/>
      <dgm:spPr/>
      <dgm:t>
        <a:bodyPr/>
        <a:lstStyle/>
        <a:p>
          <a:pPr algn="just"/>
          <a:r>
            <a:rPr lang="en-US" sz="1600" b="0" dirty="0" smtClean="0"/>
            <a:t>Arrangement fees charged by the importers bank or the Buyer’s Credit Agents</a:t>
          </a:r>
          <a:endParaRPr lang="en-US" sz="1600" b="0" dirty="0"/>
        </a:p>
      </dgm:t>
    </dgm:pt>
    <dgm:pt modelId="{AA0CAA15-5ED6-4068-A723-70EEFC8122E4}" type="parTrans" cxnId="{0EA58B5F-C91C-4EEB-899E-B51F3F6318EF}">
      <dgm:prSet/>
      <dgm:spPr/>
      <dgm:t>
        <a:bodyPr/>
        <a:lstStyle/>
        <a:p>
          <a:endParaRPr lang="en-US"/>
        </a:p>
      </dgm:t>
    </dgm:pt>
    <dgm:pt modelId="{59FF5E9C-DE0B-46BC-A38F-763E4D04CE65}" type="sibTrans" cxnId="{0EA58B5F-C91C-4EEB-899E-B51F3F6318EF}">
      <dgm:prSet/>
      <dgm:spPr/>
      <dgm:t>
        <a:bodyPr/>
        <a:lstStyle/>
        <a:p>
          <a:endParaRPr lang="en-US"/>
        </a:p>
      </dgm:t>
    </dgm:pt>
    <dgm:pt modelId="{B1E19E43-2A64-4DF5-940E-E99E0EA9423F}">
      <dgm:prSet phldrT="[Text]" custT="1"/>
      <dgm:spPr/>
      <dgm:t>
        <a:bodyPr/>
        <a:lstStyle/>
        <a:p>
          <a:pPr algn="just"/>
          <a:r>
            <a:rPr lang="en-US" sz="1600" b="0" dirty="0" smtClean="0"/>
            <a:t>Charges for issuance of 15CA and 15CB forms at payment on maturity</a:t>
          </a:r>
          <a:endParaRPr lang="en-US" sz="1600" b="0" dirty="0"/>
        </a:p>
      </dgm:t>
    </dgm:pt>
    <dgm:pt modelId="{949469A1-195F-4AA7-A980-2FC24D242958}" type="parTrans" cxnId="{F153C5E8-8AF6-4903-A4BF-DB2A10D7B506}">
      <dgm:prSet/>
      <dgm:spPr/>
      <dgm:t>
        <a:bodyPr/>
        <a:lstStyle/>
        <a:p>
          <a:endParaRPr lang="en-US"/>
        </a:p>
      </dgm:t>
    </dgm:pt>
    <dgm:pt modelId="{CDA899B1-45E6-465C-B76E-37354B0D38F1}" type="sibTrans" cxnId="{F153C5E8-8AF6-4903-A4BF-DB2A10D7B506}">
      <dgm:prSet/>
      <dgm:spPr/>
      <dgm:t>
        <a:bodyPr/>
        <a:lstStyle/>
        <a:p>
          <a:endParaRPr lang="en-US"/>
        </a:p>
      </dgm:t>
    </dgm:pt>
    <dgm:pt modelId="{5D7E54E7-1CF1-40AA-A7F3-88333ED428DB}" type="pres">
      <dgm:prSet presAssocID="{C6176E62-5DDD-468D-A2C5-28EA41EF1FD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54AA16A-4AAE-497C-BCC1-9228A43FA218}" type="pres">
      <dgm:prSet presAssocID="{4242B6F7-DF0F-40D7-A238-99458B0B1C17}" presName="linNode" presStyleCnt="0"/>
      <dgm:spPr/>
    </dgm:pt>
    <dgm:pt modelId="{AFBB6983-1BB5-407F-9F29-53ED48553C9E}" type="pres">
      <dgm:prSet presAssocID="{4242B6F7-DF0F-40D7-A238-99458B0B1C17}" presName="parentShp" presStyleLbl="node1" presStyleIdx="0" presStyleCnt="3" custScaleX="852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3E2BEE-A040-4DCF-ABCE-F70429993049}" type="pres">
      <dgm:prSet presAssocID="{4242B6F7-DF0F-40D7-A238-99458B0B1C17}" presName="childShp" presStyleLbl="bgAccFollowNode1" presStyleIdx="0" presStyleCnt="3" custScaleX="107531" custLinFactNeighborY="-9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CF7C73-DE4D-4732-9C55-6F5EE35077AD}" type="pres">
      <dgm:prSet presAssocID="{A31DE0CB-9DC2-4485-B1B8-9181F8585C0A}" presName="spacing" presStyleCnt="0"/>
      <dgm:spPr/>
    </dgm:pt>
    <dgm:pt modelId="{A7BECD9B-60C5-4D3F-A97B-27FD19901DD9}" type="pres">
      <dgm:prSet presAssocID="{95CA0913-9089-41B5-ADDB-AF18EF60A382}" presName="linNode" presStyleCnt="0"/>
      <dgm:spPr/>
    </dgm:pt>
    <dgm:pt modelId="{E8F5115C-A918-41CC-8876-5EBA045F8351}" type="pres">
      <dgm:prSet presAssocID="{95CA0913-9089-41B5-ADDB-AF18EF60A382}" presName="parentShp" presStyleLbl="node1" presStyleIdx="1" presStyleCnt="3" custScaleX="852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0B5635-BF53-41E8-B090-74493CCA6EBA}" type="pres">
      <dgm:prSet presAssocID="{95CA0913-9089-41B5-ADDB-AF18EF60A382}" presName="childShp" presStyleLbl="bgAccFollowNode1" presStyleIdx="1" presStyleCnt="3" custScaleX="1075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F6BC3C-C884-4E05-A9B0-4A92028F6CD1}" type="pres">
      <dgm:prSet presAssocID="{15DEA6D5-85E0-4CA4-9ED2-92453EB40EFC}" presName="spacing" presStyleCnt="0"/>
      <dgm:spPr/>
    </dgm:pt>
    <dgm:pt modelId="{EE4050CF-0A9C-4CEE-B1FF-8220B8EED40B}" type="pres">
      <dgm:prSet presAssocID="{DB06BE6B-A149-4E81-9E3C-8236EE1D91E1}" presName="linNode" presStyleCnt="0"/>
      <dgm:spPr/>
    </dgm:pt>
    <dgm:pt modelId="{EC9AC9FF-4818-4C6D-BC13-8095A68F645C}" type="pres">
      <dgm:prSet presAssocID="{DB06BE6B-A149-4E81-9E3C-8236EE1D91E1}" presName="parentShp" presStyleLbl="node1" presStyleIdx="2" presStyleCnt="3" custScaleX="852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F94305-5739-4846-8EA6-B5EB0BBF84C6}" type="pres">
      <dgm:prSet presAssocID="{DB06BE6B-A149-4E81-9E3C-8236EE1D91E1}" presName="childShp" presStyleLbl="bgAccFollowNode1" presStyleIdx="2" presStyleCnt="3" custScaleX="1075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58081A-FC04-46BB-AD33-78743BAFCC74}" srcId="{C6176E62-5DDD-468D-A2C5-28EA41EF1FD1}" destId="{DB06BE6B-A149-4E81-9E3C-8236EE1D91E1}" srcOrd="2" destOrd="0" parTransId="{634931C9-7FA0-431F-9013-475205620C34}" sibTransId="{FF1D1D2C-7F38-4E87-8882-A4B8D0E490B5}"/>
    <dgm:cxn modelId="{0B56D481-08BB-4214-935F-5B8D1A8A37A2}" type="presOf" srcId="{3BE740A8-D302-4BD7-9178-87EB1E4E27D2}" destId="{FC0B5635-BF53-41E8-B090-74493CCA6EBA}" srcOrd="0" destOrd="1" presId="urn:microsoft.com/office/officeart/2005/8/layout/vList6"/>
    <dgm:cxn modelId="{45532F68-2906-4D75-BB85-F53F7C0EF0E5}" type="presOf" srcId="{C6176E62-5DDD-468D-A2C5-28EA41EF1FD1}" destId="{5D7E54E7-1CF1-40AA-A7F3-88333ED428DB}" srcOrd="0" destOrd="0" presId="urn:microsoft.com/office/officeart/2005/8/layout/vList6"/>
    <dgm:cxn modelId="{F153C5E8-8AF6-4903-A4BF-DB2A10D7B506}" srcId="{DB06BE6B-A149-4E81-9E3C-8236EE1D91E1}" destId="{B1E19E43-2A64-4DF5-940E-E99E0EA9423F}" srcOrd="2" destOrd="0" parTransId="{949469A1-195F-4AA7-A980-2FC24D242958}" sibTransId="{CDA899B1-45E6-465C-B76E-37354B0D38F1}"/>
    <dgm:cxn modelId="{A79B4888-6F8A-4ABE-9DBB-10D7BFB38C8E}" type="presOf" srcId="{4242B6F7-DF0F-40D7-A238-99458B0B1C17}" destId="{AFBB6983-1BB5-407F-9F29-53ED48553C9E}" srcOrd="0" destOrd="0" presId="urn:microsoft.com/office/officeart/2005/8/layout/vList6"/>
    <dgm:cxn modelId="{E0BC0E58-9E8F-4D52-A1F0-627391160698}" type="presOf" srcId="{5BF810CC-E24B-4BAD-9D42-6753AF325015}" destId="{FC0B5635-BF53-41E8-B090-74493CCA6EBA}" srcOrd="0" destOrd="0" presId="urn:microsoft.com/office/officeart/2005/8/layout/vList6"/>
    <dgm:cxn modelId="{6B151488-5690-4408-B2EB-C24308907A63}" srcId="{DB06BE6B-A149-4E81-9E3C-8236EE1D91E1}" destId="{630C8591-48E6-479A-8C49-2451FD0097C6}" srcOrd="0" destOrd="0" parTransId="{A49A2083-7DF0-420F-8E1C-5EEAB77BAEDF}" sibTransId="{284C127B-1E1A-4ADA-8A75-97B3933FB341}"/>
    <dgm:cxn modelId="{1DA98864-C846-416C-9F31-B396C022A0A3}" srcId="{C6176E62-5DDD-468D-A2C5-28EA41EF1FD1}" destId="{4242B6F7-DF0F-40D7-A238-99458B0B1C17}" srcOrd="0" destOrd="0" parTransId="{D86496B2-2625-438A-8743-9AC7766C38D9}" sibTransId="{A31DE0CB-9DC2-4485-B1B8-9181F8585C0A}"/>
    <dgm:cxn modelId="{883C794F-323D-459A-9DC9-856CE7F622AF}" srcId="{95CA0913-9089-41B5-ADDB-AF18EF60A382}" destId="{5BF810CC-E24B-4BAD-9D42-6753AF325015}" srcOrd="0" destOrd="0" parTransId="{43394E5C-E2C8-46BC-964F-865B89618A52}" sibTransId="{EAE3455C-72CD-4F42-8C7C-88B2DB17C848}"/>
    <dgm:cxn modelId="{0EA58B5F-C91C-4EEB-899E-B51F3F6318EF}" srcId="{4242B6F7-DF0F-40D7-A238-99458B0B1C17}" destId="{59631F6C-8186-4AE9-A644-C091BD946F1F}" srcOrd="2" destOrd="0" parTransId="{AA0CAA15-5ED6-4068-A723-70EEFC8122E4}" sibTransId="{59FF5E9C-DE0B-46BC-A38F-763E4D04CE65}"/>
    <dgm:cxn modelId="{90041A31-1F71-4864-B0E8-FCC357E13B4D}" srcId="{4242B6F7-DF0F-40D7-A238-99458B0B1C17}" destId="{A9327A3A-8A8C-4E7F-A164-B37783D3F8DA}" srcOrd="1" destOrd="0" parTransId="{DC03494E-5C36-4545-A394-754D764FFB11}" sibTransId="{D3F792F3-AA80-46E8-9A66-A1DCB2D31F8B}"/>
    <dgm:cxn modelId="{1E7F8948-DD5B-4A91-83AE-10FBA1059AFA}" type="presOf" srcId="{DB06BE6B-A149-4E81-9E3C-8236EE1D91E1}" destId="{EC9AC9FF-4818-4C6D-BC13-8095A68F645C}" srcOrd="0" destOrd="0" presId="urn:microsoft.com/office/officeart/2005/8/layout/vList6"/>
    <dgm:cxn modelId="{37FCC367-6D22-4412-A1FC-840EE9D8C1D9}" type="presOf" srcId="{52C54512-64CA-40B7-8146-BBA9F8DD28A0}" destId="{123E2BEE-A040-4DCF-ABCE-F70429993049}" srcOrd="0" destOrd="0" presId="urn:microsoft.com/office/officeart/2005/8/layout/vList6"/>
    <dgm:cxn modelId="{BF23CB66-1AC1-407E-A9FB-CD858D317252}" type="presOf" srcId="{95CA0913-9089-41B5-ADDB-AF18EF60A382}" destId="{E8F5115C-A918-41CC-8876-5EBA045F8351}" srcOrd="0" destOrd="0" presId="urn:microsoft.com/office/officeart/2005/8/layout/vList6"/>
    <dgm:cxn modelId="{F459A035-5EDA-4308-B034-3F213A17A4D9}" type="presOf" srcId="{954CBAEB-0B04-42AB-8D06-6E61149E8F29}" destId="{FFF94305-5739-4846-8EA6-B5EB0BBF84C6}" srcOrd="0" destOrd="1" presId="urn:microsoft.com/office/officeart/2005/8/layout/vList6"/>
    <dgm:cxn modelId="{16A1CBE3-329A-445B-9B1D-6AD82A092631}" type="presOf" srcId="{630C8591-48E6-479A-8C49-2451FD0097C6}" destId="{FFF94305-5739-4846-8EA6-B5EB0BBF84C6}" srcOrd="0" destOrd="0" presId="urn:microsoft.com/office/officeart/2005/8/layout/vList6"/>
    <dgm:cxn modelId="{79C612CC-B0FF-4ACC-A60F-5199B959D0B6}" type="presOf" srcId="{59631F6C-8186-4AE9-A644-C091BD946F1F}" destId="{123E2BEE-A040-4DCF-ABCE-F70429993049}" srcOrd="0" destOrd="2" presId="urn:microsoft.com/office/officeart/2005/8/layout/vList6"/>
    <dgm:cxn modelId="{4FF372B5-645D-4AEC-BA30-507DA56A964B}" srcId="{4242B6F7-DF0F-40D7-A238-99458B0B1C17}" destId="{52C54512-64CA-40B7-8146-BBA9F8DD28A0}" srcOrd="0" destOrd="0" parTransId="{DE4B4158-8AA7-4BE4-A655-C095C5F0D62F}" sibTransId="{8BA1510D-5E26-4B6E-B252-4C6BEF67CB1C}"/>
    <dgm:cxn modelId="{F03E380D-8388-40FA-A239-DBAA0ACAF1BE}" type="presOf" srcId="{B1E19E43-2A64-4DF5-940E-E99E0EA9423F}" destId="{FFF94305-5739-4846-8EA6-B5EB0BBF84C6}" srcOrd="0" destOrd="2" presId="urn:microsoft.com/office/officeart/2005/8/layout/vList6"/>
    <dgm:cxn modelId="{8A011CF6-2090-4891-A3E5-E239F78279CD}" srcId="{95CA0913-9089-41B5-ADDB-AF18EF60A382}" destId="{3BE740A8-D302-4BD7-9178-87EB1E4E27D2}" srcOrd="1" destOrd="0" parTransId="{6CE188FD-74CF-49A2-915C-AEFDC90C9DFA}" sibTransId="{E7055AB8-17E6-41AD-9A9C-205C667067AF}"/>
    <dgm:cxn modelId="{81B4504F-33ED-4AE4-BCF7-E68EE3CEE9A6}" srcId="{C6176E62-5DDD-468D-A2C5-28EA41EF1FD1}" destId="{95CA0913-9089-41B5-ADDB-AF18EF60A382}" srcOrd="1" destOrd="0" parTransId="{E01925B0-CA13-48B9-9227-EFB1A20ACBD8}" sibTransId="{15DEA6D5-85E0-4CA4-9ED2-92453EB40EFC}"/>
    <dgm:cxn modelId="{4589855C-862B-4D43-B1D5-6EFA2FB27EC8}" type="presOf" srcId="{A9327A3A-8A8C-4E7F-A164-B37783D3F8DA}" destId="{123E2BEE-A040-4DCF-ABCE-F70429993049}" srcOrd="0" destOrd="1" presId="urn:microsoft.com/office/officeart/2005/8/layout/vList6"/>
    <dgm:cxn modelId="{A600C5A8-FE18-46C7-92A9-5E6C326C62E9}" srcId="{DB06BE6B-A149-4E81-9E3C-8236EE1D91E1}" destId="{954CBAEB-0B04-42AB-8D06-6E61149E8F29}" srcOrd="1" destOrd="0" parTransId="{AA55469D-1D6A-45D2-B0BF-A908B196DDF6}" sibTransId="{4F34B140-E593-4046-8B5E-2F3B426FB954}"/>
    <dgm:cxn modelId="{6CB184F2-543D-4376-BF09-14D2B76298C5}" type="presParOf" srcId="{5D7E54E7-1CF1-40AA-A7F3-88333ED428DB}" destId="{654AA16A-4AAE-497C-BCC1-9228A43FA218}" srcOrd="0" destOrd="0" presId="urn:microsoft.com/office/officeart/2005/8/layout/vList6"/>
    <dgm:cxn modelId="{EE6335A3-C0C8-4B7D-BEBA-E6DE8B0D9DE6}" type="presParOf" srcId="{654AA16A-4AAE-497C-BCC1-9228A43FA218}" destId="{AFBB6983-1BB5-407F-9F29-53ED48553C9E}" srcOrd="0" destOrd="0" presId="urn:microsoft.com/office/officeart/2005/8/layout/vList6"/>
    <dgm:cxn modelId="{8F1A37E7-553C-4AA3-BC09-DFB2DB59745F}" type="presParOf" srcId="{654AA16A-4AAE-497C-BCC1-9228A43FA218}" destId="{123E2BEE-A040-4DCF-ABCE-F70429993049}" srcOrd="1" destOrd="0" presId="urn:microsoft.com/office/officeart/2005/8/layout/vList6"/>
    <dgm:cxn modelId="{5525F0DC-1450-4721-BF72-E862DA4A423E}" type="presParOf" srcId="{5D7E54E7-1CF1-40AA-A7F3-88333ED428DB}" destId="{C8CF7C73-DE4D-4732-9C55-6F5EE35077AD}" srcOrd="1" destOrd="0" presId="urn:microsoft.com/office/officeart/2005/8/layout/vList6"/>
    <dgm:cxn modelId="{96D05242-29E6-4CD8-ACA5-9E193634E167}" type="presParOf" srcId="{5D7E54E7-1CF1-40AA-A7F3-88333ED428DB}" destId="{A7BECD9B-60C5-4D3F-A97B-27FD19901DD9}" srcOrd="2" destOrd="0" presId="urn:microsoft.com/office/officeart/2005/8/layout/vList6"/>
    <dgm:cxn modelId="{6C73BF76-C21C-40A2-8D20-AB3206FD724F}" type="presParOf" srcId="{A7BECD9B-60C5-4D3F-A97B-27FD19901DD9}" destId="{E8F5115C-A918-41CC-8876-5EBA045F8351}" srcOrd="0" destOrd="0" presId="urn:microsoft.com/office/officeart/2005/8/layout/vList6"/>
    <dgm:cxn modelId="{C627F2CC-7E32-4E19-B96B-6EF753BDAAA4}" type="presParOf" srcId="{A7BECD9B-60C5-4D3F-A97B-27FD19901DD9}" destId="{FC0B5635-BF53-41E8-B090-74493CCA6EBA}" srcOrd="1" destOrd="0" presId="urn:microsoft.com/office/officeart/2005/8/layout/vList6"/>
    <dgm:cxn modelId="{E9525780-BCE4-4E52-AAB7-62B74E24A634}" type="presParOf" srcId="{5D7E54E7-1CF1-40AA-A7F3-88333ED428DB}" destId="{E5F6BC3C-C884-4E05-A9B0-4A92028F6CD1}" srcOrd="3" destOrd="0" presId="urn:microsoft.com/office/officeart/2005/8/layout/vList6"/>
    <dgm:cxn modelId="{6A639935-825E-49FB-9167-BE1B43E4F7E3}" type="presParOf" srcId="{5D7E54E7-1CF1-40AA-A7F3-88333ED428DB}" destId="{EE4050CF-0A9C-4CEE-B1FF-8220B8EED40B}" srcOrd="4" destOrd="0" presId="urn:microsoft.com/office/officeart/2005/8/layout/vList6"/>
    <dgm:cxn modelId="{17D3874F-3467-44AE-9F5A-E47B22838BB9}" type="presParOf" srcId="{EE4050CF-0A9C-4CEE-B1FF-8220B8EED40B}" destId="{EC9AC9FF-4818-4C6D-BC13-8095A68F645C}" srcOrd="0" destOrd="0" presId="urn:microsoft.com/office/officeart/2005/8/layout/vList6"/>
    <dgm:cxn modelId="{52F6615A-9786-40EF-8ED6-63380F82252A}" type="presParOf" srcId="{EE4050CF-0A9C-4CEE-B1FF-8220B8EED40B}" destId="{FFF94305-5739-4846-8EA6-B5EB0BBF84C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4266595-1487-4863-9C5C-2EC4E93C56C4}" type="doc">
      <dgm:prSet loTypeId="urn:microsoft.com/office/officeart/2005/8/layout/hList1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27E3A26-7D79-462F-B687-562BD94FD613}">
      <dgm:prSet phldrT="[Text]"/>
      <dgm:spPr/>
      <dgm:t>
        <a:bodyPr/>
        <a:lstStyle/>
        <a:p>
          <a:r>
            <a:rPr lang="en-US" dirty="0" smtClean="0"/>
            <a:t>Amount</a:t>
          </a:r>
          <a:endParaRPr lang="en-US" dirty="0"/>
        </a:p>
      </dgm:t>
    </dgm:pt>
    <dgm:pt modelId="{7B1E5D07-51DA-4BE0-A8C4-36AE94CF7F39}" type="parTrans" cxnId="{3D1C5A1F-1584-4077-A268-7F55B044E0C0}">
      <dgm:prSet/>
      <dgm:spPr/>
      <dgm:t>
        <a:bodyPr/>
        <a:lstStyle/>
        <a:p>
          <a:endParaRPr lang="en-US"/>
        </a:p>
      </dgm:t>
    </dgm:pt>
    <dgm:pt modelId="{34BC00DB-4DCB-4930-BAAB-E8401B876CE6}" type="sibTrans" cxnId="{3D1C5A1F-1584-4077-A268-7F55B044E0C0}">
      <dgm:prSet/>
      <dgm:spPr/>
      <dgm:t>
        <a:bodyPr/>
        <a:lstStyle/>
        <a:p>
          <a:endParaRPr lang="en-US"/>
        </a:p>
      </dgm:t>
    </dgm:pt>
    <dgm:pt modelId="{91FC4E50-4CB6-413F-89B1-074B1F107B21}">
      <dgm:prSet phldrT="[Text]" custT="1"/>
      <dgm:spPr/>
      <dgm:t>
        <a:bodyPr/>
        <a:lstStyle/>
        <a:p>
          <a:r>
            <a:rPr lang="en-US" sz="1800" dirty="0" smtClean="0"/>
            <a:t>Maximum amount per transaction – USD 20 Million</a:t>
          </a:r>
          <a:endParaRPr lang="en-US" sz="1800" dirty="0"/>
        </a:p>
      </dgm:t>
    </dgm:pt>
    <dgm:pt modelId="{B9267667-D6E6-4314-AEEB-85D465CA5B55}" type="parTrans" cxnId="{9D43714B-2A54-4BAE-A74D-E9BE8939A910}">
      <dgm:prSet/>
      <dgm:spPr/>
      <dgm:t>
        <a:bodyPr/>
        <a:lstStyle/>
        <a:p>
          <a:endParaRPr lang="en-US"/>
        </a:p>
      </dgm:t>
    </dgm:pt>
    <dgm:pt modelId="{331C50BA-52F1-404A-8A53-4357D60081B8}" type="sibTrans" cxnId="{9D43714B-2A54-4BAE-A74D-E9BE8939A910}">
      <dgm:prSet/>
      <dgm:spPr/>
      <dgm:t>
        <a:bodyPr/>
        <a:lstStyle/>
        <a:p>
          <a:endParaRPr lang="en-US"/>
        </a:p>
      </dgm:t>
    </dgm:pt>
    <dgm:pt modelId="{D8215522-9134-40C0-B0DC-69E2A64AE4AA}">
      <dgm:prSet phldrT="[Text]"/>
      <dgm:spPr/>
      <dgm:t>
        <a:bodyPr/>
        <a:lstStyle/>
        <a:p>
          <a:r>
            <a:rPr lang="en-US" dirty="0" smtClean="0"/>
            <a:t>Maturity</a:t>
          </a:r>
          <a:endParaRPr lang="en-US" dirty="0"/>
        </a:p>
      </dgm:t>
    </dgm:pt>
    <dgm:pt modelId="{E33CAB2D-CF50-4AFC-BF3D-01E15F711C62}" type="parTrans" cxnId="{ECF43CE5-50EB-4A55-BC0C-D7416C0C51EB}">
      <dgm:prSet/>
      <dgm:spPr/>
      <dgm:t>
        <a:bodyPr/>
        <a:lstStyle/>
        <a:p>
          <a:endParaRPr lang="en-US"/>
        </a:p>
      </dgm:t>
    </dgm:pt>
    <dgm:pt modelId="{E5C8B771-426C-4AEE-BD10-6F66BBFC3B28}" type="sibTrans" cxnId="{ECF43CE5-50EB-4A55-BC0C-D7416C0C51EB}">
      <dgm:prSet/>
      <dgm:spPr/>
      <dgm:t>
        <a:bodyPr/>
        <a:lstStyle/>
        <a:p>
          <a:endParaRPr lang="en-US"/>
        </a:p>
      </dgm:t>
    </dgm:pt>
    <dgm:pt modelId="{9F7077AD-929E-4747-A8EE-F017375783FA}">
      <dgm:prSet phldrT="[Text]" custT="1"/>
      <dgm:spPr/>
      <dgm:t>
        <a:bodyPr/>
        <a:lstStyle/>
        <a:p>
          <a:r>
            <a:rPr lang="en-US" sz="1800" b="1" u="sng" dirty="0" smtClean="0"/>
            <a:t>Non Capital Goods</a:t>
          </a:r>
          <a:r>
            <a:rPr lang="en-US" sz="1800" dirty="0" smtClean="0"/>
            <a:t> – </a:t>
          </a:r>
          <a:r>
            <a:rPr lang="en-US" sz="1800" dirty="0" err="1" smtClean="0"/>
            <a:t>Upto</a:t>
          </a:r>
          <a:r>
            <a:rPr lang="en-US" sz="1800" dirty="0" smtClean="0"/>
            <a:t> 1 year from the date of shipment</a:t>
          </a:r>
          <a:endParaRPr lang="en-US" sz="1800" dirty="0"/>
        </a:p>
      </dgm:t>
    </dgm:pt>
    <dgm:pt modelId="{09299FF5-C50B-4198-8B88-25C1114AF889}" type="parTrans" cxnId="{28D83EB1-E95D-4584-B5F4-CF831EE4ABF5}">
      <dgm:prSet/>
      <dgm:spPr/>
      <dgm:t>
        <a:bodyPr/>
        <a:lstStyle/>
        <a:p>
          <a:endParaRPr lang="en-US"/>
        </a:p>
      </dgm:t>
    </dgm:pt>
    <dgm:pt modelId="{8813F1BA-68F4-47A8-A5DA-3DCBFA660A79}" type="sibTrans" cxnId="{28D83EB1-E95D-4584-B5F4-CF831EE4ABF5}">
      <dgm:prSet/>
      <dgm:spPr/>
      <dgm:t>
        <a:bodyPr/>
        <a:lstStyle/>
        <a:p>
          <a:endParaRPr lang="en-US"/>
        </a:p>
      </dgm:t>
    </dgm:pt>
    <dgm:pt modelId="{B5A6D54B-2EA3-406D-B485-2D0600313486}">
      <dgm:prSet phldrT="[Text]" custT="1"/>
      <dgm:spPr/>
      <dgm:t>
        <a:bodyPr/>
        <a:lstStyle/>
        <a:p>
          <a:r>
            <a:rPr lang="en-US" sz="1800" b="1" u="sng" dirty="0" smtClean="0"/>
            <a:t>Capital Goods</a:t>
          </a:r>
          <a:r>
            <a:rPr lang="en-US" sz="1800" dirty="0" smtClean="0"/>
            <a:t> – </a:t>
          </a:r>
          <a:r>
            <a:rPr lang="en-US" sz="1800" dirty="0" err="1" smtClean="0"/>
            <a:t>Upto</a:t>
          </a:r>
          <a:r>
            <a:rPr lang="en-US" sz="1800" dirty="0" smtClean="0"/>
            <a:t> 5 years from the date of shipment* </a:t>
          </a:r>
          <a:endParaRPr lang="en-US" sz="1800" dirty="0"/>
        </a:p>
      </dgm:t>
    </dgm:pt>
    <dgm:pt modelId="{7574A4DB-4B2D-4281-993B-E07CF95963CF}" type="parTrans" cxnId="{C9DE9E6B-6A89-42CC-8790-AFF38B48B3CF}">
      <dgm:prSet/>
      <dgm:spPr/>
      <dgm:t>
        <a:bodyPr/>
        <a:lstStyle/>
        <a:p>
          <a:endParaRPr lang="en-US"/>
        </a:p>
      </dgm:t>
    </dgm:pt>
    <dgm:pt modelId="{B3877441-1467-447E-A6B0-64D7868CABAD}" type="sibTrans" cxnId="{C9DE9E6B-6A89-42CC-8790-AFF38B48B3CF}">
      <dgm:prSet/>
      <dgm:spPr/>
      <dgm:t>
        <a:bodyPr/>
        <a:lstStyle/>
        <a:p>
          <a:endParaRPr lang="en-US"/>
        </a:p>
      </dgm:t>
    </dgm:pt>
    <dgm:pt modelId="{8A69018D-AEB0-4DA2-8443-9736C0185B25}">
      <dgm:prSet phldrT="[Text]"/>
      <dgm:spPr/>
      <dgm:t>
        <a:bodyPr/>
        <a:lstStyle/>
        <a:p>
          <a:r>
            <a:rPr lang="en-US" dirty="0" smtClean="0"/>
            <a:t>All in Cost Ceilings</a:t>
          </a:r>
          <a:endParaRPr lang="en-US" dirty="0"/>
        </a:p>
      </dgm:t>
    </dgm:pt>
    <dgm:pt modelId="{97FAC0AB-CAF7-4A20-B9C9-0766A586BE5E}" type="parTrans" cxnId="{ADA42812-B7F0-415A-B1C9-E20064C36709}">
      <dgm:prSet/>
      <dgm:spPr/>
      <dgm:t>
        <a:bodyPr/>
        <a:lstStyle/>
        <a:p>
          <a:endParaRPr lang="en-US"/>
        </a:p>
      </dgm:t>
    </dgm:pt>
    <dgm:pt modelId="{E6AE176D-2081-4567-949E-0AEA5482BC93}" type="sibTrans" cxnId="{ADA42812-B7F0-415A-B1C9-E20064C36709}">
      <dgm:prSet/>
      <dgm:spPr/>
      <dgm:t>
        <a:bodyPr/>
        <a:lstStyle/>
        <a:p>
          <a:endParaRPr lang="en-US"/>
        </a:p>
      </dgm:t>
    </dgm:pt>
    <dgm:pt modelId="{0B01E7E7-8CCF-4675-92B0-3BD3F96C4B85}">
      <dgm:prSet phldrT="[Text]" custT="1"/>
      <dgm:spPr/>
      <dgm:t>
        <a:bodyPr/>
        <a:lstStyle/>
        <a:p>
          <a:r>
            <a:rPr lang="en-US" sz="1800" b="1" dirty="0" err="1" smtClean="0"/>
            <a:t>Upto</a:t>
          </a:r>
          <a:r>
            <a:rPr lang="en-US" sz="1800" b="1" dirty="0" smtClean="0"/>
            <a:t> 1 year</a:t>
          </a:r>
          <a:r>
            <a:rPr lang="en-US" sz="1800" dirty="0" smtClean="0"/>
            <a:t> – 6 month LIBOR + 350 bps</a:t>
          </a:r>
          <a:endParaRPr lang="en-US" sz="1800" dirty="0"/>
        </a:p>
      </dgm:t>
    </dgm:pt>
    <dgm:pt modelId="{5A910333-BAAA-427F-B75D-2084809EB9FE}" type="parTrans" cxnId="{E805BCF0-34E7-4877-BDF8-DA1749337F21}">
      <dgm:prSet/>
      <dgm:spPr/>
      <dgm:t>
        <a:bodyPr/>
        <a:lstStyle/>
        <a:p>
          <a:endParaRPr lang="en-US"/>
        </a:p>
      </dgm:t>
    </dgm:pt>
    <dgm:pt modelId="{ECBC7983-A51C-42B9-877D-681FF6B48D1E}" type="sibTrans" cxnId="{E805BCF0-34E7-4877-BDF8-DA1749337F21}">
      <dgm:prSet/>
      <dgm:spPr/>
      <dgm:t>
        <a:bodyPr/>
        <a:lstStyle/>
        <a:p>
          <a:endParaRPr lang="en-US"/>
        </a:p>
      </dgm:t>
    </dgm:pt>
    <dgm:pt modelId="{5A1FB993-1736-4586-8628-0D49FCAE5A05}">
      <dgm:prSet phldrT="[Text]" custT="1"/>
      <dgm:spPr/>
      <dgm:t>
        <a:bodyPr/>
        <a:lstStyle/>
        <a:p>
          <a:r>
            <a:rPr lang="en-US" sz="1800" b="1" dirty="0" err="1" smtClean="0"/>
            <a:t>Upto</a:t>
          </a:r>
          <a:r>
            <a:rPr lang="en-US" sz="1800" b="1" dirty="0" smtClean="0"/>
            <a:t> 5 years</a:t>
          </a:r>
          <a:r>
            <a:rPr lang="en-US" sz="1800" dirty="0" smtClean="0"/>
            <a:t> – 6 month LIBOR + 350 bps</a:t>
          </a:r>
          <a:endParaRPr lang="en-US" sz="1800" dirty="0"/>
        </a:p>
      </dgm:t>
    </dgm:pt>
    <dgm:pt modelId="{59788948-02A4-4CD9-A7D1-9B99D0191718}" type="parTrans" cxnId="{1EC70267-C5CC-4C64-9FDE-7FA1F54B92A0}">
      <dgm:prSet/>
      <dgm:spPr/>
      <dgm:t>
        <a:bodyPr/>
        <a:lstStyle/>
        <a:p>
          <a:endParaRPr lang="en-US"/>
        </a:p>
      </dgm:t>
    </dgm:pt>
    <dgm:pt modelId="{DD705BC0-509E-4BE2-A1E7-81836BEFE9BD}" type="sibTrans" cxnId="{1EC70267-C5CC-4C64-9FDE-7FA1F54B92A0}">
      <dgm:prSet/>
      <dgm:spPr/>
      <dgm:t>
        <a:bodyPr/>
        <a:lstStyle/>
        <a:p>
          <a:endParaRPr lang="en-US"/>
        </a:p>
      </dgm:t>
    </dgm:pt>
    <dgm:pt modelId="{7ECC8A0F-2DEF-4554-BDFE-3CC28386BB7F}" type="pres">
      <dgm:prSet presAssocID="{94266595-1487-4863-9C5C-2EC4E93C56C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AEE676-8F3C-4816-80E2-A2BD555FEB3C}" type="pres">
      <dgm:prSet presAssocID="{C27E3A26-7D79-462F-B687-562BD94FD613}" presName="composite" presStyleCnt="0"/>
      <dgm:spPr/>
    </dgm:pt>
    <dgm:pt modelId="{3FE1A871-C564-4FB4-BD14-F52412164B30}" type="pres">
      <dgm:prSet presAssocID="{C27E3A26-7D79-462F-B687-562BD94FD61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580B16-C0B9-4F35-8BBF-39E8148F1F51}" type="pres">
      <dgm:prSet presAssocID="{C27E3A26-7D79-462F-B687-562BD94FD61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C6C2F-D005-41FF-AD03-C25C7EF6CED1}" type="pres">
      <dgm:prSet presAssocID="{34BC00DB-4DCB-4930-BAAB-E8401B876CE6}" presName="space" presStyleCnt="0"/>
      <dgm:spPr/>
    </dgm:pt>
    <dgm:pt modelId="{5D4180DB-A98A-448C-B23F-C9B42721218E}" type="pres">
      <dgm:prSet presAssocID="{D8215522-9134-40C0-B0DC-69E2A64AE4AA}" presName="composite" presStyleCnt="0"/>
      <dgm:spPr/>
    </dgm:pt>
    <dgm:pt modelId="{661B461F-08BF-497C-8728-24AEC04FB014}" type="pres">
      <dgm:prSet presAssocID="{D8215522-9134-40C0-B0DC-69E2A64AE4A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4C48FB-2236-41CC-9F22-DEA1463FB44C}" type="pres">
      <dgm:prSet presAssocID="{D8215522-9134-40C0-B0DC-69E2A64AE4AA}" presName="desTx" presStyleLbl="alignAccFollowNode1" presStyleIdx="1" presStyleCnt="3" custLinFactNeighborY="8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EB8F3C-63B3-4DD6-96C4-C474629569C9}" type="pres">
      <dgm:prSet presAssocID="{E5C8B771-426C-4AEE-BD10-6F66BBFC3B28}" presName="space" presStyleCnt="0"/>
      <dgm:spPr/>
    </dgm:pt>
    <dgm:pt modelId="{DDA725DB-58AC-4B81-B451-6E1FB7D0D23A}" type="pres">
      <dgm:prSet presAssocID="{8A69018D-AEB0-4DA2-8443-9736C0185B25}" presName="composite" presStyleCnt="0"/>
      <dgm:spPr/>
    </dgm:pt>
    <dgm:pt modelId="{09E126BB-BD11-40F3-A349-BA705C56DACF}" type="pres">
      <dgm:prSet presAssocID="{8A69018D-AEB0-4DA2-8443-9736C0185B2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694002-6F42-4A36-A547-4062CCE550AF}" type="pres">
      <dgm:prSet presAssocID="{8A69018D-AEB0-4DA2-8443-9736C0185B2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6CE470-F220-43F9-81A8-197FAB19FC33}" type="presOf" srcId="{9F7077AD-929E-4747-A8EE-F017375783FA}" destId="{9A4C48FB-2236-41CC-9F22-DEA1463FB44C}" srcOrd="0" destOrd="0" presId="urn:microsoft.com/office/officeart/2005/8/layout/hList1"/>
    <dgm:cxn modelId="{3D1C5A1F-1584-4077-A268-7F55B044E0C0}" srcId="{94266595-1487-4863-9C5C-2EC4E93C56C4}" destId="{C27E3A26-7D79-462F-B687-562BD94FD613}" srcOrd="0" destOrd="0" parTransId="{7B1E5D07-51DA-4BE0-A8C4-36AE94CF7F39}" sibTransId="{34BC00DB-4DCB-4930-BAAB-E8401B876CE6}"/>
    <dgm:cxn modelId="{1EC70267-C5CC-4C64-9FDE-7FA1F54B92A0}" srcId="{8A69018D-AEB0-4DA2-8443-9736C0185B25}" destId="{5A1FB993-1736-4586-8628-0D49FCAE5A05}" srcOrd="1" destOrd="0" parTransId="{59788948-02A4-4CD9-A7D1-9B99D0191718}" sibTransId="{DD705BC0-509E-4BE2-A1E7-81836BEFE9BD}"/>
    <dgm:cxn modelId="{9D43714B-2A54-4BAE-A74D-E9BE8939A910}" srcId="{C27E3A26-7D79-462F-B687-562BD94FD613}" destId="{91FC4E50-4CB6-413F-89B1-074B1F107B21}" srcOrd="0" destOrd="0" parTransId="{B9267667-D6E6-4314-AEEB-85D465CA5B55}" sibTransId="{331C50BA-52F1-404A-8A53-4357D60081B8}"/>
    <dgm:cxn modelId="{E805BCF0-34E7-4877-BDF8-DA1749337F21}" srcId="{8A69018D-AEB0-4DA2-8443-9736C0185B25}" destId="{0B01E7E7-8CCF-4675-92B0-3BD3F96C4B85}" srcOrd="0" destOrd="0" parTransId="{5A910333-BAAA-427F-B75D-2084809EB9FE}" sibTransId="{ECBC7983-A51C-42B9-877D-681FF6B48D1E}"/>
    <dgm:cxn modelId="{A8B71CA6-235B-4D18-B72D-381D0F6D1A45}" type="presOf" srcId="{5A1FB993-1736-4586-8628-0D49FCAE5A05}" destId="{C0694002-6F42-4A36-A547-4062CCE550AF}" srcOrd="0" destOrd="1" presId="urn:microsoft.com/office/officeart/2005/8/layout/hList1"/>
    <dgm:cxn modelId="{A358D2BC-D0FD-42EE-B5F0-1F7B80CAEF32}" type="presOf" srcId="{B5A6D54B-2EA3-406D-B485-2D0600313486}" destId="{9A4C48FB-2236-41CC-9F22-DEA1463FB44C}" srcOrd="0" destOrd="1" presId="urn:microsoft.com/office/officeart/2005/8/layout/hList1"/>
    <dgm:cxn modelId="{87B8FA5A-C5B5-40F0-A768-BBAEE364CDA6}" type="presOf" srcId="{C27E3A26-7D79-462F-B687-562BD94FD613}" destId="{3FE1A871-C564-4FB4-BD14-F52412164B30}" srcOrd="0" destOrd="0" presId="urn:microsoft.com/office/officeart/2005/8/layout/hList1"/>
    <dgm:cxn modelId="{9206D845-EE2E-46E3-94AC-AA5F3F47C530}" type="presOf" srcId="{8A69018D-AEB0-4DA2-8443-9736C0185B25}" destId="{09E126BB-BD11-40F3-A349-BA705C56DACF}" srcOrd="0" destOrd="0" presId="urn:microsoft.com/office/officeart/2005/8/layout/hList1"/>
    <dgm:cxn modelId="{ADA42812-B7F0-415A-B1C9-E20064C36709}" srcId="{94266595-1487-4863-9C5C-2EC4E93C56C4}" destId="{8A69018D-AEB0-4DA2-8443-9736C0185B25}" srcOrd="2" destOrd="0" parTransId="{97FAC0AB-CAF7-4A20-B9C9-0766A586BE5E}" sibTransId="{E6AE176D-2081-4567-949E-0AEA5482BC93}"/>
    <dgm:cxn modelId="{28D83EB1-E95D-4584-B5F4-CF831EE4ABF5}" srcId="{D8215522-9134-40C0-B0DC-69E2A64AE4AA}" destId="{9F7077AD-929E-4747-A8EE-F017375783FA}" srcOrd="0" destOrd="0" parTransId="{09299FF5-C50B-4198-8B88-25C1114AF889}" sibTransId="{8813F1BA-68F4-47A8-A5DA-3DCBFA660A79}"/>
    <dgm:cxn modelId="{2B3D9B44-A29E-4268-A3D3-D58F2094B3E2}" type="presOf" srcId="{0B01E7E7-8CCF-4675-92B0-3BD3F96C4B85}" destId="{C0694002-6F42-4A36-A547-4062CCE550AF}" srcOrd="0" destOrd="0" presId="urn:microsoft.com/office/officeart/2005/8/layout/hList1"/>
    <dgm:cxn modelId="{C420FFD9-AC00-4AA2-A57E-1E9EB65E02BE}" type="presOf" srcId="{D8215522-9134-40C0-B0DC-69E2A64AE4AA}" destId="{661B461F-08BF-497C-8728-24AEC04FB014}" srcOrd="0" destOrd="0" presId="urn:microsoft.com/office/officeart/2005/8/layout/hList1"/>
    <dgm:cxn modelId="{C9DE9E6B-6A89-42CC-8790-AFF38B48B3CF}" srcId="{D8215522-9134-40C0-B0DC-69E2A64AE4AA}" destId="{B5A6D54B-2EA3-406D-B485-2D0600313486}" srcOrd="1" destOrd="0" parTransId="{7574A4DB-4B2D-4281-993B-E07CF95963CF}" sibTransId="{B3877441-1467-447E-A6B0-64D7868CABAD}"/>
    <dgm:cxn modelId="{9BE44FC8-4C28-4550-A96C-CB8C182D9BD3}" type="presOf" srcId="{91FC4E50-4CB6-413F-89B1-074B1F107B21}" destId="{7D580B16-C0B9-4F35-8BBF-39E8148F1F51}" srcOrd="0" destOrd="0" presId="urn:microsoft.com/office/officeart/2005/8/layout/hList1"/>
    <dgm:cxn modelId="{ECF43CE5-50EB-4A55-BC0C-D7416C0C51EB}" srcId="{94266595-1487-4863-9C5C-2EC4E93C56C4}" destId="{D8215522-9134-40C0-B0DC-69E2A64AE4AA}" srcOrd="1" destOrd="0" parTransId="{E33CAB2D-CF50-4AFC-BF3D-01E15F711C62}" sibTransId="{E5C8B771-426C-4AEE-BD10-6F66BBFC3B28}"/>
    <dgm:cxn modelId="{E2CB29E1-C49D-4EAE-8358-F42195FF38CA}" type="presOf" srcId="{94266595-1487-4863-9C5C-2EC4E93C56C4}" destId="{7ECC8A0F-2DEF-4554-BDFE-3CC28386BB7F}" srcOrd="0" destOrd="0" presId="urn:microsoft.com/office/officeart/2005/8/layout/hList1"/>
    <dgm:cxn modelId="{6C00A70F-622F-4469-ABB2-4CE54FEC52EE}" type="presParOf" srcId="{7ECC8A0F-2DEF-4554-BDFE-3CC28386BB7F}" destId="{A5AEE676-8F3C-4816-80E2-A2BD555FEB3C}" srcOrd="0" destOrd="0" presId="urn:microsoft.com/office/officeart/2005/8/layout/hList1"/>
    <dgm:cxn modelId="{C1A072C1-8FA9-419F-9F1A-E96DBA949A86}" type="presParOf" srcId="{A5AEE676-8F3C-4816-80E2-A2BD555FEB3C}" destId="{3FE1A871-C564-4FB4-BD14-F52412164B30}" srcOrd="0" destOrd="0" presId="urn:microsoft.com/office/officeart/2005/8/layout/hList1"/>
    <dgm:cxn modelId="{1A2F8347-332F-49D0-B320-C632B5327A0A}" type="presParOf" srcId="{A5AEE676-8F3C-4816-80E2-A2BD555FEB3C}" destId="{7D580B16-C0B9-4F35-8BBF-39E8148F1F51}" srcOrd="1" destOrd="0" presId="urn:microsoft.com/office/officeart/2005/8/layout/hList1"/>
    <dgm:cxn modelId="{C4083016-75F4-447E-A72A-D7396CD01E79}" type="presParOf" srcId="{7ECC8A0F-2DEF-4554-BDFE-3CC28386BB7F}" destId="{595C6C2F-D005-41FF-AD03-C25C7EF6CED1}" srcOrd="1" destOrd="0" presId="urn:microsoft.com/office/officeart/2005/8/layout/hList1"/>
    <dgm:cxn modelId="{7EE87CDD-1A9E-43F4-9A7D-BA2AF108A177}" type="presParOf" srcId="{7ECC8A0F-2DEF-4554-BDFE-3CC28386BB7F}" destId="{5D4180DB-A98A-448C-B23F-C9B42721218E}" srcOrd="2" destOrd="0" presId="urn:microsoft.com/office/officeart/2005/8/layout/hList1"/>
    <dgm:cxn modelId="{4CA097FE-609A-4A4E-8AF3-F1166FDF8237}" type="presParOf" srcId="{5D4180DB-A98A-448C-B23F-C9B42721218E}" destId="{661B461F-08BF-497C-8728-24AEC04FB014}" srcOrd="0" destOrd="0" presId="urn:microsoft.com/office/officeart/2005/8/layout/hList1"/>
    <dgm:cxn modelId="{BFA26B95-2EDD-46CD-AEDA-E3A7863D55B7}" type="presParOf" srcId="{5D4180DB-A98A-448C-B23F-C9B42721218E}" destId="{9A4C48FB-2236-41CC-9F22-DEA1463FB44C}" srcOrd="1" destOrd="0" presId="urn:microsoft.com/office/officeart/2005/8/layout/hList1"/>
    <dgm:cxn modelId="{5BA41D3F-DF75-4B34-A7E9-A22E224422C9}" type="presParOf" srcId="{7ECC8A0F-2DEF-4554-BDFE-3CC28386BB7F}" destId="{FDEB8F3C-63B3-4DD6-96C4-C474629569C9}" srcOrd="3" destOrd="0" presId="urn:microsoft.com/office/officeart/2005/8/layout/hList1"/>
    <dgm:cxn modelId="{5317005D-A57F-4804-B05A-CF5E94166A5A}" type="presParOf" srcId="{7ECC8A0F-2DEF-4554-BDFE-3CC28386BB7F}" destId="{DDA725DB-58AC-4B81-B451-6E1FB7D0D23A}" srcOrd="4" destOrd="0" presId="urn:microsoft.com/office/officeart/2005/8/layout/hList1"/>
    <dgm:cxn modelId="{1D1696C8-263F-4706-A364-D74F3EFA0512}" type="presParOf" srcId="{DDA725DB-58AC-4B81-B451-6E1FB7D0D23A}" destId="{09E126BB-BD11-40F3-A349-BA705C56DACF}" srcOrd="0" destOrd="0" presId="urn:microsoft.com/office/officeart/2005/8/layout/hList1"/>
    <dgm:cxn modelId="{EE17E0E3-3942-47AE-8BBC-BFF16C5E30F4}" type="presParOf" srcId="{DDA725DB-58AC-4B81-B451-6E1FB7D0D23A}" destId="{C0694002-6F42-4A36-A547-4062CCE550A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BD26E5-23A0-4B48-BAA8-1D8225B80D07}">
      <dsp:nvSpPr>
        <dsp:cNvPr id="0" name=""/>
        <dsp:cNvSpPr/>
      </dsp:nvSpPr>
      <dsp:spPr>
        <a:xfrm>
          <a:off x="0" y="0"/>
          <a:ext cx="6683650" cy="144126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u="none" kern="1200" dirty="0" smtClean="0"/>
            <a:t>“</a:t>
          </a:r>
          <a:r>
            <a:rPr lang="en-US" sz="2000" b="0" i="0" u="sng" kern="1200" dirty="0" smtClean="0"/>
            <a:t>BUYER’S CREDIT</a:t>
          </a:r>
          <a:r>
            <a:rPr lang="en-US" sz="2000" b="0" i="0" u="none" kern="1200" dirty="0" smtClean="0"/>
            <a:t>”</a:t>
          </a:r>
          <a:r>
            <a:rPr lang="en-US" sz="2000" b="0" i="0" kern="1200" dirty="0" smtClean="0"/>
            <a:t> is a short term credit availed by an importer from overseas lenders, i.e. banks and financial institutions for the payment of its imports on due date.</a:t>
          </a:r>
          <a:endParaRPr lang="en-US" sz="2000" kern="1200" dirty="0"/>
        </a:p>
      </dsp:txBody>
      <dsp:txXfrm>
        <a:off x="42213" y="42213"/>
        <a:ext cx="5128409" cy="1356842"/>
      </dsp:txXfrm>
    </dsp:sp>
    <dsp:sp modelId="{EBCCA5D1-D62E-475A-960B-E5415A4E17CD}">
      <dsp:nvSpPr>
        <dsp:cNvPr id="0" name=""/>
        <dsp:cNvSpPr/>
      </dsp:nvSpPr>
      <dsp:spPr>
        <a:xfrm>
          <a:off x="589733" y="1681480"/>
          <a:ext cx="6683650" cy="1441268"/>
        </a:xfrm>
        <a:prstGeom prst="roundRect">
          <a:avLst>
            <a:gd name="adj" fmla="val 10000"/>
          </a:avLst>
        </a:prstGeom>
        <a:solidFill>
          <a:schemeClr val="accent4">
            <a:hueOff val="10211516"/>
            <a:satOff val="-11993"/>
            <a:lumOff val="4608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 smtClean="0"/>
            <a:t>Buyer's credit helps local importers gain access to cheaper foreign funds that may be closer to LIBOR rates as against local sources of funding which are more costly.</a:t>
          </a:r>
          <a:endParaRPr lang="en-US" sz="2000" kern="1200" dirty="0"/>
        </a:p>
      </dsp:txBody>
      <dsp:txXfrm>
        <a:off x="631946" y="1723693"/>
        <a:ext cx="5072665" cy="1356842"/>
      </dsp:txXfrm>
    </dsp:sp>
    <dsp:sp modelId="{CEF0AE94-2160-49FD-A9B7-35919515231B}">
      <dsp:nvSpPr>
        <dsp:cNvPr id="0" name=""/>
        <dsp:cNvSpPr/>
      </dsp:nvSpPr>
      <dsp:spPr>
        <a:xfrm>
          <a:off x="1179467" y="3362960"/>
          <a:ext cx="6683650" cy="1441268"/>
        </a:xfrm>
        <a:prstGeom prst="roundRect">
          <a:avLst>
            <a:gd name="adj" fmla="val 10000"/>
          </a:avLst>
        </a:prstGeom>
        <a:solidFill>
          <a:schemeClr val="accent4">
            <a:hueOff val="20423033"/>
            <a:satOff val="-23986"/>
            <a:lumOff val="9216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 smtClean="0"/>
            <a:t>The Buyers Credit is always quoted in “</a:t>
          </a:r>
          <a:r>
            <a:rPr lang="en-US" sz="2000" b="0" i="0" kern="1200" dirty="0" err="1" smtClean="0"/>
            <a:t>L+Spread</a:t>
          </a:r>
          <a:r>
            <a:rPr lang="en-US" sz="2000" b="0" i="0" kern="1200" dirty="0" smtClean="0"/>
            <a:t>” format where L is London Inter-Bank Offer Rate commonly known as LIBOR and Spread is interest cost over and above the LIBOR cost.</a:t>
          </a:r>
          <a:endParaRPr lang="en-US" sz="2000" kern="1200" dirty="0"/>
        </a:p>
      </dsp:txBody>
      <dsp:txXfrm>
        <a:off x="1221680" y="3405173"/>
        <a:ext cx="5072665" cy="1356842"/>
      </dsp:txXfrm>
    </dsp:sp>
    <dsp:sp modelId="{6A777C42-790C-49BD-9BA0-B7C72618E2C7}">
      <dsp:nvSpPr>
        <dsp:cNvPr id="0" name=""/>
        <dsp:cNvSpPr/>
      </dsp:nvSpPr>
      <dsp:spPr>
        <a:xfrm>
          <a:off x="5746825" y="1092962"/>
          <a:ext cx="936824" cy="93682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957610" y="1092962"/>
        <a:ext cx="515254" cy="704960"/>
      </dsp:txXfrm>
    </dsp:sp>
    <dsp:sp modelId="{B2E56CB0-DB6A-4E5B-88FA-34D48553BB97}">
      <dsp:nvSpPr>
        <dsp:cNvPr id="0" name=""/>
        <dsp:cNvSpPr/>
      </dsp:nvSpPr>
      <dsp:spPr>
        <a:xfrm>
          <a:off x="6336559" y="2764833"/>
          <a:ext cx="936824" cy="93682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20658461"/>
            <a:satOff val="-11248"/>
            <a:lumOff val="147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547344" y="2764833"/>
        <a:ext cx="515254" cy="704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9C6A5-A311-4D3F-B7D8-E2E6B6CB9F70}">
      <dsp:nvSpPr>
        <dsp:cNvPr id="0" name=""/>
        <dsp:cNvSpPr/>
      </dsp:nvSpPr>
      <dsp:spPr>
        <a:xfrm>
          <a:off x="3023974" y="2622717"/>
          <a:ext cx="2236913" cy="2236913"/>
        </a:xfrm>
        <a:prstGeom prst="ellipse">
          <a:avLst/>
        </a:prstGeom>
        <a:solidFill>
          <a:srgbClr val="C0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Importer</a:t>
          </a:r>
          <a:endParaRPr lang="en-US" sz="2900" kern="1200" dirty="0"/>
        </a:p>
      </dsp:txBody>
      <dsp:txXfrm>
        <a:off x="3351562" y="2950305"/>
        <a:ext cx="1581737" cy="1581737"/>
      </dsp:txXfrm>
    </dsp:sp>
    <dsp:sp modelId="{969340F2-FCA4-475A-A131-C5C325BAF37D}">
      <dsp:nvSpPr>
        <dsp:cNvPr id="0" name=""/>
        <dsp:cNvSpPr/>
      </dsp:nvSpPr>
      <dsp:spPr>
        <a:xfrm rot="11700000">
          <a:off x="1030619" y="2850510"/>
          <a:ext cx="1954872" cy="63752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F5D466-8A25-4A3A-AB18-4E2D8B39E433}">
      <dsp:nvSpPr>
        <dsp:cNvPr id="0" name=""/>
        <dsp:cNvSpPr/>
      </dsp:nvSpPr>
      <dsp:spPr>
        <a:xfrm>
          <a:off x="1391" y="2066264"/>
          <a:ext cx="2125067" cy="17000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Cheaper funds as compared to INR loans</a:t>
          </a:r>
          <a:endParaRPr lang="en-US" sz="2600" kern="1200" dirty="0"/>
        </a:p>
      </dsp:txBody>
      <dsp:txXfrm>
        <a:off x="51184" y="2116057"/>
        <a:ext cx="2025481" cy="1600467"/>
      </dsp:txXfrm>
    </dsp:sp>
    <dsp:sp modelId="{88337AD7-1710-442E-B0AF-EB9C0ECA6BD0}">
      <dsp:nvSpPr>
        <dsp:cNvPr id="0" name=""/>
        <dsp:cNvSpPr/>
      </dsp:nvSpPr>
      <dsp:spPr>
        <a:xfrm rot="14700000">
          <a:off x="2231149" y="1419774"/>
          <a:ext cx="1954872" cy="63752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6807678"/>
            <a:satOff val="-7995"/>
            <a:lumOff val="307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4C37CC-9DA4-42A9-AEEA-626B51C56C36}">
      <dsp:nvSpPr>
        <dsp:cNvPr id="0" name=""/>
        <dsp:cNvSpPr/>
      </dsp:nvSpPr>
      <dsp:spPr>
        <a:xfrm>
          <a:off x="1732969" y="2650"/>
          <a:ext cx="2125067" cy="1700053"/>
        </a:xfrm>
        <a:prstGeom prst="roundRect">
          <a:avLst>
            <a:gd name="adj" fmla="val 10000"/>
          </a:avLst>
        </a:prstGeom>
        <a:solidFill>
          <a:schemeClr val="accent4">
            <a:hueOff val="6807678"/>
            <a:satOff val="-7995"/>
            <a:lumOff val="3072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Better negotiation terms with the exporter</a:t>
          </a:r>
          <a:endParaRPr lang="en-US" sz="2600" kern="1200" dirty="0"/>
        </a:p>
      </dsp:txBody>
      <dsp:txXfrm>
        <a:off x="1782762" y="52443"/>
        <a:ext cx="2025481" cy="1600467"/>
      </dsp:txXfrm>
    </dsp:sp>
    <dsp:sp modelId="{818CFD0E-8A52-43E5-952A-D85C581890FA}">
      <dsp:nvSpPr>
        <dsp:cNvPr id="0" name=""/>
        <dsp:cNvSpPr/>
      </dsp:nvSpPr>
      <dsp:spPr>
        <a:xfrm rot="17700000">
          <a:off x="4098841" y="1419774"/>
          <a:ext cx="1954872" cy="63752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13615356"/>
            <a:satOff val="-15991"/>
            <a:lumOff val="614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8E00C3-B299-48C7-8783-6829069D59EC}">
      <dsp:nvSpPr>
        <dsp:cNvPr id="0" name=""/>
        <dsp:cNvSpPr/>
      </dsp:nvSpPr>
      <dsp:spPr>
        <a:xfrm>
          <a:off x="4426826" y="2650"/>
          <a:ext cx="2125067" cy="1700053"/>
        </a:xfrm>
        <a:prstGeom prst="roundRect">
          <a:avLst>
            <a:gd name="adj" fmla="val 10000"/>
          </a:avLst>
        </a:prstGeom>
        <a:solidFill>
          <a:schemeClr val="accent4">
            <a:hueOff val="13615356"/>
            <a:satOff val="-15991"/>
            <a:lumOff val="6144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Extended credit period available</a:t>
          </a:r>
          <a:endParaRPr lang="en-US" sz="2600" kern="1200" dirty="0"/>
        </a:p>
      </dsp:txBody>
      <dsp:txXfrm>
        <a:off x="4476619" y="52443"/>
        <a:ext cx="2025481" cy="1600467"/>
      </dsp:txXfrm>
    </dsp:sp>
    <dsp:sp modelId="{AD33C720-850A-4B1C-B5A3-D4F0E9EB5796}">
      <dsp:nvSpPr>
        <dsp:cNvPr id="0" name=""/>
        <dsp:cNvSpPr/>
      </dsp:nvSpPr>
      <dsp:spPr>
        <a:xfrm rot="20700000">
          <a:off x="5299371" y="2850510"/>
          <a:ext cx="1954872" cy="63752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20423033"/>
            <a:satOff val="-23986"/>
            <a:lumOff val="921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50FD7D-B878-4E11-B759-73760D187C68}">
      <dsp:nvSpPr>
        <dsp:cNvPr id="0" name=""/>
        <dsp:cNvSpPr/>
      </dsp:nvSpPr>
      <dsp:spPr>
        <a:xfrm>
          <a:off x="6158404" y="2066264"/>
          <a:ext cx="2125067" cy="1700053"/>
        </a:xfrm>
        <a:prstGeom prst="roundRect">
          <a:avLst>
            <a:gd name="adj" fmla="val 10000"/>
          </a:avLst>
        </a:prstGeom>
        <a:solidFill>
          <a:schemeClr val="accent4">
            <a:hueOff val="20423033"/>
            <a:satOff val="-23986"/>
            <a:lumOff val="9216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Financing available for any form of trade</a:t>
          </a:r>
          <a:endParaRPr lang="en-US" sz="2600" kern="1200" dirty="0"/>
        </a:p>
      </dsp:txBody>
      <dsp:txXfrm>
        <a:off x="6208197" y="2116057"/>
        <a:ext cx="2025481" cy="16004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B4BC8-E43B-49C4-B535-90611359C7B5}">
      <dsp:nvSpPr>
        <dsp:cNvPr id="0" name=""/>
        <dsp:cNvSpPr/>
      </dsp:nvSpPr>
      <dsp:spPr>
        <a:xfrm>
          <a:off x="0" y="488189"/>
          <a:ext cx="7848603" cy="926639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5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Operational problems in cases where the importer changes its banking arrangements</a:t>
          </a:r>
          <a:endParaRPr lang="en-US" sz="2400" kern="1200" dirty="0"/>
        </a:p>
      </dsp:txBody>
      <dsp:txXfrm>
        <a:off x="45235" y="533424"/>
        <a:ext cx="7758133" cy="836169"/>
      </dsp:txXfrm>
    </dsp:sp>
    <dsp:sp modelId="{3C976432-DACD-4291-8AAB-90B0AC59B969}">
      <dsp:nvSpPr>
        <dsp:cNvPr id="0" name=""/>
        <dsp:cNvSpPr/>
      </dsp:nvSpPr>
      <dsp:spPr>
        <a:xfrm>
          <a:off x="0" y="1483949"/>
          <a:ext cx="7848603" cy="926639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-7107707"/>
                <a:satOff val="4040"/>
                <a:lumOff val="-3333"/>
                <a:alphaOff val="0"/>
                <a:shade val="36000"/>
                <a:satMod val="120000"/>
              </a:schemeClr>
              <a:schemeClr val="accent5">
                <a:hueOff val="-7107707"/>
                <a:satOff val="4040"/>
                <a:lumOff val="-3333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High Interest Cost burden on the part of the importer in case the interest rate currency is not hedged</a:t>
          </a:r>
          <a:endParaRPr lang="en-US" sz="2400" kern="1200" dirty="0"/>
        </a:p>
      </dsp:txBody>
      <dsp:txXfrm>
        <a:off x="45235" y="1529184"/>
        <a:ext cx="7758133" cy="836169"/>
      </dsp:txXfrm>
    </dsp:sp>
    <dsp:sp modelId="{083ABDD7-12B6-4FAC-9AA1-AA267A7A63FB}">
      <dsp:nvSpPr>
        <dsp:cNvPr id="0" name=""/>
        <dsp:cNvSpPr/>
      </dsp:nvSpPr>
      <dsp:spPr>
        <a:xfrm>
          <a:off x="0" y="2479709"/>
          <a:ext cx="7848603" cy="926639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-14215414"/>
                <a:satOff val="8079"/>
                <a:lumOff val="-6667"/>
                <a:alphaOff val="0"/>
                <a:shade val="36000"/>
                <a:satMod val="120000"/>
              </a:schemeClr>
              <a:schemeClr val="accent5">
                <a:hueOff val="-14215414"/>
                <a:satOff val="8079"/>
                <a:lumOff val="-6667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Possibility of huge Foreign Currency Loss in case the repayment liability is not hedged by the importer</a:t>
          </a:r>
          <a:endParaRPr lang="en-US" sz="2400" kern="1200" dirty="0"/>
        </a:p>
      </dsp:txBody>
      <dsp:txXfrm>
        <a:off x="45235" y="2524944"/>
        <a:ext cx="7758133" cy="836169"/>
      </dsp:txXfrm>
    </dsp:sp>
    <dsp:sp modelId="{E35753D8-2A59-4D7B-8546-5A0299A75C91}">
      <dsp:nvSpPr>
        <dsp:cNvPr id="0" name=""/>
        <dsp:cNvSpPr/>
      </dsp:nvSpPr>
      <dsp:spPr>
        <a:xfrm>
          <a:off x="0" y="3475469"/>
          <a:ext cx="7848603" cy="926639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-21323121"/>
                <a:satOff val="12119"/>
                <a:lumOff val="-10000"/>
                <a:alphaOff val="0"/>
                <a:shade val="36000"/>
                <a:satMod val="120000"/>
              </a:schemeClr>
              <a:schemeClr val="accent5">
                <a:hueOff val="-21323121"/>
                <a:satOff val="12119"/>
                <a:lumOff val="-1000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Operational difficulties in obtaining Letter of Undertaking from the local PSU Banks</a:t>
          </a:r>
          <a:endParaRPr lang="en-US" sz="2400" kern="1200" dirty="0"/>
        </a:p>
      </dsp:txBody>
      <dsp:txXfrm>
        <a:off x="45235" y="3520704"/>
        <a:ext cx="7758133" cy="8361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E2BEE-A040-4DCF-ABCE-F70429993049}">
      <dsp:nvSpPr>
        <dsp:cNvPr id="0" name=""/>
        <dsp:cNvSpPr/>
      </dsp:nvSpPr>
      <dsp:spPr>
        <a:xfrm>
          <a:off x="2926377" y="0"/>
          <a:ext cx="5426842" cy="1537289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/>
            <a:t>LIBOR Cost as per the rate at the time of funding</a:t>
          </a:r>
          <a:endParaRPr lang="en-US" sz="1600" b="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/>
            <a:t>Interest Cost (Spread) over and above the LIBOR</a:t>
          </a:r>
          <a:endParaRPr lang="en-US" sz="1600" b="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/>
            <a:t>Arrangement fees charged by the importers bank or the Buyer’s Credit Agents</a:t>
          </a:r>
          <a:endParaRPr lang="en-US" sz="1600" b="0" kern="1200" dirty="0"/>
        </a:p>
      </dsp:txBody>
      <dsp:txXfrm>
        <a:off x="2926377" y="192161"/>
        <a:ext cx="4850359" cy="1152967"/>
      </dsp:txXfrm>
    </dsp:sp>
    <dsp:sp modelId="{AFBB6983-1BB5-407F-9F29-53ED48553C9E}">
      <dsp:nvSpPr>
        <dsp:cNvPr id="0" name=""/>
        <dsp:cNvSpPr/>
      </dsp:nvSpPr>
      <dsp:spPr>
        <a:xfrm>
          <a:off x="58063" y="0"/>
          <a:ext cx="2868314" cy="15372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0" kern="1200" dirty="0" smtClean="0"/>
            <a:t>Interest Cost</a:t>
          </a:r>
          <a:endParaRPr lang="en-US" sz="4000" b="0" kern="1200" dirty="0"/>
        </a:p>
      </dsp:txBody>
      <dsp:txXfrm>
        <a:off x="133107" y="75044"/>
        <a:ext cx="2718226" cy="1387201"/>
      </dsp:txXfrm>
    </dsp:sp>
    <dsp:sp modelId="{FC0B5635-BF53-41E8-B090-74493CCA6EBA}">
      <dsp:nvSpPr>
        <dsp:cNvPr id="0" name=""/>
        <dsp:cNvSpPr/>
      </dsp:nvSpPr>
      <dsp:spPr>
        <a:xfrm>
          <a:off x="2926377" y="1691018"/>
          <a:ext cx="5426842" cy="153728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/>
            <a:t>Margin Money with the bankers / financial institutions for the hedging transactions</a:t>
          </a:r>
          <a:endParaRPr lang="en-US" sz="1600" b="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/>
            <a:t>Forward Premium / Option Cost / Swap Charges for booking the contracts and freezing the foreign currency liability</a:t>
          </a:r>
          <a:endParaRPr lang="en-US" sz="1600" b="0" kern="1200" dirty="0"/>
        </a:p>
      </dsp:txBody>
      <dsp:txXfrm>
        <a:off x="2926377" y="1883179"/>
        <a:ext cx="4850359" cy="1152967"/>
      </dsp:txXfrm>
    </dsp:sp>
    <dsp:sp modelId="{E8F5115C-A918-41CC-8876-5EBA045F8351}">
      <dsp:nvSpPr>
        <dsp:cNvPr id="0" name=""/>
        <dsp:cNvSpPr/>
      </dsp:nvSpPr>
      <dsp:spPr>
        <a:xfrm>
          <a:off x="58063" y="1691018"/>
          <a:ext cx="2868314" cy="15372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0" kern="1200" dirty="0" smtClean="0"/>
            <a:t>Hedging Cost</a:t>
          </a:r>
          <a:endParaRPr lang="en-US" sz="4000" b="0" kern="1200" dirty="0"/>
        </a:p>
      </dsp:txBody>
      <dsp:txXfrm>
        <a:off x="133107" y="1766062"/>
        <a:ext cx="2718226" cy="1387201"/>
      </dsp:txXfrm>
    </dsp:sp>
    <dsp:sp modelId="{FFF94305-5739-4846-8EA6-B5EB0BBF84C6}">
      <dsp:nvSpPr>
        <dsp:cNvPr id="0" name=""/>
        <dsp:cNvSpPr/>
      </dsp:nvSpPr>
      <dsp:spPr>
        <a:xfrm>
          <a:off x="2926377" y="3382037"/>
          <a:ext cx="5426842" cy="153728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/>
            <a:t>Cost for issuance of Letter of Undertaking</a:t>
          </a:r>
          <a:endParaRPr lang="en-US" sz="1600" b="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/>
            <a:t>Withholding Tax on Interest payable to foreign banks*</a:t>
          </a:r>
          <a:endParaRPr lang="en-US" sz="1600" b="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/>
            <a:t>Charges for issuance of 15CA and 15CB forms at payment on maturity</a:t>
          </a:r>
          <a:endParaRPr lang="en-US" sz="1600" b="0" kern="1200" dirty="0"/>
        </a:p>
      </dsp:txBody>
      <dsp:txXfrm>
        <a:off x="2926377" y="3574198"/>
        <a:ext cx="4850359" cy="1152967"/>
      </dsp:txXfrm>
    </dsp:sp>
    <dsp:sp modelId="{EC9AC9FF-4818-4C6D-BC13-8095A68F645C}">
      <dsp:nvSpPr>
        <dsp:cNvPr id="0" name=""/>
        <dsp:cNvSpPr/>
      </dsp:nvSpPr>
      <dsp:spPr>
        <a:xfrm>
          <a:off x="58063" y="3382037"/>
          <a:ext cx="2868314" cy="153728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0" kern="1200" dirty="0" smtClean="0"/>
            <a:t>Other Cost</a:t>
          </a:r>
          <a:endParaRPr lang="en-US" sz="4000" b="0" kern="1200" dirty="0"/>
        </a:p>
      </dsp:txBody>
      <dsp:txXfrm>
        <a:off x="133107" y="3457081"/>
        <a:ext cx="2718226" cy="13872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1A871-C564-4FB4-BD14-F52412164B30}">
      <dsp:nvSpPr>
        <dsp:cNvPr id="0" name=""/>
        <dsp:cNvSpPr/>
      </dsp:nvSpPr>
      <dsp:spPr>
        <a:xfrm>
          <a:off x="2601" y="825409"/>
          <a:ext cx="2536280" cy="1014512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2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Amount</a:t>
          </a:r>
          <a:endParaRPr lang="en-US" sz="2900" kern="1200" dirty="0"/>
        </a:p>
      </dsp:txBody>
      <dsp:txXfrm>
        <a:off x="2601" y="825409"/>
        <a:ext cx="2536280" cy="1014512"/>
      </dsp:txXfrm>
    </dsp:sp>
    <dsp:sp modelId="{7D580B16-C0B9-4F35-8BBF-39E8148F1F51}">
      <dsp:nvSpPr>
        <dsp:cNvPr id="0" name=""/>
        <dsp:cNvSpPr/>
      </dsp:nvSpPr>
      <dsp:spPr>
        <a:xfrm>
          <a:off x="2601" y="1839922"/>
          <a:ext cx="2536280" cy="19901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Maximum amount per transaction – USD 20 Million</a:t>
          </a:r>
          <a:endParaRPr lang="en-US" sz="1800" kern="1200" dirty="0"/>
        </a:p>
      </dsp:txBody>
      <dsp:txXfrm>
        <a:off x="2601" y="1839922"/>
        <a:ext cx="2536280" cy="1990125"/>
      </dsp:txXfrm>
    </dsp:sp>
    <dsp:sp modelId="{661B461F-08BF-497C-8728-24AEC04FB014}">
      <dsp:nvSpPr>
        <dsp:cNvPr id="0" name=""/>
        <dsp:cNvSpPr/>
      </dsp:nvSpPr>
      <dsp:spPr>
        <a:xfrm>
          <a:off x="2893961" y="825409"/>
          <a:ext cx="2536280" cy="1014512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2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Maturity</a:t>
          </a:r>
          <a:endParaRPr lang="en-US" sz="2900" kern="1200" dirty="0"/>
        </a:p>
      </dsp:txBody>
      <dsp:txXfrm>
        <a:off x="2893961" y="825409"/>
        <a:ext cx="2536280" cy="1014512"/>
      </dsp:txXfrm>
    </dsp:sp>
    <dsp:sp modelId="{9A4C48FB-2236-41CC-9F22-DEA1463FB44C}">
      <dsp:nvSpPr>
        <dsp:cNvPr id="0" name=""/>
        <dsp:cNvSpPr/>
      </dsp:nvSpPr>
      <dsp:spPr>
        <a:xfrm>
          <a:off x="2893961" y="1856420"/>
          <a:ext cx="2536280" cy="19901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u="sng" kern="1200" dirty="0" smtClean="0"/>
            <a:t>Non Capital Goods</a:t>
          </a:r>
          <a:r>
            <a:rPr lang="en-US" sz="1800" kern="1200" dirty="0" smtClean="0"/>
            <a:t> – </a:t>
          </a:r>
          <a:r>
            <a:rPr lang="en-US" sz="1800" kern="1200" dirty="0" err="1" smtClean="0"/>
            <a:t>Upto</a:t>
          </a:r>
          <a:r>
            <a:rPr lang="en-US" sz="1800" kern="1200" dirty="0" smtClean="0"/>
            <a:t> 1 year from the date of shipment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u="sng" kern="1200" dirty="0" smtClean="0"/>
            <a:t>Capital Goods</a:t>
          </a:r>
          <a:r>
            <a:rPr lang="en-US" sz="1800" kern="1200" dirty="0" smtClean="0"/>
            <a:t> – </a:t>
          </a:r>
          <a:r>
            <a:rPr lang="en-US" sz="1800" kern="1200" dirty="0" err="1" smtClean="0"/>
            <a:t>Upto</a:t>
          </a:r>
          <a:r>
            <a:rPr lang="en-US" sz="1800" kern="1200" dirty="0" smtClean="0"/>
            <a:t> 5 years from the date of shipment* </a:t>
          </a:r>
          <a:endParaRPr lang="en-US" sz="1800" kern="1200" dirty="0"/>
        </a:p>
      </dsp:txBody>
      <dsp:txXfrm>
        <a:off x="2893961" y="1856420"/>
        <a:ext cx="2536280" cy="1990125"/>
      </dsp:txXfrm>
    </dsp:sp>
    <dsp:sp modelId="{09E126BB-BD11-40F3-A349-BA705C56DACF}">
      <dsp:nvSpPr>
        <dsp:cNvPr id="0" name=""/>
        <dsp:cNvSpPr/>
      </dsp:nvSpPr>
      <dsp:spPr>
        <a:xfrm>
          <a:off x="5785321" y="825409"/>
          <a:ext cx="2536280" cy="1014512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2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All in Cost Ceilings</a:t>
          </a:r>
          <a:endParaRPr lang="en-US" sz="2900" kern="1200" dirty="0"/>
        </a:p>
      </dsp:txBody>
      <dsp:txXfrm>
        <a:off x="5785321" y="825409"/>
        <a:ext cx="2536280" cy="1014512"/>
      </dsp:txXfrm>
    </dsp:sp>
    <dsp:sp modelId="{C0694002-6F42-4A36-A547-4062CCE550AF}">
      <dsp:nvSpPr>
        <dsp:cNvPr id="0" name=""/>
        <dsp:cNvSpPr/>
      </dsp:nvSpPr>
      <dsp:spPr>
        <a:xfrm>
          <a:off x="5785321" y="1839922"/>
          <a:ext cx="2536280" cy="199012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/>
            <a:t>Upto</a:t>
          </a:r>
          <a:r>
            <a:rPr lang="en-US" sz="1800" b="1" kern="1200" dirty="0" smtClean="0"/>
            <a:t> 1 year</a:t>
          </a:r>
          <a:r>
            <a:rPr lang="en-US" sz="1800" kern="1200" dirty="0" smtClean="0"/>
            <a:t> – 6 month LIBOR + 350 bps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/>
            <a:t>Upto</a:t>
          </a:r>
          <a:r>
            <a:rPr lang="en-US" sz="1800" b="1" kern="1200" dirty="0" smtClean="0"/>
            <a:t> 5 years</a:t>
          </a:r>
          <a:r>
            <a:rPr lang="en-US" sz="1800" kern="1200" dirty="0" smtClean="0"/>
            <a:t> – 6 month LIBOR + 350 bps</a:t>
          </a:r>
          <a:endParaRPr lang="en-US" sz="1800" kern="1200" dirty="0"/>
        </a:p>
      </dsp:txBody>
      <dsp:txXfrm>
        <a:off x="5785321" y="1839922"/>
        <a:ext cx="2536280" cy="1990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DDDB2-43BE-47A8-ADA3-4E1855313C7D}" type="datetimeFigureOut">
              <a:rPr lang="en-US" smtClean="0"/>
              <a:t>28-Feb-14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5F7432-F9C9-4F48-A193-235D2369C0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48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5F7432-F9C9-4F48-A193-235D2369C09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620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5F7432-F9C9-4F48-A193-235D2369C09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91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5F7432-F9C9-4F48-A193-235D2369C09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037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5F7432-F9C9-4F48-A193-235D2369C09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508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5F7432-F9C9-4F48-A193-235D2369C09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60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5F7432-F9C9-4F48-A193-235D2369C09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99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5F7432-F9C9-4F48-A193-235D2369C09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977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6BE2-88C2-4D34-B501-7116856905A2}" type="datetimeFigureOut">
              <a:rPr lang="en-US" smtClean="0"/>
              <a:t>28-Feb-14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E88946BF-BE46-46AC-AE04-F897E506E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068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6BE2-88C2-4D34-B501-7116856905A2}" type="datetimeFigureOut">
              <a:rPr lang="en-US" smtClean="0"/>
              <a:t>28-Feb-14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760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6BE2-88C2-4D34-B501-7116856905A2}" type="datetimeFigureOut">
              <a:rPr lang="en-US" smtClean="0"/>
              <a:t>28-Feb-14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7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6BE2-88C2-4D34-B501-7116856905A2}" type="datetimeFigureOut">
              <a:rPr lang="en-US" smtClean="0"/>
              <a:t>28-Feb-14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48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AE66BE2-88C2-4D34-B501-7116856905A2}" type="datetimeFigureOut">
              <a:rPr lang="en-US" smtClean="0"/>
              <a:t>28-Feb-14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E88946BF-BE46-46AC-AE04-F897E506E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85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6BE2-88C2-4D34-B501-7116856905A2}" type="datetimeFigureOut">
              <a:rPr lang="en-US" smtClean="0"/>
              <a:t>28-Feb-14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6BE2-88C2-4D34-B501-7116856905A2}" type="datetimeFigureOut">
              <a:rPr lang="en-US" smtClean="0"/>
              <a:t>28-Feb-14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27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AE66BE2-88C2-4D34-B501-7116856905A2}" type="datetimeFigureOut">
              <a:rPr lang="en-US" smtClean="0"/>
              <a:t>28-Feb-14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124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6BE2-88C2-4D34-B501-7116856905A2}" type="datetimeFigureOut">
              <a:rPr lang="en-US" smtClean="0"/>
              <a:t>28-Feb-14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9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6BE2-88C2-4D34-B501-7116856905A2}" type="datetimeFigureOut">
              <a:rPr lang="en-US" smtClean="0"/>
              <a:t>28-Feb-14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71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6BE2-88C2-4D34-B501-7116856905A2}" type="datetimeFigureOut">
              <a:rPr lang="en-US" smtClean="0"/>
              <a:t>28-Feb-14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48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AE66BE2-88C2-4D34-B501-7116856905A2}" type="datetimeFigureOut">
              <a:rPr lang="en-US" smtClean="0"/>
              <a:t>28-Feb-14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88946BF-BE46-46AC-AE04-F897E506E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18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0513" y="1727196"/>
            <a:ext cx="73006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BUYERS CREDIT</a:t>
            </a:r>
            <a:endParaRPr lang="en-US" sz="6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0513" y="2982682"/>
            <a:ext cx="7300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 brief overview</a:t>
            </a:r>
            <a:endParaRPr lang="en-US" sz="440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3238823" y="4448558"/>
            <a:ext cx="678942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CA Rushabh Shah</a:t>
            </a:r>
          </a:p>
        </p:txBody>
      </p:sp>
    </p:spTree>
    <p:extLst>
      <p:ext uri="{BB962C8B-B14F-4D97-AF65-F5344CB8AC3E}">
        <p14:creationId xmlns:p14="http://schemas.microsoft.com/office/powerpoint/2010/main" val="365541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entagon 20"/>
          <p:cNvSpPr/>
          <p:nvPr/>
        </p:nvSpPr>
        <p:spPr>
          <a:xfrm>
            <a:off x="609597" y="5394308"/>
            <a:ext cx="8084460" cy="517980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914400"/>
            <a:r>
              <a:rPr lang="en-US" sz="2800" dirty="0" smtClean="0"/>
              <a:t>Buyer’s Credit in India</a:t>
            </a:r>
            <a:endParaRPr lang="en-US" sz="2800" dirty="0"/>
          </a:p>
        </p:txBody>
      </p:sp>
      <p:sp>
        <p:nvSpPr>
          <p:cNvPr id="20" name="Pentagon 19"/>
          <p:cNvSpPr/>
          <p:nvPr/>
        </p:nvSpPr>
        <p:spPr>
          <a:xfrm>
            <a:off x="609596" y="4622102"/>
            <a:ext cx="7424849" cy="517980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914400"/>
            <a:r>
              <a:rPr lang="en-US" sz="2800" dirty="0" smtClean="0"/>
              <a:t>Costs Involved</a:t>
            </a:r>
            <a:endParaRPr lang="en-US" sz="2800" dirty="0"/>
          </a:p>
        </p:txBody>
      </p:sp>
      <p:sp>
        <p:nvSpPr>
          <p:cNvPr id="19" name="Pentagon 18"/>
          <p:cNvSpPr/>
          <p:nvPr/>
        </p:nvSpPr>
        <p:spPr>
          <a:xfrm>
            <a:off x="609598" y="3876662"/>
            <a:ext cx="6815977" cy="517980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914400"/>
            <a:r>
              <a:rPr lang="en-US" sz="2800" dirty="0" smtClean="0"/>
              <a:t>Demerits</a:t>
            </a:r>
            <a:endParaRPr lang="en-US" sz="2800" dirty="0"/>
          </a:p>
        </p:txBody>
      </p:sp>
      <p:sp>
        <p:nvSpPr>
          <p:cNvPr id="18" name="Pentagon 17"/>
          <p:cNvSpPr/>
          <p:nvPr/>
        </p:nvSpPr>
        <p:spPr>
          <a:xfrm>
            <a:off x="609599" y="3086093"/>
            <a:ext cx="6122538" cy="517980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914400"/>
            <a:r>
              <a:rPr lang="en-US" sz="2800" dirty="0" smtClean="0"/>
              <a:t>Benefits</a:t>
            </a:r>
            <a:endParaRPr lang="en-US" sz="2800" dirty="0"/>
          </a:p>
        </p:txBody>
      </p:sp>
      <p:sp>
        <p:nvSpPr>
          <p:cNvPr id="17" name="Pentagon 16"/>
          <p:cNvSpPr/>
          <p:nvPr/>
        </p:nvSpPr>
        <p:spPr>
          <a:xfrm>
            <a:off x="609600" y="2340653"/>
            <a:ext cx="5446014" cy="517980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914400"/>
            <a:r>
              <a:rPr lang="en-US" sz="2800" dirty="0" smtClean="0"/>
              <a:t>Steps Involved</a:t>
            </a:r>
            <a:endParaRPr lang="en-US" sz="2800" dirty="0"/>
          </a:p>
        </p:txBody>
      </p:sp>
      <p:sp>
        <p:nvSpPr>
          <p:cNvPr id="10" name="Pentagon 9"/>
          <p:cNvSpPr/>
          <p:nvPr/>
        </p:nvSpPr>
        <p:spPr>
          <a:xfrm>
            <a:off x="609600" y="1559152"/>
            <a:ext cx="4837143" cy="517980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914400"/>
            <a:r>
              <a:rPr lang="en-US" sz="2800" dirty="0" smtClean="0"/>
              <a:t>Introduction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7" y="266922"/>
            <a:ext cx="7848603" cy="792625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CONTENTS</a:t>
            </a:r>
            <a:endParaRPr lang="en-US" dirty="0">
              <a:latin typeface="+mn-lt"/>
            </a:endParaRPr>
          </a:p>
        </p:txBody>
      </p:sp>
      <p:pic>
        <p:nvPicPr>
          <p:cNvPr id="4" name="Picture 9" descr="dice"/>
          <p:cNvPicPr>
            <a:picLocks noChangeAspect="1" noChangeArrowheads="1"/>
          </p:cNvPicPr>
          <p:nvPr/>
        </p:nvPicPr>
        <p:blipFill>
          <a:blip r:embed="rId3" cstate="print"/>
          <a:srcRect t="53130" r="68289"/>
          <a:stretch>
            <a:fillRect/>
          </a:stretch>
        </p:blipFill>
        <p:spPr bwMode="auto">
          <a:xfrm>
            <a:off x="638628" y="1559152"/>
            <a:ext cx="533400" cy="471487"/>
          </a:xfrm>
          <a:prstGeom prst="rect">
            <a:avLst/>
          </a:prstGeom>
          <a:noFill/>
        </p:spPr>
      </p:pic>
      <p:pic>
        <p:nvPicPr>
          <p:cNvPr id="5" name="Picture 10" descr="dice"/>
          <p:cNvPicPr>
            <a:picLocks noChangeAspect="1" noChangeArrowheads="1"/>
          </p:cNvPicPr>
          <p:nvPr/>
        </p:nvPicPr>
        <p:blipFill>
          <a:blip r:embed="rId4" cstate="print"/>
          <a:srcRect t="-2690" r="74219" b="51035"/>
          <a:stretch>
            <a:fillRect/>
          </a:stretch>
        </p:blipFill>
        <p:spPr bwMode="auto">
          <a:xfrm>
            <a:off x="653139" y="2372632"/>
            <a:ext cx="541341" cy="471487"/>
          </a:xfrm>
          <a:prstGeom prst="rect">
            <a:avLst/>
          </a:prstGeom>
          <a:noFill/>
        </p:spPr>
      </p:pic>
      <p:pic>
        <p:nvPicPr>
          <p:cNvPr id="6" name="Picture 11" descr="dice"/>
          <p:cNvPicPr>
            <a:picLocks noChangeAspect="1" noChangeArrowheads="1"/>
          </p:cNvPicPr>
          <p:nvPr/>
        </p:nvPicPr>
        <p:blipFill>
          <a:blip r:embed="rId5" cstate="print">
            <a:lum bright="-6000"/>
          </a:blip>
          <a:srcRect l="35574" t="-8537" r="35255" b="55997"/>
          <a:stretch>
            <a:fillRect/>
          </a:stretch>
        </p:blipFill>
        <p:spPr bwMode="auto">
          <a:xfrm>
            <a:off x="638628" y="3076786"/>
            <a:ext cx="495300" cy="517991"/>
          </a:xfrm>
          <a:prstGeom prst="rect">
            <a:avLst/>
          </a:prstGeom>
          <a:noFill/>
        </p:spPr>
      </p:pic>
      <p:pic>
        <p:nvPicPr>
          <p:cNvPr id="7" name="Picture 12" descr="dice"/>
          <p:cNvPicPr>
            <a:picLocks noChangeAspect="1" noChangeArrowheads="1"/>
          </p:cNvPicPr>
          <p:nvPr/>
        </p:nvPicPr>
        <p:blipFill>
          <a:blip r:embed="rId6" cstate="print"/>
          <a:srcRect l="38116" t="53130" r="32713"/>
          <a:stretch>
            <a:fillRect/>
          </a:stretch>
        </p:blipFill>
        <p:spPr bwMode="auto">
          <a:xfrm>
            <a:off x="638628" y="3842652"/>
            <a:ext cx="533400" cy="512762"/>
          </a:xfrm>
          <a:prstGeom prst="rect">
            <a:avLst/>
          </a:prstGeom>
          <a:noFill/>
        </p:spPr>
      </p:pic>
      <p:pic>
        <p:nvPicPr>
          <p:cNvPr id="8" name="Picture 14" descr="dice"/>
          <p:cNvPicPr>
            <a:picLocks noChangeAspect="1" noChangeArrowheads="1"/>
          </p:cNvPicPr>
          <p:nvPr/>
        </p:nvPicPr>
        <p:blipFill>
          <a:blip r:embed="rId7" cstate="print"/>
          <a:srcRect l="72844" t="53130" r="-4132" b="-7088"/>
          <a:stretch>
            <a:fillRect/>
          </a:stretch>
        </p:blipFill>
        <p:spPr bwMode="auto">
          <a:xfrm>
            <a:off x="638628" y="4633680"/>
            <a:ext cx="517525" cy="533400"/>
          </a:xfrm>
          <a:prstGeom prst="rect">
            <a:avLst/>
          </a:prstGeom>
          <a:noFill/>
        </p:spPr>
      </p:pic>
      <p:pic>
        <p:nvPicPr>
          <p:cNvPr id="9" name="Picture 15" descr="dice"/>
          <p:cNvPicPr>
            <a:picLocks noChangeAspect="1" noChangeArrowheads="1"/>
          </p:cNvPicPr>
          <p:nvPr/>
        </p:nvPicPr>
        <p:blipFill>
          <a:blip r:embed="rId8" cstate="print"/>
          <a:srcRect l="72232" b="59496"/>
          <a:stretch>
            <a:fillRect/>
          </a:stretch>
        </p:blipFill>
        <p:spPr bwMode="auto">
          <a:xfrm>
            <a:off x="653142" y="5439222"/>
            <a:ext cx="495300" cy="423863"/>
          </a:xfrm>
          <a:prstGeom prst="rect">
            <a:avLst/>
          </a:prstGeom>
          <a:noFill/>
        </p:spPr>
      </p:pic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0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7" y="266922"/>
            <a:ext cx="7848603" cy="792625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INTRODUCTION</a:t>
            </a:r>
            <a:endParaRPr lang="en-US" dirty="0">
              <a:latin typeface="+mn-lt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571970501"/>
              </p:ext>
            </p:extLst>
          </p:nvPr>
        </p:nvGraphicFramePr>
        <p:xfrm>
          <a:off x="663768" y="1306284"/>
          <a:ext cx="7863118" cy="4804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20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Elbow Connector 31"/>
          <p:cNvCxnSpPr>
            <a:stCxn id="3" idx="2"/>
          </p:cNvCxnSpPr>
          <p:nvPr/>
        </p:nvCxnSpPr>
        <p:spPr>
          <a:xfrm rot="10800000" flipH="1" flipV="1">
            <a:off x="1436915" y="1919517"/>
            <a:ext cx="1629226" cy="3653968"/>
          </a:xfrm>
          <a:prstGeom prst="bentConnector4">
            <a:avLst>
              <a:gd name="adj1" fmla="val -42539"/>
              <a:gd name="adj2" fmla="val 10049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7" y="266922"/>
            <a:ext cx="7848603" cy="792625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STEPS INVOLVED</a:t>
            </a:r>
            <a:endParaRPr lang="en-US" dirty="0">
              <a:latin typeface="+mn-lt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4</a:t>
            </a:fld>
            <a:endParaRPr lang="en-US"/>
          </a:p>
        </p:txBody>
      </p:sp>
      <p:sp>
        <p:nvSpPr>
          <p:cNvPr id="3" name="Round Diagonal Corner Rectangle 2"/>
          <p:cNvSpPr/>
          <p:nvPr/>
        </p:nvSpPr>
        <p:spPr>
          <a:xfrm>
            <a:off x="1436915" y="1538516"/>
            <a:ext cx="1908628" cy="762002"/>
          </a:xfrm>
          <a:prstGeom prst="round2Diag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Importer</a:t>
            </a:r>
            <a:endParaRPr lang="en-US" sz="2400" dirty="0"/>
          </a:p>
        </p:txBody>
      </p:sp>
      <p:sp>
        <p:nvSpPr>
          <p:cNvPr id="6" name="Round Diagonal Corner Rectangle 5"/>
          <p:cNvSpPr/>
          <p:nvPr/>
        </p:nvSpPr>
        <p:spPr>
          <a:xfrm>
            <a:off x="6350001" y="1534499"/>
            <a:ext cx="1908628" cy="762002"/>
          </a:xfrm>
          <a:prstGeom prst="round2Diag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Exporter</a:t>
            </a:r>
            <a:endParaRPr lang="en-US" sz="2400" dirty="0"/>
          </a:p>
        </p:txBody>
      </p:sp>
      <p:sp>
        <p:nvSpPr>
          <p:cNvPr id="7" name="Round Diagonal Corner Rectangle 6"/>
          <p:cNvSpPr/>
          <p:nvPr/>
        </p:nvSpPr>
        <p:spPr>
          <a:xfrm>
            <a:off x="1436915" y="3494317"/>
            <a:ext cx="1908628" cy="762002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Importer’s Bank</a:t>
            </a:r>
            <a:endParaRPr lang="en-US" sz="2400" dirty="0"/>
          </a:p>
        </p:txBody>
      </p:sp>
      <p:sp>
        <p:nvSpPr>
          <p:cNvPr id="8" name="Round Diagonal Corner Rectangle 7"/>
          <p:cNvSpPr/>
          <p:nvPr/>
        </p:nvSpPr>
        <p:spPr>
          <a:xfrm>
            <a:off x="6350001" y="3494317"/>
            <a:ext cx="1908628" cy="762002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Exporter’s Bank</a:t>
            </a:r>
            <a:endParaRPr lang="en-US" sz="2400" dirty="0"/>
          </a:p>
        </p:txBody>
      </p:sp>
      <p:sp>
        <p:nvSpPr>
          <p:cNvPr id="9" name="Round Diagonal Corner Rectangle 8"/>
          <p:cNvSpPr/>
          <p:nvPr/>
        </p:nvSpPr>
        <p:spPr>
          <a:xfrm>
            <a:off x="3107728" y="4996151"/>
            <a:ext cx="1908628" cy="762002"/>
          </a:xfrm>
          <a:prstGeom prst="round2DiagRect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ysClr val="windowText" lastClr="000000"/>
                </a:solidFill>
              </a:rPr>
              <a:t>Foreign Bank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323770" y="1675622"/>
            <a:ext cx="3026231" cy="225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563256" y="1306290"/>
            <a:ext cx="2416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1) Sale Contract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915885" y="2300518"/>
            <a:ext cx="0" cy="1193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03941" y="2426486"/>
            <a:ext cx="1353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2) Requests for LC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3302002" y="3700311"/>
            <a:ext cx="3033485" cy="226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367311" y="3331033"/>
            <a:ext cx="28302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3) Sends LC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09524" y="2596389"/>
            <a:ext cx="1211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4) Delivers LC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7779657" y="2296501"/>
            <a:ext cx="14514" cy="1197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552374" y="2086437"/>
            <a:ext cx="2416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5) Delivers Goods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3345542" y="2046127"/>
            <a:ext cx="29899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7075710" y="2289491"/>
            <a:ext cx="0" cy="1193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660568" y="2575116"/>
            <a:ext cx="1516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6) Presents documents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97944" y="4156340"/>
            <a:ext cx="2699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7) Presents documents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3345542" y="4116030"/>
            <a:ext cx="29899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54527" y="5582409"/>
            <a:ext cx="2122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9) Requests for Buyer’s Credit</a:t>
            </a:r>
          </a:p>
        </p:txBody>
      </p:sp>
      <p:cxnSp>
        <p:nvCxnSpPr>
          <p:cNvPr id="45" name="Elbow Connector 44"/>
          <p:cNvCxnSpPr/>
          <p:nvPr/>
        </p:nvCxnSpPr>
        <p:spPr>
          <a:xfrm>
            <a:off x="1915884" y="4224734"/>
            <a:ext cx="1191847" cy="979729"/>
          </a:xfrm>
          <a:prstGeom prst="bentConnector3">
            <a:avLst>
              <a:gd name="adj1" fmla="val 128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98069" y="4557487"/>
            <a:ext cx="1269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7663" indent="-347663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10) Sends LOU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67661" y="5993682"/>
            <a:ext cx="2194167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LC – Letter of Credit</a:t>
            </a:r>
          </a:p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LOU – Letter of Undertaking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64" name="Elbow Connector 63"/>
          <p:cNvCxnSpPr/>
          <p:nvPr/>
        </p:nvCxnSpPr>
        <p:spPr>
          <a:xfrm flipV="1">
            <a:off x="5016356" y="4256319"/>
            <a:ext cx="2037587" cy="943999"/>
          </a:xfrm>
          <a:prstGeom prst="bentConnector3">
            <a:avLst>
              <a:gd name="adj1" fmla="val 9986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2490034" y="2487530"/>
            <a:ext cx="1653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8) Documents &amp; Claim for payment</a:t>
            </a:r>
          </a:p>
        </p:txBody>
      </p:sp>
      <p:cxnSp>
        <p:nvCxnSpPr>
          <p:cNvPr id="66" name="Straight Arrow Connector 65"/>
          <p:cNvCxnSpPr/>
          <p:nvPr/>
        </p:nvCxnSpPr>
        <p:spPr>
          <a:xfrm flipH="1" flipV="1">
            <a:off x="2503710" y="2274730"/>
            <a:ext cx="14514" cy="1197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040576" y="5227868"/>
            <a:ext cx="2695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7663" indent="-347663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11) Makes the payment vide MT202 method</a:t>
            </a:r>
          </a:p>
        </p:txBody>
      </p:sp>
    </p:spTree>
    <p:extLst>
      <p:ext uri="{BB962C8B-B14F-4D97-AF65-F5344CB8AC3E}">
        <p14:creationId xmlns:p14="http://schemas.microsoft.com/office/powerpoint/2010/main" val="205492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4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7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3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6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9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2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5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8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2" grpId="0"/>
      <p:bldP spid="16" grpId="0"/>
      <p:bldP spid="19" grpId="0"/>
      <p:bldP spid="20" grpId="0"/>
      <p:bldP spid="24" grpId="0"/>
      <p:bldP spid="28" grpId="0"/>
      <p:bldP spid="29" grpId="0"/>
      <p:bldP spid="34" grpId="0"/>
      <p:bldP spid="46" grpId="0"/>
      <p:bldP spid="47" grpId="0" animBg="1"/>
      <p:bldP spid="65" grpId="0"/>
      <p:bldP spid="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7" y="266922"/>
            <a:ext cx="7848603" cy="792625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BENEFITS</a:t>
            </a:r>
            <a:endParaRPr lang="en-US" dirty="0">
              <a:latin typeface="+mn-lt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788604327"/>
              </p:ext>
            </p:extLst>
          </p:nvPr>
        </p:nvGraphicFramePr>
        <p:xfrm>
          <a:off x="678543" y="1190175"/>
          <a:ext cx="8284863" cy="4862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233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7" y="295950"/>
            <a:ext cx="7848603" cy="792625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DEMERITS</a:t>
            </a:r>
            <a:endParaRPr lang="en-US" dirty="0">
              <a:latin typeface="+mn-lt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93675802"/>
              </p:ext>
            </p:extLst>
          </p:nvPr>
        </p:nvGraphicFramePr>
        <p:xfrm>
          <a:off x="609596" y="1382485"/>
          <a:ext cx="7848603" cy="4890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319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7" y="266922"/>
            <a:ext cx="7848603" cy="792625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COSTS INVOLVED</a:t>
            </a:r>
            <a:endParaRPr lang="en-US" dirty="0">
              <a:latin typeface="+mn-lt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653960813"/>
              </p:ext>
            </p:extLst>
          </p:nvPr>
        </p:nvGraphicFramePr>
        <p:xfrm>
          <a:off x="413403" y="1353458"/>
          <a:ext cx="8411283" cy="4919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27313" y="6400802"/>
            <a:ext cx="74458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1BA57A"/>
                </a:solidFill>
              </a:rPr>
              <a:t>* Withholding Tax </a:t>
            </a:r>
            <a:r>
              <a:rPr lang="en-US" sz="1100" dirty="0">
                <a:solidFill>
                  <a:srgbClr val="1BA57A"/>
                </a:solidFill>
              </a:rPr>
              <a:t>is not applicable where Indian banks arrange for buyer's credit through their offshore offices.</a:t>
            </a:r>
          </a:p>
        </p:txBody>
      </p:sp>
    </p:spTree>
    <p:extLst>
      <p:ext uri="{BB962C8B-B14F-4D97-AF65-F5344CB8AC3E}">
        <p14:creationId xmlns:p14="http://schemas.microsoft.com/office/powerpoint/2010/main" val="410649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7" y="266922"/>
            <a:ext cx="7848603" cy="792625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BUYERS CREDIT IN INDIA</a:t>
            </a:r>
            <a:endParaRPr lang="en-US" dirty="0">
              <a:latin typeface="+mn-lt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946BF-BE46-46AC-AE04-F897E506E07A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706648475"/>
              </p:ext>
            </p:extLst>
          </p:nvPr>
        </p:nvGraphicFramePr>
        <p:xfrm>
          <a:off x="609597" y="920065"/>
          <a:ext cx="8324203" cy="4655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7027" y="4746173"/>
            <a:ext cx="8273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* As per the RBI norms, banks are not allowed to provide Letter of Undertaking beyond 3 years from the date of shipment</a:t>
            </a:r>
            <a:endParaRPr 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537027" y="5284156"/>
            <a:ext cx="8273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002060"/>
                </a:solidFill>
              </a:rPr>
              <a:t>All applications for short-term credit exceeding $20 million for any import transaction are to be forwarded to the Chief General Manager, Exchange Control Department, Reserve Bank of India, Central Office, External commercial Borrowing (ECB) Division, Mumbai.</a:t>
            </a:r>
          </a:p>
        </p:txBody>
      </p:sp>
    </p:spTree>
    <p:extLst>
      <p:ext uri="{BB962C8B-B14F-4D97-AF65-F5344CB8AC3E}">
        <p14:creationId xmlns:p14="http://schemas.microsoft.com/office/powerpoint/2010/main" val="199916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038197" cy="3520440"/>
          </a:xfrm>
        </p:spPr>
        <p:txBody>
          <a:bodyPr>
            <a:normAutofit/>
          </a:bodyPr>
          <a:lstStyle/>
          <a:p>
            <a:pPr algn="ctr"/>
            <a:r>
              <a:rPr lang="en-US" sz="11500" dirty="0" smtClean="0"/>
              <a:t>Thank you</a:t>
            </a:r>
            <a:endParaRPr lang="en-US" sz="115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 fontScale="85000" lnSpcReduction="20000"/>
          </a:bodyPr>
          <a:lstStyle/>
          <a:p>
            <a:r>
              <a:rPr lang="en-US" sz="3500" b="1" dirty="0" smtClean="0"/>
              <a:t>CA Rushabh Shah</a:t>
            </a:r>
          </a:p>
          <a:p>
            <a:r>
              <a:rPr lang="en-US" sz="1900" dirty="0" smtClean="0">
                <a:solidFill>
                  <a:srgbClr val="FF0000"/>
                </a:solidFill>
              </a:rPr>
              <a:t>ca.rushabhmshah@gmail.com</a:t>
            </a:r>
          </a:p>
          <a:p>
            <a:r>
              <a:rPr lang="en-US" sz="1900" dirty="0" smtClean="0">
                <a:solidFill>
                  <a:srgbClr val="FF0000"/>
                </a:solidFill>
              </a:rPr>
              <a:t>+91 98244 80900</a:t>
            </a:r>
            <a:endParaRPr lang="en-US" sz="1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TC103090434[[fn=Wood Type]]</Template>
  <TotalTime>272</TotalTime>
  <Words>533</Words>
  <Application>Microsoft Office PowerPoint</Application>
  <PresentationFormat>On-screen Show (4:3)</PresentationFormat>
  <Paragraphs>86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Rockwell</vt:lpstr>
      <vt:lpstr>Rockwell Condensed</vt:lpstr>
      <vt:lpstr>Wingdings</vt:lpstr>
      <vt:lpstr>Wood Type</vt:lpstr>
      <vt:lpstr>PowerPoint Presentation</vt:lpstr>
      <vt:lpstr>CONTENTS</vt:lpstr>
      <vt:lpstr>INTRODUCTION</vt:lpstr>
      <vt:lpstr>STEPS INVOLVED</vt:lpstr>
      <vt:lpstr>BENEFITS</vt:lpstr>
      <vt:lpstr>DEMERITS</vt:lpstr>
      <vt:lpstr>COSTS INVOLVED</vt:lpstr>
      <vt:lpstr>BUYERS CREDIT IN INDIA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Rushabh Shah</dc:creator>
  <cp:lastModifiedBy>Rushabh Shah</cp:lastModifiedBy>
  <cp:revision>43</cp:revision>
  <dcterms:created xsi:type="dcterms:W3CDTF">2014-02-28T06:23:29Z</dcterms:created>
  <dcterms:modified xsi:type="dcterms:W3CDTF">2014-02-28T10:57:02Z</dcterms:modified>
</cp:coreProperties>
</file>