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diagrams/colors1.xml" ContentType="application/vnd.openxmlformats-officedocument.drawingml.diagramColors+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2" r:id="rId2"/>
    <p:sldId id="273" r:id="rId3"/>
    <p:sldId id="274" r:id="rId4"/>
    <p:sldId id="275" r:id="rId5"/>
    <p:sldId id="276" r:id="rId6"/>
    <p:sldId id="277" r:id="rId7"/>
    <p:sldId id="278" r:id="rId8"/>
    <p:sldId id="279" r:id="rId9"/>
    <p:sldId id="280" r:id="rId10"/>
    <p:sldId id="281" r:id="rId11"/>
    <p:sldId id="282" r:id="rId12"/>
    <p:sldId id="283" r:id="rId13"/>
    <p:sldId id="284" r:id="rId14"/>
    <p:sldId id="285" r:id="rId15"/>
    <p:sldId id="286" r:id="rId16"/>
    <p:sldId id="287" r:id="rId17"/>
    <p:sldId id="288" r:id="rId18"/>
    <p:sldId id="289" r:id="rId19"/>
    <p:sldId id="271" r:id="rId20"/>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9" d="100"/>
          <a:sy n="69" d="100"/>
        </p:scale>
        <p:origin x="-5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B5156C8-BE6F-41EE-AAA6-65A76322789A}"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en-US"/>
        </a:p>
      </dgm:t>
    </dgm:pt>
    <dgm:pt modelId="{8CE3F93B-99F2-4CA7-B206-D857AAFF8944}">
      <dgm:prSet phldrT="[Text]"/>
      <dgm:spPr/>
      <dgm:t>
        <a:bodyPr/>
        <a:lstStyle/>
        <a:p>
          <a:r>
            <a:rPr lang="en-US" dirty="0" smtClean="0"/>
            <a:t>from relatives</a:t>
          </a:r>
          <a:endParaRPr lang="en-US" dirty="0"/>
        </a:p>
      </dgm:t>
    </dgm:pt>
    <dgm:pt modelId="{BCA3F5AE-25A0-4EE3-AC25-44595838D71C}" type="parTrans" cxnId="{E0F5B6B7-3E83-47F9-91DA-AE1BC1015ACE}">
      <dgm:prSet/>
      <dgm:spPr/>
      <dgm:t>
        <a:bodyPr/>
        <a:lstStyle/>
        <a:p>
          <a:endParaRPr lang="en-US"/>
        </a:p>
      </dgm:t>
    </dgm:pt>
    <dgm:pt modelId="{B73331E0-7BA5-4D6D-922A-B03B31A12C01}" type="sibTrans" cxnId="{E0F5B6B7-3E83-47F9-91DA-AE1BC1015ACE}">
      <dgm:prSet/>
      <dgm:spPr/>
      <dgm:t>
        <a:bodyPr/>
        <a:lstStyle/>
        <a:p>
          <a:endParaRPr lang="en-US"/>
        </a:p>
      </dgm:t>
    </dgm:pt>
    <dgm:pt modelId="{33684A83-585A-4844-A951-4FEDA6D20D0E}">
      <dgm:prSet phldrT="[Text]">
        <dgm:style>
          <a:lnRef idx="1">
            <a:schemeClr val="accent6"/>
          </a:lnRef>
          <a:fillRef idx="2">
            <a:schemeClr val="accent6"/>
          </a:fillRef>
          <a:effectRef idx="1">
            <a:schemeClr val="accent6"/>
          </a:effectRef>
          <a:fontRef idx="minor">
            <a:schemeClr val="dk1"/>
          </a:fontRef>
        </dgm:style>
      </dgm:prSet>
      <dgm:spPr/>
      <dgm:t>
        <a:bodyPr/>
        <a:lstStyle/>
        <a:p>
          <a:r>
            <a:rPr lang="en-US" dirty="0" smtClean="0"/>
            <a:t>2. Money or Property received</a:t>
          </a:r>
          <a:endParaRPr lang="en-US" dirty="0"/>
        </a:p>
      </dgm:t>
    </dgm:pt>
    <dgm:pt modelId="{7DFBB367-6E85-4ECB-80F9-A672EAA60CF7}" type="parTrans" cxnId="{E11D6016-7741-4936-8720-458102455E6E}">
      <dgm:prSet/>
      <dgm:spPr/>
      <dgm:t>
        <a:bodyPr/>
        <a:lstStyle/>
        <a:p>
          <a:endParaRPr lang="en-US"/>
        </a:p>
      </dgm:t>
    </dgm:pt>
    <dgm:pt modelId="{D82C7C4B-F283-437D-8119-E539736A3447}" type="sibTrans" cxnId="{E11D6016-7741-4936-8720-458102455E6E}">
      <dgm:prSet/>
      <dgm:spPr/>
      <dgm:t>
        <a:bodyPr/>
        <a:lstStyle/>
        <a:p>
          <a:endParaRPr lang="en-US"/>
        </a:p>
      </dgm:t>
    </dgm:pt>
    <dgm:pt modelId="{EDA6B3B8-4C7F-406E-B609-5C8DD8D9E246}">
      <dgm:prSet phldrT="[Text]"/>
      <dgm:spPr/>
      <dgm:t>
        <a:bodyPr/>
        <a:lstStyle/>
        <a:p>
          <a:r>
            <a:rPr lang="en-US" dirty="0" smtClean="0"/>
            <a:t>Under will/by way of inheritance</a:t>
          </a:r>
          <a:endParaRPr lang="en-US" dirty="0"/>
        </a:p>
      </dgm:t>
    </dgm:pt>
    <dgm:pt modelId="{30B8A260-5E9A-41FB-92F8-0691AD9F29EA}" type="parTrans" cxnId="{E75E02A2-7B4E-4E77-B11D-F5693840B2D7}">
      <dgm:prSet/>
      <dgm:spPr/>
      <dgm:t>
        <a:bodyPr/>
        <a:lstStyle/>
        <a:p>
          <a:endParaRPr lang="en-US"/>
        </a:p>
      </dgm:t>
    </dgm:pt>
    <dgm:pt modelId="{81DE64DD-FECD-4A54-92CB-71938794D070}" type="sibTrans" cxnId="{E75E02A2-7B4E-4E77-B11D-F5693840B2D7}">
      <dgm:prSet/>
      <dgm:spPr/>
      <dgm:t>
        <a:bodyPr/>
        <a:lstStyle/>
        <a:p>
          <a:endParaRPr lang="en-US"/>
        </a:p>
      </dgm:t>
    </dgm:pt>
    <dgm:pt modelId="{CF32D86A-E421-4D0C-8866-B1F34723FF8C}">
      <dgm:prSet phldrT="[Text]"/>
      <dgm:spPr/>
      <dgm:t>
        <a:bodyPr/>
        <a:lstStyle/>
        <a:p>
          <a:r>
            <a:rPr lang="en-US" dirty="0" smtClean="0"/>
            <a:t>In contemplation of death of the payer or donor</a:t>
          </a:r>
          <a:endParaRPr lang="en-US" dirty="0"/>
        </a:p>
      </dgm:t>
    </dgm:pt>
    <dgm:pt modelId="{0B45B63F-DFE9-4340-8AF2-0DCC72E352B2}" type="parTrans" cxnId="{56654AFF-1F1B-4C26-8E95-9CC7523EE6CB}">
      <dgm:prSet/>
      <dgm:spPr/>
      <dgm:t>
        <a:bodyPr/>
        <a:lstStyle/>
        <a:p>
          <a:endParaRPr lang="en-US"/>
        </a:p>
      </dgm:t>
    </dgm:pt>
    <dgm:pt modelId="{D2972BD7-10C4-44FB-AC80-8D53BE0AAC0A}" type="sibTrans" cxnId="{56654AFF-1F1B-4C26-8E95-9CC7523EE6CB}">
      <dgm:prSet/>
      <dgm:spPr/>
      <dgm:t>
        <a:bodyPr/>
        <a:lstStyle/>
        <a:p>
          <a:endParaRPr lang="en-US"/>
        </a:p>
      </dgm:t>
    </dgm:pt>
    <dgm:pt modelId="{5C67649C-DC47-4F57-BB6C-AB73C65555EE}">
      <dgm:prSet phldrT="[Text]">
        <dgm:style>
          <a:lnRef idx="1">
            <a:schemeClr val="accent6"/>
          </a:lnRef>
          <a:fillRef idx="2">
            <a:schemeClr val="accent6"/>
          </a:fillRef>
          <a:effectRef idx="1">
            <a:schemeClr val="accent6"/>
          </a:effectRef>
          <a:fontRef idx="minor">
            <a:schemeClr val="dk1"/>
          </a:fontRef>
        </dgm:style>
      </dgm:prSet>
      <dgm:spPr/>
      <dgm:t>
        <a:bodyPr/>
        <a:lstStyle/>
        <a:p>
          <a:r>
            <a:rPr lang="en-US" dirty="0" smtClean="0"/>
            <a:t>3. Money or Property received</a:t>
          </a:r>
          <a:endParaRPr lang="en-US" dirty="0"/>
        </a:p>
      </dgm:t>
    </dgm:pt>
    <dgm:pt modelId="{19685051-D28F-4E61-9464-E58447C79E7F}" type="parTrans" cxnId="{9FCDC606-1588-4A8C-A99C-76012808CBF0}">
      <dgm:prSet/>
      <dgm:spPr/>
      <dgm:t>
        <a:bodyPr/>
        <a:lstStyle/>
        <a:p>
          <a:endParaRPr lang="en-US"/>
        </a:p>
      </dgm:t>
    </dgm:pt>
    <dgm:pt modelId="{FE39A3BC-8965-4D2C-9570-EC653954D5C1}" type="sibTrans" cxnId="{9FCDC606-1588-4A8C-A99C-76012808CBF0}">
      <dgm:prSet/>
      <dgm:spPr/>
      <dgm:t>
        <a:bodyPr/>
        <a:lstStyle/>
        <a:p>
          <a:endParaRPr lang="en-US"/>
        </a:p>
      </dgm:t>
    </dgm:pt>
    <dgm:pt modelId="{ED2FBA61-B0DC-42AC-9188-876128BD8444}">
      <dgm:prSet phldrT="[Text]"/>
      <dgm:spPr/>
      <dgm:t>
        <a:bodyPr/>
        <a:lstStyle/>
        <a:p>
          <a:r>
            <a:rPr lang="en-US" dirty="0" smtClean="0"/>
            <a:t>From local authority</a:t>
          </a:r>
          <a:endParaRPr lang="en-US" dirty="0"/>
        </a:p>
      </dgm:t>
    </dgm:pt>
    <dgm:pt modelId="{BA52818A-AF7D-4D5C-AAAE-75714856B4D9}" type="parTrans" cxnId="{EE19332F-D9A4-44ED-B198-6ED1F2367BAA}">
      <dgm:prSet/>
      <dgm:spPr/>
      <dgm:t>
        <a:bodyPr/>
        <a:lstStyle/>
        <a:p>
          <a:endParaRPr lang="en-US"/>
        </a:p>
      </dgm:t>
    </dgm:pt>
    <dgm:pt modelId="{88495B1B-C1AB-44D3-98C9-3078E3C72BB6}" type="sibTrans" cxnId="{EE19332F-D9A4-44ED-B198-6ED1F2367BAA}">
      <dgm:prSet/>
      <dgm:spPr/>
      <dgm:t>
        <a:bodyPr/>
        <a:lstStyle/>
        <a:p>
          <a:endParaRPr lang="en-US"/>
        </a:p>
      </dgm:t>
    </dgm:pt>
    <dgm:pt modelId="{851533DE-1B58-4DAE-B459-48242286E2D6}">
      <dgm:prSet phldrT="[Text]"/>
      <dgm:spPr/>
      <dgm:t>
        <a:bodyPr/>
        <a:lstStyle/>
        <a:p>
          <a:r>
            <a:rPr lang="en-US" dirty="0" smtClean="0"/>
            <a:t>From a trust or institution registered </a:t>
          </a:r>
          <a:r>
            <a:rPr lang="en-US" dirty="0" err="1" smtClean="0"/>
            <a:t>u’s</a:t>
          </a:r>
          <a:r>
            <a:rPr lang="en-US" dirty="0" smtClean="0"/>
            <a:t> 12AA</a:t>
          </a:r>
          <a:endParaRPr lang="en-US" dirty="0"/>
        </a:p>
      </dgm:t>
    </dgm:pt>
    <dgm:pt modelId="{A677DDB1-963B-443B-80C9-CB4F53204C5B}" type="parTrans" cxnId="{A6529246-447D-41D7-B324-D267E4FA1500}">
      <dgm:prSet/>
      <dgm:spPr/>
      <dgm:t>
        <a:bodyPr/>
        <a:lstStyle/>
        <a:p>
          <a:endParaRPr lang="en-US"/>
        </a:p>
      </dgm:t>
    </dgm:pt>
    <dgm:pt modelId="{CC1BC003-459E-4F0B-857C-C96D126B7557}" type="sibTrans" cxnId="{A6529246-447D-41D7-B324-D267E4FA1500}">
      <dgm:prSet/>
      <dgm:spPr/>
      <dgm:t>
        <a:bodyPr/>
        <a:lstStyle/>
        <a:p>
          <a:endParaRPr lang="en-US"/>
        </a:p>
      </dgm:t>
    </dgm:pt>
    <dgm:pt modelId="{1DC4C3F9-DF6C-42AF-A457-C23872E84D0C}">
      <dgm:prSet phldrT="[Text]"/>
      <dgm:spPr/>
      <dgm:t>
        <a:bodyPr/>
        <a:lstStyle/>
        <a:p>
          <a:r>
            <a:rPr lang="en-US" dirty="0" smtClean="0"/>
            <a:t>on occasion of the marriage of individual</a:t>
          </a:r>
          <a:endParaRPr lang="en-US" dirty="0"/>
        </a:p>
      </dgm:t>
    </dgm:pt>
    <dgm:pt modelId="{BD145EF2-712F-43DE-8683-664D8B2F84FB}" type="parTrans" cxnId="{C86870B3-EAE8-4875-AFA9-BB353707C3E8}">
      <dgm:prSet/>
      <dgm:spPr/>
      <dgm:t>
        <a:bodyPr/>
        <a:lstStyle/>
        <a:p>
          <a:endParaRPr lang="en-US"/>
        </a:p>
      </dgm:t>
    </dgm:pt>
    <dgm:pt modelId="{362B590B-B35D-4AC5-95EA-170F13F3B842}" type="sibTrans" cxnId="{C86870B3-EAE8-4875-AFA9-BB353707C3E8}">
      <dgm:prSet/>
      <dgm:spPr/>
      <dgm:t>
        <a:bodyPr/>
        <a:lstStyle/>
        <a:p>
          <a:endParaRPr lang="en-US"/>
        </a:p>
      </dgm:t>
    </dgm:pt>
    <dgm:pt modelId="{92AAE05F-8C4C-496A-9341-28C305E0C2BF}">
      <dgm:prSet phldrT="[Text]">
        <dgm:style>
          <a:lnRef idx="1">
            <a:schemeClr val="accent6"/>
          </a:lnRef>
          <a:fillRef idx="2">
            <a:schemeClr val="accent6"/>
          </a:fillRef>
          <a:effectRef idx="1">
            <a:schemeClr val="accent6"/>
          </a:effectRef>
          <a:fontRef idx="minor">
            <a:schemeClr val="dk1"/>
          </a:fontRef>
        </dgm:style>
      </dgm:prSet>
      <dgm:spPr/>
      <dgm:t>
        <a:bodyPr/>
        <a:lstStyle/>
        <a:p>
          <a:r>
            <a:rPr lang="en-US" dirty="0" smtClean="0"/>
            <a:t>1. Money or Property received</a:t>
          </a:r>
          <a:endParaRPr lang="en-US" dirty="0"/>
        </a:p>
      </dgm:t>
    </dgm:pt>
    <dgm:pt modelId="{78F7E909-F22E-4B03-8216-CBB34B856CD7}" type="sibTrans" cxnId="{5F796178-736F-4943-91FF-921FE65E0022}">
      <dgm:prSet/>
      <dgm:spPr/>
      <dgm:t>
        <a:bodyPr/>
        <a:lstStyle/>
        <a:p>
          <a:endParaRPr lang="en-US"/>
        </a:p>
      </dgm:t>
    </dgm:pt>
    <dgm:pt modelId="{57485598-C96B-43A1-99C0-5D56E17D9A59}" type="parTrans" cxnId="{5F796178-736F-4943-91FF-921FE65E0022}">
      <dgm:prSet/>
      <dgm:spPr/>
      <dgm:t>
        <a:bodyPr/>
        <a:lstStyle/>
        <a:p>
          <a:endParaRPr lang="en-US"/>
        </a:p>
      </dgm:t>
    </dgm:pt>
    <dgm:pt modelId="{C9612844-DFCE-4B4C-8020-1D1DB79E11B6}">
      <dgm:prSet phldrT="[Text]"/>
      <dgm:spPr/>
      <dgm:t>
        <a:bodyPr/>
        <a:lstStyle/>
        <a:p>
          <a:r>
            <a:rPr lang="en-US" dirty="0" smtClean="0"/>
            <a:t>From any fund, foundation, university, other educational institution, hospital or other medical institution, any trust or institution referred to in sec. 10(23C)</a:t>
          </a:r>
          <a:endParaRPr lang="en-US" dirty="0"/>
        </a:p>
      </dgm:t>
    </dgm:pt>
    <dgm:pt modelId="{A9CEEAFD-E149-478B-9A01-6EDEDAE6C416}" type="parTrans" cxnId="{6E5DC326-AC08-4140-BABD-18795F20942A}">
      <dgm:prSet/>
      <dgm:spPr/>
      <dgm:t>
        <a:bodyPr/>
        <a:lstStyle/>
        <a:p>
          <a:endParaRPr lang="en-US"/>
        </a:p>
      </dgm:t>
    </dgm:pt>
    <dgm:pt modelId="{36EE7510-7563-4E2D-A518-BE51A58258CD}" type="sibTrans" cxnId="{6E5DC326-AC08-4140-BABD-18795F20942A}">
      <dgm:prSet/>
      <dgm:spPr/>
      <dgm:t>
        <a:bodyPr/>
        <a:lstStyle/>
        <a:p>
          <a:endParaRPr lang="en-US"/>
        </a:p>
      </dgm:t>
    </dgm:pt>
    <dgm:pt modelId="{3D2CEA2A-23CB-4001-99D0-37D6D17872F4}" type="pres">
      <dgm:prSet presAssocID="{4B5156C8-BE6F-41EE-AAA6-65A76322789A}" presName="linear" presStyleCnt="0">
        <dgm:presLayoutVars>
          <dgm:animLvl val="lvl"/>
          <dgm:resizeHandles val="exact"/>
        </dgm:presLayoutVars>
      </dgm:prSet>
      <dgm:spPr/>
    </dgm:pt>
    <dgm:pt modelId="{47667B03-797A-48BA-88A9-29A7DE46925A}" type="pres">
      <dgm:prSet presAssocID="{92AAE05F-8C4C-496A-9341-28C305E0C2BF}" presName="parentText" presStyleLbl="node1" presStyleIdx="0" presStyleCnt="3">
        <dgm:presLayoutVars>
          <dgm:chMax val="0"/>
          <dgm:bulletEnabled val="1"/>
        </dgm:presLayoutVars>
      </dgm:prSet>
      <dgm:spPr/>
      <dgm:t>
        <a:bodyPr/>
        <a:lstStyle/>
        <a:p>
          <a:endParaRPr lang="en-US"/>
        </a:p>
      </dgm:t>
    </dgm:pt>
    <dgm:pt modelId="{CA94F660-8D5B-4A1D-A517-92B84EB8626A}" type="pres">
      <dgm:prSet presAssocID="{92AAE05F-8C4C-496A-9341-28C305E0C2BF}" presName="childText" presStyleLbl="revTx" presStyleIdx="0" presStyleCnt="3">
        <dgm:presLayoutVars>
          <dgm:bulletEnabled val="1"/>
        </dgm:presLayoutVars>
      </dgm:prSet>
      <dgm:spPr/>
    </dgm:pt>
    <dgm:pt modelId="{4E6EA69F-B868-4CA0-9DFA-5C4F5CD67EC0}" type="pres">
      <dgm:prSet presAssocID="{33684A83-585A-4844-A951-4FEDA6D20D0E}" presName="parentText" presStyleLbl="node1" presStyleIdx="1" presStyleCnt="3">
        <dgm:presLayoutVars>
          <dgm:chMax val="0"/>
          <dgm:bulletEnabled val="1"/>
        </dgm:presLayoutVars>
      </dgm:prSet>
      <dgm:spPr/>
      <dgm:t>
        <a:bodyPr/>
        <a:lstStyle/>
        <a:p>
          <a:endParaRPr lang="en-US"/>
        </a:p>
      </dgm:t>
    </dgm:pt>
    <dgm:pt modelId="{65A98568-3474-4626-9600-BACBAE7E1518}" type="pres">
      <dgm:prSet presAssocID="{33684A83-585A-4844-A951-4FEDA6D20D0E}" presName="childText" presStyleLbl="revTx" presStyleIdx="1" presStyleCnt="3">
        <dgm:presLayoutVars>
          <dgm:bulletEnabled val="1"/>
        </dgm:presLayoutVars>
      </dgm:prSet>
      <dgm:spPr/>
    </dgm:pt>
    <dgm:pt modelId="{3739DABB-DCBB-4E0D-9C8C-C69DFBE32F05}" type="pres">
      <dgm:prSet presAssocID="{5C67649C-DC47-4F57-BB6C-AB73C65555EE}" presName="parentText" presStyleLbl="node1" presStyleIdx="2" presStyleCnt="3">
        <dgm:presLayoutVars>
          <dgm:chMax val="0"/>
          <dgm:bulletEnabled val="1"/>
        </dgm:presLayoutVars>
      </dgm:prSet>
      <dgm:spPr/>
      <dgm:t>
        <a:bodyPr/>
        <a:lstStyle/>
        <a:p>
          <a:endParaRPr lang="en-US"/>
        </a:p>
      </dgm:t>
    </dgm:pt>
    <dgm:pt modelId="{C47D0DE5-FCE7-4A11-89EA-8F42B75B33C2}" type="pres">
      <dgm:prSet presAssocID="{5C67649C-DC47-4F57-BB6C-AB73C65555EE}" presName="childText" presStyleLbl="revTx" presStyleIdx="2" presStyleCnt="3">
        <dgm:presLayoutVars>
          <dgm:bulletEnabled val="1"/>
        </dgm:presLayoutVars>
      </dgm:prSet>
      <dgm:spPr/>
    </dgm:pt>
  </dgm:ptLst>
  <dgm:cxnLst>
    <dgm:cxn modelId="{5F796178-736F-4943-91FF-921FE65E0022}" srcId="{4B5156C8-BE6F-41EE-AAA6-65A76322789A}" destId="{92AAE05F-8C4C-496A-9341-28C305E0C2BF}" srcOrd="0" destOrd="0" parTransId="{57485598-C96B-43A1-99C0-5D56E17D9A59}" sibTransId="{78F7E909-F22E-4B03-8216-CBB34B856CD7}"/>
    <dgm:cxn modelId="{3B14AFF6-BD88-4354-988D-9126139BE5B1}" type="presOf" srcId="{92AAE05F-8C4C-496A-9341-28C305E0C2BF}" destId="{47667B03-797A-48BA-88A9-29A7DE46925A}" srcOrd="0" destOrd="0" presId="urn:microsoft.com/office/officeart/2005/8/layout/vList2"/>
    <dgm:cxn modelId="{BAD601A6-B4CE-4F1E-B570-952CEC613212}" type="presOf" srcId="{EDA6B3B8-4C7F-406E-B609-5C8DD8D9E246}" destId="{65A98568-3474-4626-9600-BACBAE7E1518}" srcOrd="0" destOrd="0" presId="urn:microsoft.com/office/officeart/2005/8/layout/vList2"/>
    <dgm:cxn modelId="{E11D6016-7741-4936-8720-458102455E6E}" srcId="{4B5156C8-BE6F-41EE-AAA6-65A76322789A}" destId="{33684A83-585A-4844-A951-4FEDA6D20D0E}" srcOrd="1" destOrd="0" parTransId="{7DFBB367-6E85-4ECB-80F9-A672EAA60CF7}" sibTransId="{D82C7C4B-F283-437D-8119-E539736A3447}"/>
    <dgm:cxn modelId="{A6529246-447D-41D7-B324-D267E4FA1500}" srcId="{5C67649C-DC47-4F57-BB6C-AB73C65555EE}" destId="{851533DE-1B58-4DAE-B459-48242286E2D6}" srcOrd="1" destOrd="0" parTransId="{A677DDB1-963B-443B-80C9-CB4F53204C5B}" sibTransId="{CC1BC003-459E-4F0B-857C-C96D126B7557}"/>
    <dgm:cxn modelId="{66F4B912-4023-4706-BAC8-A0D4C4A32B71}" type="presOf" srcId="{5C67649C-DC47-4F57-BB6C-AB73C65555EE}" destId="{3739DABB-DCBB-4E0D-9C8C-C69DFBE32F05}" srcOrd="0" destOrd="0" presId="urn:microsoft.com/office/officeart/2005/8/layout/vList2"/>
    <dgm:cxn modelId="{56654AFF-1F1B-4C26-8E95-9CC7523EE6CB}" srcId="{33684A83-585A-4844-A951-4FEDA6D20D0E}" destId="{CF32D86A-E421-4D0C-8866-B1F34723FF8C}" srcOrd="1" destOrd="0" parTransId="{0B45B63F-DFE9-4340-8AF2-0DCC72E352B2}" sibTransId="{D2972BD7-10C4-44FB-AC80-8D53BE0AAC0A}"/>
    <dgm:cxn modelId="{C86870B3-EAE8-4875-AFA9-BB353707C3E8}" srcId="{92AAE05F-8C4C-496A-9341-28C305E0C2BF}" destId="{1DC4C3F9-DF6C-42AF-A457-C23872E84D0C}" srcOrd="1" destOrd="0" parTransId="{BD145EF2-712F-43DE-8683-664D8B2F84FB}" sibTransId="{362B590B-B35D-4AC5-95EA-170F13F3B842}"/>
    <dgm:cxn modelId="{9FCDC606-1588-4A8C-A99C-76012808CBF0}" srcId="{4B5156C8-BE6F-41EE-AAA6-65A76322789A}" destId="{5C67649C-DC47-4F57-BB6C-AB73C65555EE}" srcOrd="2" destOrd="0" parTransId="{19685051-D28F-4E61-9464-E58447C79E7F}" sibTransId="{FE39A3BC-8965-4D2C-9570-EC653954D5C1}"/>
    <dgm:cxn modelId="{EE19332F-D9A4-44ED-B198-6ED1F2367BAA}" srcId="{5C67649C-DC47-4F57-BB6C-AB73C65555EE}" destId="{ED2FBA61-B0DC-42AC-9188-876128BD8444}" srcOrd="0" destOrd="0" parTransId="{BA52818A-AF7D-4D5C-AAAE-75714856B4D9}" sibTransId="{88495B1B-C1AB-44D3-98C9-3078E3C72BB6}"/>
    <dgm:cxn modelId="{E75E02A2-7B4E-4E77-B11D-F5693840B2D7}" srcId="{33684A83-585A-4844-A951-4FEDA6D20D0E}" destId="{EDA6B3B8-4C7F-406E-B609-5C8DD8D9E246}" srcOrd="0" destOrd="0" parTransId="{30B8A260-5E9A-41FB-92F8-0691AD9F29EA}" sibTransId="{81DE64DD-FECD-4A54-92CB-71938794D070}"/>
    <dgm:cxn modelId="{E0F5B6B7-3E83-47F9-91DA-AE1BC1015ACE}" srcId="{92AAE05F-8C4C-496A-9341-28C305E0C2BF}" destId="{8CE3F93B-99F2-4CA7-B206-D857AAFF8944}" srcOrd="0" destOrd="0" parTransId="{BCA3F5AE-25A0-4EE3-AC25-44595838D71C}" sibTransId="{B73331E0-7BA5-4D6D-922A-B03B31A12C01}"/>
    <dgm:cxn modelId="{EFDD0147-0647-4578-9DC8-8AA36B0291F3}" type="presOf" srcId="{1DC4C3F9-DF6C-42AF-A457-C23872E84D0C}" destId="{CA94F660-8D5B-4A1D-A517-92B84EB8626A}" srcOrd="0" destOrd="1" presId="urn:microsoft.com/office/officeart/2005/8/layout/vList2"/>
    <dgm:cxn modelId="{6E5DC326-AC08-4140-BABD-18795F20942A}" srcId="{92AAE05F-8C4C-496A-9341-28C305E0C2BF}" destId="{C9612844-DFCE-4B4C-8020-1D1DB79E11B6}" srcOrd="2" destOrd="0" parTransId="{A9CEEAFD-E149-478B-9A01-6EDEDAE6C416}" sibTransId="{36EE7510-7563-4E2D-A518-BE51A58258CD}"/>
    <dgm:cxn modelId="{D7B03D24-B057-4FAD-8CD3-EDD3E1AE91E4}" type="presOf" srcId="{8CE3F93B-99F2-4CA7-B206-D857AAFF8944}" destId="{CA94F660-8D5B-4A1D-A517-92B84EB8626A}" srcOrd="0" destOrd="0" presId="urn:microsoft.com/office/officeart/2005/8/layout/vList2"/>
    <dgm:cxn modelId="{CA4BD5BD-3FFA-483E-A8ED-AFE219DE54DC}" type="presOf" srcId="{C9612844-DFCE-4B4C-8020-1D1DB79E11B6}" destId="{CA94F660-8D5B-4A1D-A517-92B84EB8626A}" srcOrd="0" destOrd="2" presId="urn:microsoft.com/office/officeart/2005/8/layout/vList2"/>
    <dgm:cxn modelId="{33F4B839-3072-4572-8884-E3881AF383F8}" type="presOf" srcId="{851533DE-1B58-4DAE-B459-48242286E2D6}" destId="{C47D0DE5-FCE7-4A11-89EA-8F42B75B33C2}" srcOrd="0" destOrd="1" presId="urn:microsoft.com/office/officeart/2005/8/layout/vList2"/>
    <dgm:cxn modelId="{A0BAAAF4-4353-4A77-BECE-3CFB6042A499}" type="presOf" srcId="{4B5156C8-BE6F-41EE-AAA6-65A76322789A}" destId="{3D2CEA2A-23CB-4001-99D0-37D6D17872F4}" srcOrd="0" destOrd="0" presId="urn:microsoft.com/office/officeart/2005/8/layout/vList2"/>
    <dgm:cxn modelId="{B26E5F12-1171-458A-A417-2B84B427439F}" type="presOf" srcId="{33684A83-585A-4844-A951-4FEDA6D20D0E}" destId="{4E6EA69F-B868-4CA0-9DFA-5C4F5CD67EC0}" srcOrd="0" destOrd="0" presId="urn:microsoft.com/office/officeart/2005/8/layout/vList2"/>
    <dgm:cxn modelId="{22B2B86B-8711-4B15-AF63-8AB129D2C03C}" type="presOf" srcId="{ED2FBA61-B0DC-42AC-9188-876128BD8444}" destId="{C47D0DE5-FCE7-4A11-89EA-8F42B75B33C2}" srcOrd="0" destOrd="0" presId="urn:microsoft.com/office/officeart/2005/8/layout/vList2"/>
    <dgm:cxn modelId="{A17C5464-8047-4FEE-9F95-850B1539753D}" type="presOf" srcId="{CF32D86A-E421-4D0C-8866-B1F34723FF8C}" destId="{65A98568-3474-4626-9600-BACBAE7E1518}" srcOrd="0" destOrd="1" presId="urn:microsoft.com/office/officeart/2005/8/layout/vList2"/>
    <dgm:cxn modelId="{924E90E6-E5D5-4091-8C18-48F2130B23B6}" type="presParOf" srcId="{3D2CEA2A-23CB-4001-99D0-37D6D17872F4}" destId="{47667B03-797A-48BA-88A9-29A7DE46925A}" srcOrd="0" destOrd="0" presId="urn:microsoft.com/office/officeart/2005/8/layout/vList2"/>
    <dgm:cxn modelId="{44AE446F-07E9-4623-8B92-090EBD51AE5A}" type="presParOf" srcId="{3D2CEA2A-23CB-4001-99D0-37D6D17872F4}" destId="{CA94F660-8D5B-4A1D-A517-92B84EB8626A}" srcOrd="1" destOrd="0" presId="urn:microsoft.com/office/officeart/2005/8/layout/vList2"/>
    <dgm:cxn modelId="{8F594E77-6D16-45AB-B4AF-F6C83614263D}" type="presParOf" srcId="{3D2CEA2A-23CB-4001-99D0-37D6D17872F4}" destId="{4E6EA69F-B868-4CA0-9DFA-5C4F5CD67EC0}" srcOrd="2" destOrd="0" presId="urn:microsoft.com/office/officeart/2005/8/layout/vList2"/>
    <dgm:cxn modelId="{B472D778-56FC-4726-BD92-9594224D2BE4}" type="presParOf" srcId="{3D2CEA2A-23CB-4001-99D0-37D6D17872F4}" destId="{65A98568-3474-4626-9600-BACBAE7E1518}" srcOrd="3" destOrd="0" presId="urn:microsoft.com/office/officeart/2005/8/layout/vList2"/>
    <dgm:cxn modelId="{1FFEB137-1696-478A-A73F-709B4CB79EAA}" type="presParOf" srcId="{3D2CEA2A-23CB-4001-99D0-37D6D17872F4}" destId="{3739DABB-DCBB-4E0D-9C8C-C69DFBE32F05}" srcOrd="4" destOrd="0" presId="urn:microsoft.com/office/officeart/2005/8/layout/vList2"/>
    <dgm:cxn modelId="{E0562B19-6CD6-4D5F-95AA-A383B585A947}" type="presParOf" srcId="{3D2CEA2A-23CB-4001-99D0-37D6D17872F4}" destId="{C47D0DE5-FCE7-4A11-89EA-8F42B75B33C2}" srcOrd="5" destOrd="0" presId="urn:microsoft.com/office/officeart/2005/8/layout/vList2"/>
  </dgm:cxnLst>
  <dgm:bg/>
  <dgm:whole/>
</dgm:dataModel>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BED317B-ADFB-460A-A786-D698EDA47212}"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C80E9D6-EB51-4D97-9090-8E1602DD5E39}"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1110255-5FCF-498C-9045-4C75830C2214}"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FA50AE4-22D6-47EE-B784-8B09CA1C964D}"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60B8E46-9A0D-486F-B093-FC4FCEB71A37}"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A40B2817-D07B-4D31-915E-C6314223BD03}"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12E0B94A-9BCB-479D-938E-1584A139313E}"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D8FCBE83-8761-44AC-B9F3-D7BCFB3B98D8}"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99D1194C-D002-4BA0-8AED-CD9033D93BF1}"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98D3CA66-DE3F-42F6-9676-2A49EE4BCEEB}"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56FAD664-A741-4B44-B45A-79C32D327F16}"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vl1pPr>
          </a:lstStyle>
          <a:p>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fld id="{13004C0A-8A8C-4ED9-AD13-03C5C73FA7CC}"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xml"/><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p:cNvSpPr>
            <a:spLocks noGrp="1" noChangeArrowheads="1"/>
          </p:cNvSpPr>
          <p:nvPr>
            <p:ph idx="1"/>
          </p:nvPr>
        </p:nvSpPr>
        <p:spPr>
          <a:xfrm>
            <a:off x="5410200" y="4114800"/>
            <a:ext cx="3429000" cy="1066800"/>
          </a:xfrm>
        </p:spPr>
        <p:txBody>
          <a:bodyPr/>
          <a:lstStyle/>
          <a:p>
            <a:pPr algn="ctr">
              <a:buFont typeface="Wingdings" pitchFamily="2" charset="2"/>
              <a:buNone/>
            </a:pPr>
            <a:r>
              <a:rPr lang="en-US" dirty="0" smtClean="0"/>
              <a:t>“Gifts”</a:t>
            </a:r>
          </a:p>
          <a:p>
            <a:pPr algn="ctr">
              <a:buFont typeface="Wingdings" pitchFamily="2" charset="2"/>
              <a:buNone/>
            </a:pPr>
            <a:r>
              <a:rPr lang="en-US" dirty="0" smtClean="0"/>
              <a:t>-Taxation aspect</a:t>
            </a:r>
          </a:p>
        </p:txBody>
      </p:sp>
      <p:sp>
        <p:nvSpPr>
          <p:cNvPr id="7" name="Rectangle 6"/>
          <p:cNvSpPr/>
          <p:nvPr/>
        </p:nvSpPr>
        <p:spPr>
          <a:xfrm rot="20367176">
            <a:off x="4698059" y="711642"/>
            <a:ext cx="4490332" cy="2400657"/>
          </a:xfrm>
          <a:prstGeom prst="rect">
            <a:avLst/>
          </a:prstGeom>
          <a:noFill/>
        </p:spPr>
        <p:txBody>
          <a:bodyPr wrap="non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en-US" sz="5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Receipt</a:t>
            </a:r>
          </a:p>
          <a:p>
            <a:pPr algn="ctr">
              <a:defRPr/>
            </a:pPr>
            <a:r>
              <a:rPr lang="en-US" sz="5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Without</a:t>
            </a:r>
          </a:p>
          <a:p>
            <a:pPr algn="ctr">
              <a:defRPr/>
            </a:pPr>
            <a:r>
              <a:rPr lang="en-US" sz="48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Consideration</a:t>
            </a:r>
            <a:endParaRPr lang="en-US" sz="48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
        <p:nvSpPr>
          <p:cNvPr id="9" name="Footer Placeholder 8"/>
          <p:cNvSpPr>
            <a:spLocks noGrp="1"/>
          </p:cNvSpPr>
          <p:nvPr>
            <p:ph type="ftr" sz="quarter" idx="11"/>
          </p:nvPr>
        </p:nvSpPr>
        <p:spPr/>
        <p:txBody>
          <a:bodyPr/>
          <a:lstStyle/>
          <a:p>
            <a:pPr>
              <a:defRPr/>
            </a:pPr>
            <a:r>
              <a:rPr lang="en-US" dirty="0"/>
              <a:t>Presentation by: Ritesh Soni</a:t>
            </a:r>
          </a:p>
        </p:txBody>
      </p:sp>
      <p:pic>
        <p:nvPicPr>
          <p:cNvPr id="6" name="Picture 5" descr="gift.jpg"/>
          <p:cNvPicPr>
            <a:picLocks noChangeAspect="1"/>
          </p:cNvPicPr>
          <p:nvPr/>
        </p:nvPicPr>
        <p:blipFill>
          <a:blip r:embed="rId2"/>
          <a:stretch>
            <a:fillRect/>
          </a:stretch>
        </p:blipFill>
        <p:spPr>
          <a:xfrm>
            <a:off x="0" y="0"/>
            <a:ext cx="5238946" cy="57912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oter Placeholder 8"/>
          <p:cNvSpPr>
            <a:spLocks noGrp="1"/>
          </p:cNvSpPr>
          <p:nvPr>
            <p:ph type="ftr" sz="quarter" idx="11"/>
          </p:nvPr>
        </p:nvSpPr>
        <p:spPr/>
        <p:txBody>
          <a:bodyPr/>
          <a:lstStyle/>
          <a:p>
            <a:pPr>
              <a:defRPr/>
            </a:pPr>
            <a:r>
              <a:rPr lang="en-US" dirty="0"/>
              <a:t>Presentation by: Ritesh Soni</a:t>
            </a:r>
          </a:p>
        </p:txBody>
      </p:sp>
      <p:sp>
        <p:nvSpPr>
          <p:cNvPr id="14" name="Rectangle 13"/>
          <p:cNvSpPr/>
          <p:nvPr/>
        </p:nvSpPr>
        <p:spPr>
          <a:xfrm>
            <a:off x="0" y="0"/>
            <a:ext cx="9144000" cy="923330"/>
          </a:xfrm>
          <a:prstGeom prst="rect">
            <a:avLst/>
          </a:prstGeom>
        </p:spPr>
        <p:style>
          <a:lnRef idx="1">
            <a:schemeClr val="accent1"/>
          </a:lnRef>
          <a:fillRef idx="3">
            <a:schemeClr val="accent1"/>
          </a:fillRef>
          <a:effectRef idx="2">
            <a:schemeClr val="accent1"/>
          </a:effectRef>
          <a:fontRef idx="minor">
            <a:schemeClr val="lt1"/>
          </a:fontRef>
        </p:style>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dirty="0" smtClean="0">
                <a:ln w="11430"/>
                <a:solidFill>
                  <a:schemeClr val="accent3">
                    <a:lumMod val="95000"/>
                  </a:schemeClr>
                </a:solidFill>
                <a:effectLst>
                  <a:outerShdw blurRad="50800" dist="39000" dir="5460000" algn="tl">
                    <a:srgbClr val="000000">
                      <a:alpha val="38000"/>
                    </a:srgbClr>
                  </a:outerShdw>
                </a:effectLst>
              </a:rPr>
              <a:t>Example 6</a:t>
            </a:r>
            <a:endParaRPr lang="en-US" sz="5400" b="1" dirty="0">
              <a:ln w="11430"/>
              <a:solidFill>
                <a:schemeClr val="accent3">
                  <a:lumMod val="95000"/>
                </a:schemeClr>
              </a:solidFill>
              <a:effectLst>
                <a:outerShdw blurRad="50800" dist="39000" dir="5460000" algn="tl">
                  <a:srgbClr val="000000">
                    <a:alpha val="38000"/>
                  </a:srgbClr>
                </a:outerShdw>
              </a:effectLst>
            </a:endParaRPr>
          </a:p>
        </p:txBody>
      </p:sp>
      <p:sp>
        <p:nvSpPr>
          <p:cNvPr id="12" name="Notched Right Arrow 11"/>
          <p:cNvSpPr/>
          <p:nvPr/>
        </p:nvSpPr>
        <p:spPr bwMode="auto">
          <a:xfrm>
            <a:off x="381000" y="1447800"/>
            <a:ext cx="914400" cy="685800"/>
          </a:xfrm>
          <a:prstGeom prst="notchedRightArrow">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1</a:t>
            </a:r>
          </a:p>
        </p:txBody>
      </p:sp>
      <p:sp>
        <p:nvSpPr>
          <p:cNvPr id="15" name="Notched Right Arrow 14"/>
          <p:cNvSpPr/>
          <p:nvPr/>
        </p:nvSpPr>
        <p:spPr bwMode="auto">
          <a:xfrm>
            <a:off x="381000" y="2362200"/>
            <a:ext cx="914400" cy="685800"/>
          </a:xfrm>
          <a:prstGeom prst="notchedRightArrow">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2</a:t>
            </a:r>
          </a:p>
        </p:txBody>
      </p:sp>
      <p:sp>
        <p:nvSpPr>
          <p:cNvPr id="18" name="TextBox 17"/>
          <p:cNvSpPr txBox="1"/>
          <p:nvPr/>
        </p:nvSpPr>
        <p:spPr>
          <a:xfrm>
            <a:off x="1524000" y="1524000"/>
            <a:ext cx="7010400" cy="812530"/>
          </a:xfrm>
          <a:prstGeom prst="rect">
            <a:avLst/>
          </a:prstGeom>
          <a:noFill/>
        </p:spPr>
        <p:txBody>
          <a:bodyPr wrap="square" rtlCol="0">
            <a:spAutoFit/>
          </a:bodyPr>
          <a:lstStyle/>
          <a:p>
            <a:pPr>
              <a:lnSpc>
                <a:spcPct val="80000"/>
              </a:lnSpc>
            </a:pPr>
            <a:r>
              <a:rPr lang="en-US" dirty="0" smtClean="0"/>
              <a:t>Mr. X purchases Plot of land having the stamp duty value of Rs. 1,20,000 on 1.12.09 for Rs. 90,000</a:t>
            </a:r>
          </a:p>
          <a:p>
            <a:endParaRPr lang="en-US" dirty="0"/>
          </a:p>
        </p:txBody>
      </p:sp>
      <p:sp>
        <p:nvSpPr>
          <p:cNvPr id="19" name="TextBox 18"/>
          <p:cNvSpPr txBox="1"/>
          <p:nvPr/>
        </p:nvSpPr>
        <p:spPr>
          <a:xfrm>
            <a:off x="1600200" y="2514600"/>
            <a:ext cx="6629400" cy="812530"/>
          </a:xfrm>
          <a:prstGeom prst="rect">
            <a:avLst/>
          </a:prstGeom>
          <a:noFill/>
        </p:spPr>
        <p:txBody>
          <a:bodyPr wrap="square" rtlCol="0">
            <a:spAutoFit/>
          </a:bodyPr>
          <a:lstStyle/>
          <a:p>
            <a:pPr>
              <a:lnSpc>
                <a:spcPct val="80000"/>
              </a:lnSpc>
            </a:pPr>
            <a:r>
              <a:rPr lang="en-US" dirty="0" smtClean="0"/>
              <a:t>He also Purchases another plot having stamp duty value of Rs. 1,50,000 on 2.2.10 for Rs. 1,10,000</a:t>
            </a:r>
          </a:p>
          <a:p>
            <a:endParaRPr lang="en-US" dirty="0"/>
          </a:p>
        </p:txBody>
      </p:sp>
      <p:sp>
        <p:nvSpPr>
          <p:cNvPr id="13" name="Horizontal Scroll 12"/>
          <p:cNvSpPr/>
          <p:nvPr/>
        </p:nvSpPr>
        <p:spPr bwMode="auto">
          <a:xfrm>
            <a:off x="990600" y="3810000"/>
            <a:ext cx="6858000" cy="2133600"/>
          </a:xfrm>
          <a:prstGeom prst="horizontalScroll">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spcBef>
                <a:spcPct val="50000"/>
              </a:spcBef>
            </a:pPr>
            <a:r>
              <a:rPr lang="en-US" b="1" dirty="0" smtClean="0">
                <a:solidFill>
                  <a:srgbClr val="FF0000"/>
                </a:solidFill>
              </a:rPr>
              <a:t>Sec 56(2)(vii) </a:t>
            </a:r>
            <a:r>
              <a:rPr lang="en-US" dirty="0" smtClean="0"/>
              <a:t>speaks about the gap in respect of such property to be more than Rs. 50,000. (and not in aggregate)</a:t>
            </a:r>
          </a:p>
          <a:p>
            <a:pPr>
              <a:spcBef>
                <a:spcPct val="50000"/>
              </a:spcBef>
            </a:pPr>
            <a:r>
              <a:rPr lang="en-US" dirty="0" smtClean="0"/>
              <a:t>Here in both the cases the excess of stamp duty valuation over consideration paid, is less than Rs. 50,000 &amp; thus the same is not covered u/s 56(2)(vii)</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oter Placeholder 8"/>
          <p:cNvSpPr>
            <a:spLocks noGrp="1"/>
          </p:cNvSpPr>
          <p:nvPr>
            <p:ph type="ftr" sz="quarter" idx="11"/>
          </p:nvPr>
        </p:nvSpPr>
        <p:spPr/>
        <p:txBody>
          <a:bodyPr/>
          <a:lstStyle/>
          <a:p>
            <a:pPr>
              <a:defRPr/>
            </a:pPr>
            <a:r>
              <a:rPr lang="en-US" dirty="0"/>
              <a:t>Presentation by: Ritesh Soni</a:t>
            </a:r>
          </a:p>
        </p:txBody>
      </p:sp>
      <p:sp>
        <p:nvSpPr>
          <p:cNvPr id="14" name="Rectangle 13"/>
          <p:cNvSpPr/>
          <p:nvPr/>
        </p:nvSpPr>
        <p:spPr>
          <a:xfrm>
            <a:off x="0" y="0"/>
            <a:ext cx="9144000" cy="923330"/>
          </a:xfrm>
          <a:prstGeom prst="rect">
            <a:avLst/>
          </a:prstGeom>
        </p:spPr>
        <p:style>
          <a:lnRef idx="1">
            <a:schemeClr val="accent1"/>
          </a:lnRef>
          <a:fillRef idx="3">
            <a:schemeClr val="accent1"/>
          </a:fillRef>
          <a:effectRef idx="2">
            <a:schemeClr val="accent1"/>
          </a:effectRef>
          <a:fontRef idx="minor">
            <a:schemeClr val="lt1"/>
          </a:fontRef>
        </p:style>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dirty="0" smtClean="0">
                <a:ln w="11430"/>
                <a:solidFill>
                  <a:schemeClr val="accent3">
                    <a:lumMod val="95000"/>
                  </a:schemeClr>
                </a:solidFill>
                <a:effectLst>
                  <a:outerShdw blurRad="50800" dist="39000" dir="5460000" algn="tl">
                    <a:srgbClr val="000000">
                      <a:alpha val="38000"/>
                    </a:srgbClr>
                  </a:outerShdw>
                </a:effectLst>
              </a:rPr>
              <a:t>Example 7</a:t>
            </a:r>
            <a:endParaRPr lang="en-US" sz="5400" b="1" dirty="0">
              <a:ln w="11430"/>
              <a:solidFill>
                <a:schemeClr val="accent3">
                  <a:lumMod val="95000"/>
                </a:schemeClr>
              </a:solidFill>
              <a:effectLst>
                <a:outerShdw blurRad="50800" dist="39000" dir="5460000" algn="tl">
                  <a:srgbClr val="000000">
                    <a:alpha val="38000"/>
                  </a:srgbClr>
                </a:outerShdw>
              </a:effectLst>
            </a:endParaRPr>
          </a:p>
        </p:txBody>
      </p:sp>
      <p:sp>
        <p:nvSpPr>
          <p:cNvPr id="12" name="Notched Right Arrow 11"/>
          <p:cNvSpPr/>
          <p:nvPr/>
        </p:nvSpPr>
        <p:spPr bwMode="auto">
          <a:xfrm>
            <a:off x="381000" y="1447800"/>
            <a:ext cx="914400" cy="685800"/>
          </a:xfrm>
          <a:prstGeom prst="notchedRightArrow">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1</a:t>
            </a:r>
          </a:p>
        </p:txBody>
      </p:sp>
      <p:sp>
        <p:nvSpPr>
          <p:cNvPr id="15" name="Notched Right Arrow 14"/>
          <p:cNvSpPr/>
          <p:nvPr/>
        </p:nvSpPr>
        <p:spPr bwMode="auto">
          <a:xfrm>
            <a:off x="381000" y="2362200"/>
            <a:ext cx="914400" cy="685800"/>
          </a:xfrm>
          <a:prstGeom prst="notchedRightArrow">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2</a:t>
            </a:r>
          </a:p>
        </p:txBody>
      </p:sp>
      <p:sp>
        <p:nvSpPr>
          <p:cNvPr id="18" name="TextBox 17"/>
          <p:cNvSpPr txBox="1"/>
          <p:nvPr/>
        </p:nvSpPr>
        <p:spPr>
          <a:xfrm>
            <a:off x="1524000" y="1524000"/>
            <a:ext cx="6477000" cy="812530"/>
          </a:xfrm>
          <a:prstGeom prst="rect">
            <a:avLst/>
          </a:prstGeom>
          <a:noFill/>
        </p:spPr>
        <p:txBody>
          <a:bodyPr wrap="square" rtlCol="0">
            <a:spAutoFit/>
          </a:bodyPr>
          <a:lstStyle/>
          <a:p>
            <a:pPr>
              <a:lnSpc>
                <a:spcPct val="80000"/>
              </a:lnSpc>
            </a:pPr>
            <a:r>
              <a:rPr lang="en-US" dirty="0" smtClean="0"/>
              <a:t>Mr. X purchases Plot of land having the stamp duty value of Rs. 1,20,000 on 1.12.09 for Rs. 90,000</a:t>
            </a:r>
          </a:p>
          <a:p>
            <a:endParaRPr lang="en-US" dirty="0"/>
          </a:p>
        </p:txBody>
      </p:sp>
      <p:sp>
        <p:nvSpPr>
          <p:cNvPr id="19" name="TextBox 18"/>
          <p:cNvSpPr txBox="1"/>
          <p:nvPr/>
        </p:nvSpPr>
        <p:spPr>
          <a:xfrm>
            <a:off x="1600200" y="2438400"/>
            <a:ext cx="6324600" cy="812530"/>
          </a:xfrm>
          <a:prstGeom prst="rect">
            <a:avLst/>
          </a:prstGeom>
          <a:noFill/>
        </p:spPr>
        <p:txBody>
          <a:bodyPr wrap="square" rtlCol="0">
            <a:spAutoFit/>
          </a:bodyPr>
          <a:lstStyle/>
          <a:p>
            <a:pPr>
              <a:lnSpc>
                <a:spcPct val="80000"/>
              </a:lnSpc>
            </a:pPr>
            <a:r>
              <a:rPr lang="en-US" dirty="0" smtClean="0"/>
              <a:t>He also Purchases another plot having stamp duty value of Rs. 1,50,000 on 2.2.10 for Rs. 90,000</a:t>
            </a:r>
          </a:p>
          <a:p>
            <a:endParaRPr lang="en-US" dirty="0"/>
          </a:p>
        </p:txBody>
      </p:sp>
      <p:sp>
        <p:nvSpPr>
          <p:cNvPr id="28" name="Vertical Scroll 27"/>
          <p:cNvSpPr/>
          <p:nvPr/>
        </p:nvSpPr>
        <p:spPr bwMode="auto">
          <a:xfrm>
            <a:off x="152400" y="3352800"/>
            <a:ext cx="3276600" cy="2362200"/>
          </a:xfrm>
          <a:prstGeom prst="verticalScroll">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spcBef>
                <a:spcPct val="50000"/>
              </a:spcBef>
            </a:pPr>
            <a:r>
              <a:rPr lang="en-US" dirty="0" smtClean="0"/>
              <a:t>Here in point 1, the excess of stamp duty valuation over consideration paid, is less than Rs. 50,000 &amp; thus the same is not covered </a:t>
            </a:r>
            <a:r>
              <a:rPr lang="en-US" b="1" dirty="0" smtClean="0">
                <a:solidFill>
                  <a:srgbClr val="FF0000"/>
                </a:solidFill>
              </a:rPr>
              <a:t>u/s 56(2)(vii)</a:t>
            </a:r>
            <a:endParaRPr lang="en-US" b="1" dirty="0">
              <a:solidFill>
                <a:srgbClr val="FF0000"/>
              </a:solidFill>
            </a:endParaRPr>
          </a:p>
        </p:txBody>
      </p:sp>
      <p:sp>
        <p:nvSpPr>
          <p:cNvPr id="29" name="Vertical Scroll 28"/>
          <p:cNvSpPr/>
          <p:nvPr/>
        </p:nvSpPr>
        <p:spPr bwMode="auto">
          <a:xfrm>
            <a:off x="5638800" y="3429000"/>
            <a:ext cx="3276600" cy="2286000"/>
          </a:xfrm>
          <a:prstGeom prst="verticalScroll">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spcBef>
                <a:spcPct val="50000"/>
              </a:spcBef>
            </a:pPr>
            <a:r>
              <a:rPr lang="en-US" dirty="0" smtClean="0"/>
              <a:t>In Point 2, Since the stamp duty value is more than Rs. 50,000, the entire amount of Rs. 60,000 is taxable u/s </a:t>
            </a:r>
            <a:r>
              <a:rPr lang="en-US" b="1" dirty="0" smtClean="0">
                <a:solidFill>
                  <a:srgbClr val="FF0000"/>
                </a:solidFill>
              </a:rPr>
              <a:t>56(2)(vii)</a:t>
            </a:r>
            <a:endParaRPr lang="en-US" b="1" dirty="0">
              <a:solidFill>
                <a:srgbClr val="FF0000"/>
              </a:solidFill>
            </a:endParaRPr>
          </a:p>
        </p:txBody>
      </p:sp>
      <p:sp>
        <p:nvSpPr>
          <p:cNvPr id="11" name="Right Arrow Callout 10"/>
          <p:cNvSpPr/>
          <p:nvPr/>
        </p:nvSpPr>
        <p:spPr bwMode="auto">
          <a:xfrm>
            <a:off x="3505200" y="3733800"/>
            <a:ext cx="2209800" cy="1524000"/>
          </a:xfrm>
          <a:prstGeom prst="rightArrowCallout">
            <a:avLst>
              <a:gd name="adj1" fmla="val 23653"/>
              <a:gd name="adj2" fmla="val 25000"/>
              <a:gd name="adj3" fmla="val 24394"/>
              <a:gd name="adj4" fmla="val 74381"/>
            </a:avLst>
          </a:prstGeom>
          <a:solidFill>
            <a:srgbClr val="00B0F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Here, Rs. 60,000 </a:t>
            </a:r>
            <a:r>
              <a:rPr kumimoji="0" lang="en-US" sz="1800" b="0" i="0" u="none" strike="noStrike" cap="none" normalizeH="0" dirty="0" smtClean="0">
                <a:ln>
                  <a:noFill/>
                </a:ln>
                <a:solidFill>
                  <a:schemeClr val="tx1"/>
                </a:solidFill>
                <a:effectLst/>
                <a:latin typeface="Arial" charset="0"/>
              </a:rPr>
              <a:t>is chargeable to tax</a:t>
            </a:r>
            <a:endParaRPr kumimoji="0" lang="en-US" sz="1800" b="0" i="0" u="none" strike="noStrike" cap="none" normalizeH="0" baseline="0" dirty="0" smtClean="0">
              <a:ln>
                <a:noFill/>
              </a:ln>
              <a:solidFill>
                <a:schemeClr val="tx1"/>
              </a:solidFill>
              <a:effectLst/>
              <a:latin typeface="Arial"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oter Placeholder 8"/>
          <p:cNvSpPr>
            <a:spLocks noGrp="1"/>
          </p:cNvSpPr>
          <p:nvPr>
            <p:ph type="ftr" sz="quarter" idx="11"/>
          </p:nvPr>
        </p:nvSpPr>
        <p:spPr/>
        <p:txBody>
          <a:bodyPr/>
          <a:lstStyle/>
          <a:p>
            <a:pPr>
              <a:defRPr/>
            </a:pPr>
            <a:r>
              <a:rPr lang="en-US" dirty="0"/>
              <a:t>Presentation by: Ritesh Soni</a:t>
            </a:r>
          </a:p>
        </p:txBody>
      </p:sp>
      <p:sp>
        <p:nvSpPr>
          <p:cNvPr id="14" name="Rectangle 13"/>
          <p:cNvSpPr/>
          <p:nvPr/>
        </p:nvSpPr>
        <p:spPr>
          <a:xfrm>
            <a:off x="0" y="0"/>
            <a:ext cx="9144000" cy="861774"/>
          </a:xfrm>
          <a:prstGeom prst="rect">
            <a:avLst/>
          </a:prstGeom>
        </p:spPr>
        <p:style>
          <a:lnRef idx="1">
            <a:schemeClr val="accent2"/>
          </a:lnRef>
          <a:fillRef idx="2">
            <a:schemeClr val="accent2"/>
          </a:fillRef>
          <a:effectRef idx="1">
            <a:schemeClr val="accent2"/>
          </a:effectRef>
          <a:fontRef idx="minor">
            <a:schemeClr val="dk1"/>
          </a:fontRef>
        </p:style>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49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4</a:t>
            </a:r>
            <a:r>
              <a:rPr lang="en-US" sz="49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en-US" sz="49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Gift of </a:t>
            </a:r>
            <a:r>
              <a:rPr lang="en-US" sz="49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movable </a:t>
            </a:r>
            <a:r>
              <a:rPr lang="en-US" sz="49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Property</a:t>
            </a:r>
            <a:endParaRPr lang="en-US" sz="49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6" name="Down Arrow 15"/>
          <p:cNvSpPr/>
          <p:nvPr/>
        </p:nvSpPr>
        <p:spPr bwMode="auto">
          <a:xfrm>
            <a:off x="1219200" y="1295400"/>
            <a:ext cx="609600" cy="838200"/>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7" name="Down Arrow 16"/>
          <p:cNvSpPr/>
          <p:nvPr/>
        </p:nvSpPr>
        <p:spPr bwMode="auto">
          <a:xfrm>
            <a:off x="7162800" y="1295400"/>
            <a:ext cx="609600" cy="838200"/>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22" name="Rounded Rectangle 21"/>
          <p:cNvSpPr/>
          <p:nvPr/>
        </p:nvSpPr>
        <p:spPr bwMode="auto">
          <a:xfrm>
            <a:off x="6172200" y="2362200"/>
            <a:ext cx="2667000" cy="1447800"/>
          </a:xfrm>
          <a:prstGeom prst="roundRect">
            <a:avLst/>
          </a:prstGeom>
          <a:blipFill>
            <a:blip r:embed="rId2"/>
            <a:tile tx="0" ty="0" sx="100000" sy="100000" flip="none" algn="tl"/>
          </a:blipFill>
          <a:ln w="9525" cap="flat" cmpd="sng" algn="ctr">
            <a:solidFill>
              <a:schemeClr val="tx1"/>
            </a:solidFill>
            <a:prstDash val="solid"/>
            <a:round/>
            <a:headEnd type="none" w="med" len="med"/>
            <a:tailEnd type="none" w="med" len="med"/>
          </a:ln>
          <a:effectLst>
            <a:reflection blurRad="6350" stA="50000" endA="300" endPos="55500" dist="50800" dir="5400000" sy="-100000" algn="bl" rotWithShape="0"/>
          </a:effectLst>
        </p:spPr>
        <p:txBody>
          <a:bodyPr vert="horz" wrap="square" lIns="91440" tIns="45720" rIns="91440" bIns="45720" numCol="1" rtlCol="0" anchor="t" anchorCtr="0" compatLnSpc="1">
            <a:prstTxWarp prst="textNoShape">
              <a:avLst/>
            </a:prstTxWarp>
          </a:bodyPr>
          <a:lstStyle/>
          <a:p>
            <a:pPr algn="ctr" eaLnBrk="1" hangingPunct="1">
              <a:spcBef>
                <a:spcPct val="20000"/>
              </a:spcBef>
            </a:pPr>
            <a:r>
              <a:rPr lang="en-US" sz="2200" dirty="0" smtClean="0"/>
              <a:t>Received </a:t>
            </a:r>
            <a:r>
              <a:rPr lang="en-US" sz="2200" b="1" dirty="0" smtClean="0">
                <a:solidFill>
                  <a:schemeClr val="accent2">
                    <a:lumMod val="60000"/>
                    <a:lumOff val="40000"/>
                  </a:schemeClr>
                </a:solidFill>
              </a:rPr>
              <a:t>after</a:t>
            </a:r>
            <a:r>
              <a:rPr lang="en-US" sz="2200" dirty="0" smtClean="0"/>
              <a:t> </a:t>
            </a:r>
          </a:p>
          <a:p>
            <a:pPr algn="ctr" eaLnBrk="1" hangingPunct="1">
              <a:spcBef>
                <a:spcPct val="20000"/>
              </a:spcBef>
            </a:pPr>
            <a:r>
              <a:rPr lang="en-US" sz="2200" dirty="0" smtClean="0"/>
              <a:t>30-09-09</a:t>
            </a:r>
            <a:endParaRPr lang="en-US" sz="2200" dirty="0"/>
          </a:p>
        </p:txBody>
      </p:sp>
      <p:sp>
        <p:nvSpPr>
          <p:cNvPr id="20" name="Rounded Rectangle 19"/>
          <p:cNvSpPr/>
          <p:nvPr/>
        </p:nvSpPr>
        <p:spPr bwMode="auto">
          <a:xfrm>
            <a:off x="228600" y="2438400"/>
            <a:ext cx="2667000" cy="1447800"/>
          </a:xfrm>
          <a:prstGeom prst="roundRect">
            <a:avLst/>
          </a:prstGeom>
          <a:blipFill>
            <a:blip r:embed="rId2"/>
            <a:tile tx="0" ty="0" sx="100000" sy="100000" flip="none" algn="tl"/>
          </a:blipFill>
          <a:ln w="9525" cap="flat" cmpd="sng" algn="ctr">
            <a:solidFill>
              <a:schemeClr val="tx1"/>
            </a:solidFill>
            <a:prstDash val="solid"/>
            <a:round/>
            <a:headEnd type="none" w="med" len="med"/>
            <a:tailEnd type="none" w="med" len="med"/>
          </a:ln>
          <a:effectLst>
            <a:reflection blurRad="6350" stA="50000" endA="300" endPos="55500" dist="50800" dir="5400000" sy="-100000" algn="bl" rotWithShape="0"/>
          </a:effectLst>
        </p:spPr>
        <p:txBody>
          <a:bodyPr vert="horz" wrap="square" lIns="91440" tIns="45720" rIns="91440" bIns="45720" numCol="1" rtlCol="0" anchor="t" anchorCtr="0" compatLnSpc="1">
            <a:prstTxWarp prst="textNoShape">
              <a:avLst/>
            </a:prstTxWarp>
          </a:bodyPr>
          <a:lstStyle/>
          <a:p>
            <a:pPr algn="ctr"/>
            <a:r>
              <a:rPr lang="en-US" sz="2200" dirty="0" smtClean="0"/>
              <a:t>Received </a:t>
            </a:r>
            <a:r>
              <a:rPr lang="en-US" sz="2200" b="1" dirty="0" smtClean="0">
                <a:solidFill>
                  <a:schemeClr val="accent2">
                    <a:lumMod val="60000"/>
                    <a:lumOff val="40000"/>
                  </a:schemeClr>
                </a:solidFill>
              </a:rPr>
              <a:t>before</a:t>
            </a:r>
            <a:r>
              <a:rPr lang="en-US" sz="2200" dirty="0" smtClean="0"/>
              <a:t> 30-9-09</a:t>
            </a:r>
          </a:p>
        </p:txBody>
      </p:sp>
      <p:sp>
        <p:nvSpPr>
          <p:cNvPr id="23" name="Up Arrow Callout 22"/>
          <p:cNvSpPr/>
          <p:nvPr/>
        </p:nvSpPr>
        <p:spPr bwMode="auto">
          <a:xfrm>
            <a:off x="152400" y="4114800"/>
            <a:ext cx="2667000" cy="2514600"/>
          </a:xfrm>
          <a:prstGeom prst="upArrowCallout">
            <a:avLst>
              <a:gd name="adj1" fmla="val 25000"/>
              <a:gd name="adj2" fmla="val 25000"/>
              <a:gd name="adj3" fmla="val 25000"/>
              <a:gd name="adj4" fmla="val 67402"/>
            </a:avLst>
          </a:prstGeom>
          <a:solidFill>
            <a:schemeClr val="bg2">
              <a:lumMod val="40000"/>
              <a:lumOff val="60000"/>
            </a:schemeClr>
          </a:solidFill>
          <a:ln w="38100" cap="flat" cmpd="sng" algn="ctr">
            <a:solidFill>
              <a:schemeClr val="tx1"/>
            </a:solidFill>
            <a:prstDash val="solid"/>
            <a:round/>
            <a:headEnd type="none" w="med" len="med"/>
            <a:tailEnd type="none" w="med" len="med"/>
          </a:ln>
          <a:effectLst/>
          <a:scene3d>
            <a:camera prst="obliqueBottomLeft"/>
            <a:lightRig rig="threePt" dir="t"/>
          </a:scene3d>
        </p:spPr>
        <p:txBody>
          <a:bodyPr vert="horz" wrap="square" lIns="91440" tIns="45720" rIns="91440" bIns="45720" numCol="1" rtlCol="0" anchor="t" anchorCtr="0" compatLnSpc="1">
            <a:prstTxWarp prst="textNoShape">
              <a:avLst/>
            </a:prstTxWarp>
          </a:bodyPr>
          <a:lstStyle/>
          <a:p>
            <a:pPr>
              <a:spcBef>
                <a:spcPct val="50000"/>
              </a:spcBef>
            </a:pPr>
            <a:r>
              <a:rPr lang="en-US" b="1" dirty="0" smtClean="0">
                <a:solidFill>
                  <a:srgbClr val="FF0000"/>
                </a:solidFill>
              </a:rPr>
              <a:t>Sec. 56(2)(vi) </a:t>
            </a:r>
            <a:r>
              <a:rPr lang="en-US" dirty="0" smtClean="0"/>
              <a:t>talks only about monetary gift and such gift of </a:t>
            </a:r>
            <a:r>
              <a:rPr lang="en-US" dirty="0" smtClean="0"/>
              <a:t>movable </a:t>
            </a:r>
            <a:r>
              <a:rPr lang="en-US" dirty="0" smtClean="0"/>
              <a:t>property is outside its purview.</a:t>
            </a:r>
            <a:endParaRPr lang="en-US" dirty="0">
              <a:solidFill>
                <a:srgbClr val="FF0000"/>
              </a:solidFill>
            </a:endParaRPr>
          </a:p>
        </p:txBody>
      </p:sp>
      <p:sp>
        <p:nvSpPr>
          <p:cNvPr id="24" name="Up Arrow Callout 23"/>
          <p:cNvSpPr/>
          <p:nvPr/>
        </p:nvSpPr>
        <p:spPr bwMode="auto">
          <a:xfrm>
            <a:off x="6172200" y="4114800"/>
            <a:ext cx="2667000" cy="2514600"/>
          </a:xfrm>
          <a:prstGeom prst="upArrowCallout">
            <a:avLst>
              <a:gd name="adj1" fmla="val 25000"/>
              <a:gd name="adj2" fmla="val 25000"/>
              <a:gd name="adj3" fmla="val 25000"/>
              <a:gd name="adj4" fmla="val 69385"/>
            </a:avLst>
          </a:prstGeom>
          <a:solidFill>
            <a:schemeClr val="bg2">
              <a:lumMod val="40000"/>
              <a:lumOff val="60000"/>
            </a:schemeClr>
          </a:solidFill>
          <a:ln w="38100" cap="flat" cmpd="sng" algn="ctr">
            <a:solidFill>
              <a:schemeClr val="tx1"/>
            </a:solidFill>
            <a:prstDash val="solid"/>
            <a:round/>
            <a:headEnd type="none" w="med" len="med"/>
            <a:tailEnd type="none" w="med" len="med"/>
          </a:ln>
          <a:effectLst/>
          <a:scene3d>
            <a:camera prst="obliqueBottomLeft"/>
            <a:lightRig rig="threePt" dir="t"/>
          </a:scene3d>
        </p:spPr>
        <p:txBody>
          <a:bodyPr vert="horz" wrap="square" lIns="91440" tIns="45720" rIns="91440" bIns="45720" numCol="1" rtlCol="0" anchor="t" anchorCtr="0" compatLnSpc="1">
            <a:prstTxWarp prst="textNoShape">
              <a:avLst/>
            </a:prstTxWarp>
          </a:bodyPr>
          <a:lstStyle/>
          <a:p>
            <a:pPr>
              <a:spcBef>
                <a:spcPct val="50000"/>
              </a:spcBef>
            </a:pPr>
            <a:r>
              <a:rPr lang="en-US" dirty="0" smtClean="0"/>
              <a:t>If the aggregate fair market value of such properties exceeds Rs. 50,000 then entire </a:t>
            </a:r>
            <a:r>
              <a:rPr lang="en-US" dirty="0" smtClean="0"/>
              <a:t>amount </a:t>
            </a:r>
            <a:r>
              <a:rPr lang="en-US" dirty="0" smtClean="0"/>
              <a:t>will be taxed u/s. </a:t>
            </a:r>
            <a:r>
              <a:rPr lang="en-US" b="1" dirty="0" smtClean="0">
                <a:solidFill>
                  <a:srgbClr val="FF0000"/>
                </a:solidFill>
              </a:rPr>
              <a:t>56(2</a:t>
            </a:r>
            <a:r>
              <a:rPr lang="en-US" b="1" dirty="0" smtClean="0">
                <a:solidFill>
                  <a:srgbClr val="FF0000"/>
                </a:solidFill>
              </a:rPr>
              <a:t>)(vii)</a:t>
            </a:r>
            <a:endParaRPr lang="en-US" b="1" dirty="0">
              <a:solidFill>
                <a:srgbClr val="FF0000"/>
              </a:solidFill>
            </a:endParaRPr>
          </a:p>
        </p:txBody>
      </p:sp>
      <p:sp>
        <p:nvSpPr>
          <p:cNvPr id="25" name="Left-Right Arrow Callout 24"/>
          <p:cNvSpPr/>
          <p:nvPr/>
        </p:nvSpPr>
        <p:spPr bwMode="auto">
          <a:xfrm>
            <a:off x="3429000" y="2438400"/>
            <a:ext cx="2286000" cy="1295400"/>
          </a:xfrm>
          <a:prstGeom prst="leftRightArrowCallout">
            <a:avLst/>
          </a:prstGeom>
          <a:solidFill>
            <a:schemeClr val="accent3">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en-US" dirty="0" smtClean="0"/>
              <a:t>Mind the period of both the sections</a:t>
            </a:r>
            <a:endParaRPr lang="en-US" dirty="0"/>
          </a:p>
        </p:txBody>
      </p:sp>
      <p:sp>
        <p:nvSpPr>
          <p:cNvPr id="11" name="Flowchart: Off-page Connector 10"/>
          <p:cNvSpPr/>
          <p:nvPr/>
        </p:nvSpPr>
        <p:spPr bwMode="auto">
          <a:xfrm>
            <a:off x="3124200" y="3810000"/>
            <a:ext cx="2743200" cy="2438400"/>
          </a:xfrm>
          <a:prstGeom prst="flowChartOffpageConnector">
            <a:avLst/>
          </a:prstGeom>
          <a:solidFill>
            <a:schemeClr val="accent2">
              <a:lumMod val="40000"/>
              <a:lumOff val="6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spcBef>
                <a:spcPct val="50000"/>
              </a:spcBef>
            </a:pPr>
            <a:r>
              <a:rPr lang="en-US" dirty="0" smtClean="0"/>
              <a:t>Prescribed movable property for this purpose means shares/securities, Jewellery, archaeological collections, drawings, paintings, sculptures or any work of art</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oter Placeholder 8"/>
          <p:cNvSpPr>
            <a:spLocks noGrp="1"/>
          </p:cNvSpPr>
          <p:nvPr>
            <p:ph type="ftr" sz="quarter" idx="11"/>
          </p:nvPr>
        </p:nvSpPr>
        <p:spPr/>
        <p:txBody>
          <a:bodyPr/>
          <a:lstStyle/>
          <a:p>
            <a:pPr>
              <a:defRPr/>
            </a:pPr>
            <a:r>
              <a:rPr lang="en-US" dirty="0"/>
              <a:t>Presentation by: Ritesh Soni</a:t>
            </a:r>
          </a:p>
        </p:txBody>
      </p:sp>
      <p:sp>
        <p:nvSpPr>
          <p:cNvPr id="14" name="Rectangle 13"/>
          <p:cNvSpPr/>
          <p:nvPr/>
        </p:nvSpPr>
        <p:spPr>
          <a:xfrm>
            <a:off x="0" y="0"/>
            <a:ext cx="9144000" cy="923330"/>
          </a:xfrm>
          <a:prstGeom prst="rect">
            <a:avLst/>
          </a:prstGeom>
        </p:spPr>
        <p:style>
          <a:lnRef idx="1">
            <a:schemeClr val="accent1"/>
          </a:lnRef>
          <a:fillRef idx="3">
            <a:schemeClr val="accent1"/>
          </a:fillRef>
          <a:effectRef idx="2">
            <a:schemeClr val="accent1"/>
          </a:effectRef>
          <a:fontRef idx="minor">
            <a:schemeClr val="lt1"/>
          </a:fontRef>
        </p:style>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dirty="0" smtClean="0">
                <a:ln w="11430"/>
                <a:solidFill>
                  <a:schemeClr val="accent3">
                    <a:lumMod val="95000"/>
                  </a:schemeClr>
                </a:solidFill>
                <a:effectLst>
                  <a:outerShdw blurRad="50800" dist="39000" dir="5460000" algn="tl">
                    <a:srgbClr val="000000">
                      <a:alpha val="38000"/>
                    </a:srgbClr>
                  </a:outerShdw>
                </a:effectLst>
              </a:rPr>
              <a:t>Example </a:t>
            </a:r>
            <a:r>
              <a:rPr lang="en-US" sz="5400" b="1" dirty="0" smtClean="0">
                <a:ln w="11430"/>
                <a:solidFill>
                  <a:schemeClr val="accent3">
                    <a:lumMod val="95000"/>
                  </a:schemeClr>
                </a:solidFill>
                <a:effectLst>
                  <a:outerShdw blurRad="50800" dist="39000" dir="5460000" algn="tl">
                    <a:srgbClr val="000000">
                      <a:alpha val="38000"/>
                    </a:srgbClr>
                  </a:outerShdw>
                </a:effectLst>
              </a:rPr>
              <a:t>8</a:t>
            </a:r>
            <a:endParaRPr lang="en-US" sz="5400" b="1" dirty="0">
              <a:ln w="11430"/>
              <a:solidFill>
                <a:schemeClr val="accent3">
                  <a:lumMod val="95000"/>
                </a:schemeClr>
              </a:solidFill>
              <a:effectLst>
                <a:outerShdw blurRad="50800" dist="39000" dir="5460000" algn="tl">
                  <a:srgbClr val="000000">
                    <a:alpha val="38000"/>
                  </a:srgbClr>
                </a:outerShdw>
              </a:effectLst>
            </a:endParaRPr>
          </a:p>
        </p:txBody>
      </p:sp>
      <p:sp>
        <p:nvSpPr>
          <p:cNvPr id="12" name="Notched Right Arrow 11"/>
          <p:cNvSpPr/>
          <p:nvPr/>
        </p:nvSpPr>
        <p:spPr bwMode="auto">
          <a:xfrm>
            <a:off x="381000" y="1447800"/>
            <a:ext cx="914400" cy="685800"/>
          </a:xfrm>
          <a:prstGeom prst="notchedRightArrow">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1</a:t>
            </a:r>
          </a:p>
        </p:txBody>
      </p:sp>
      <p:sp>
        <p:nvSpPr>
          <p:cNvPr id="15" name="Notched Right Arrow 14"/>
          <p:cNvSpPr/>
          <p:nvPr/>
        </p:nvSpPr>
        <p:spPr bwMode="auto">
          <a:xfrm>
            <a:off x="381000" y="2362200"/>
            <a:ext cx="914400" cy="685800"/>
          </a:xfrm>
          <a:prstGeom prst="notchedRightArrow">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2</a:t>
            </a:r>
          </a:p>
        </p:txBody>
      </p:sp>
      <p:sp>
        <p:nvSpPr>
          <p:cNvPr id="18" name="TextBox 17"/>
          <p:cNvSpPr txBox="1"/>
          <p:nvPr/>
        </p:nvSpPr>
        <p:spPr>
          <a:xfrm>
            <a:off x="1524000" y="1524000"/>
            <a:ext cx="7010400" cy="923330"/>
          </a:xfrm>
          <a:prstGeom prst="rect">
            <a:avLst/>
          </a:prstGeom>
          <a:noFill/>
        </p:spPr>
        <p:txBody>
          <a:bodyPr wrap="square" rtlCol="0">
            <a:spAutoFit/>
          </a:bodyPr>
          <a:lstStyle/>
          <a:p>
            <a:r>
              <a:rPr lang="en-US" dirty="0" smtClean="0"/>
              <a:t>Mr. X receives Shares as gift having fair market value of Rs. 30,500 on </a:t>
            </a:r>
            <a:r>
              <a:rPr lang="en-US" dirty="0" smtClean="0"/>
              <a:t>1-12-09</a:t>
            </a:r>
            <a:endParaRPr lang="en-US" dirty="0" smtClean="0"/>
          </a:p>
          <a:p>
            <a:endParaRPr lang="en-US" dirty="0"/>
          </a:p>
        </p:txBody>
      </p:sp>
      <p:sp>
        <p:nvSpPr>
          <p:cNvPr id="19" name="TextBox 18"/>
          <p:cNvSpPr txBox="1"/>
          <p:nvPr/>
        </p:nvSpPr>
        <p:spPr>
          <a:xfrm>
            <a:off x="1600200" y="2514600"/>
            <a:ext cx="6629400" cy="923330"/>
          </a:xfrm>
          <a:prstGeom prst="rect">
            <a:avLst/>
          </a:prstGeom>
          <a:noFill/>
        </p:spPr>
        <p:txBody>
          <a:bodyPr wrap="square" rtlCol="0">
            <a:spAutoFit/>
          </a:bodyPr>
          <a:lstStyle/>
          <a:p>
            <a:r>
              <a:rPr lang="en-US" dirty="0" smtClean="0"/>
              <a:t>He also receives gold Jewellery as gift having fair market value of Rs. 11,500 on </a:t>
            </a:r>
            <a:r>
              <a:rPr lang="en-US" dirty="0" smtClean="0"/>
              <a:t>2-2-10</a:t>
            </a:r>
            <a:endParaRPr lang="en-US" dirty="0" smtClean="0"/>
          </a:p>
          <a:p>
            <a:endParaRPr lang="en-US" dirty="0"/>
          </a:p>
        </p:txBody>
      </p:sp>
      <p:sp>
        <p:nvSpPr>
          <p:cNvPr id="11" name="Horizontal Scroll 10"/>
          <p:cNvSpPr/>
          <p:nvPr/>
        </p:nvSpPr>
        <p:spPr bwMode="auto">
          <a:xfrm>
            <a:off x="990600" y="4038600"/>
            <a:ext cx="6858000" cy="1295400"/>
          </a:xfrm>
          <a:prstGeom prst="horizontalScroll">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spcBef>
                <a:spcPct val="50000"/>
              </a:spcBef>
            </a:pPr>
            <a:r>
              <a:rPr lang="en-US" dirty="0" smtClean="0"/>
              <a:t>Here, the aggregate of such gift received is less than Rs. 50,000 and thus </a:t>
            </a:r>
            <a:r>
              <a:rPr lang="en-US" dirty="0" smtClean="0"/>
              <a:t>is not covered u/s </a:t>
            </a:r>
            <a:r>
              <a:rPr lang="en-US" b="1" dirty="0" smtClean="0">
                <a:solidFill>
                  <a:srgbClr val="FF0000"/>
                </a:solidFill>
              </a:rPr>
              <a:t>56(2)(vii)</a:t>
            </a:r>
          </a:p>
          <a:p>
            <a:pPr>
              <a:spcBef>
                <a:spcPct val="50000"/>
              </a:spcBef>
            </a:pPr>
            <a:endParaRPr lang="en-US" b="1" dirty="0" smtClean="0">
              <a:solidFill>
                <a:srgbClr val="FF0000"/>
              </a:solidFill>
            </a:endParaRPr>
          </a:p>
          <a:p>
            <a:pPr>
              <a:spcBef>
                <a:spcPct val="50000"/>
              </a:spcBef>
            </a:pPr>
            <a:endParaRPr lang="en-US" b="1" dirty="0">
              <a:solidFill>
                <a:srgbClr val="FF0000"/>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oter Placeholder 8"/>
          <p:cNvSpPr>
            <a:spLocks noGrp="1"/>
          </p:cNvSpPr>
          <p:nvPr>
            <p:ph type="ftr" sz="quarter" idx="11"/>
          </p:nvPr>
        </p:nvSpPr>
        <p:spPr/>
        <p:txBody>
          <a:bodyPr/>
          <a:lstStyle/>
          <a:p>
            <a:pPr>
              <a:defRPr/>
            </a:pPr>
            <a:r>
              <a:rPr lang="en-US" dirty="0"/>
              <a:t>Presentation by: Ritesh Soni</a:t>
            </a:r>
          </a:p>
        </p:txBody>
      </p:sp>
      <p:sp>
        <p:nvSpPr>
          <p:cNvPr id="14" name="Rectangle 13"/>
          <p:cNvSpPr/>
          <p:nvPr/>
        </p:nvSpPr>
        <p:spPr>
          <a:xfrm>
            <a:off x="0" y="0"/>
            <a:ext cx="9144000" cy="923330"/>
          </a:xfrm>
          <a:prstGeom prst="rect">
            <a:avLst/>
          </a:prstGeom>
        </p:spPr>
        <p:style>
          <a:lnRef idx="1">
            <a:schemeClr val="accent1"/>
          </a:lnRef>
          <a:fillRef idx="3">
            <a:schemeClr val="accent1"/>
          </a:fillRef>
          <a:effectRef idx="2">
            <a:schemeClr val="accent1"/>
          </a:effectRef>
          <a:fontRef idx="minor">
            <a:schemeClr val="lt1"/>
          </a:fontRef>
        </p:style>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dirty="0" smtClean="0">
                <a:ln w="11430"/>
                <a:solidFill>
                  <a:schemeClr val="accent3">
                    <a:lumMod val="95000"/>
                  </a:schemeClr>
                </a:solidFill>
                <a:effectLst>
                  <a:outerShdw blurRad="50800" dist="39000" dir="5460000" algn="tl">
                    <a:srgbClr val="000000">
                      <a:alpha val="38000"/>
                    </a:srgbClr>
                  </a:outerShdw>
                </a:effectLst>
              </a:rPr>
              <a:t>Example </a:t>
            </a:r>
            <a:r>
              <a:rPr lang="en-US" sz="5400" b="1" dirty="0" smtClean="0">
                <a:ln w="11430"/>
                <a:solidFill>
                  <a:schemeClr val="accent3">
                    <a:lumMod val="95000"/>
                  </a:schemeClr>
                </a:solidFill>
                <a:effectLst>
                  <a:outerShdw blurRad="50800" dist="39000" dir="5460000" algn="tl">
                    <a:srgbClr val="000000">
                      <a:alpha val="38000"/>
                    </a:srgbClr>
                  </a:outerShdw>
                </a:effectLst>
              </a:rPr>
              <a:t>9</a:t>
            </a:r>
            <a:endParaRPr lang="en-US" sz="5400" b="1" dirty="0">
              <a:ln w="11430"/>
              <a:solidFill>
                <a:schemeClr val="accent3">
                  <a:lumMod val="95000"/>
                </a:schemeClr>
              </a:solidFill>
              <a:effectLst>
                <a:outerShdw blurRad="50800" dist="39000" dir="5460000" algn="tl">
                  <a:srgbClr val="000000">
                    <a:alpha val="38000"/>
                  </a:srgbClr>
                </a:outerShdw>
              </a:effectLst>
            </a:endParaRPr>
          </a:p>
        </p:txBody>
      </p:sp>
      <p:sp>
        <p:nvSpPr>
          <p:cNvPr id="12" name="Notched Right Arrow 11"/>
          <p:cNvSpPr/>
          <p:nvPr/>
        </p:nvSpPr>
        <p:spPr bwMode="auto">
          <a:xfrm>
            <a:off x="381000" y="1447800"/>
            <a:ext cx="914400" cy="685800"/>
          </a:xfrm>
          <a:prstGeom prst="notchedRightArrow">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1</a:t>
            </a:r>
          </a:p>
        </p:txBody>
      </p:sp>
      <p:sp>
        <p:nvSpPr>
          <p:cNvPr id="15" name="Notched Right Arrow 14"/>
          <p:cNvSpPr/>
          <p:nvPr/>
        </p:nvSpPr>
        <p:spPr bwMode="auto">
          <a:xfrm>
            <a:off x="381000" y="2362200"/>
            <a:ext cx="914400" cy="685800"/>
          </a:xfrm>
          <a:prstGeom prst="notchedRightArrow">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2</a:t>
            </a:r>
          </a:p>
        </p:txBody>
      </p:sp>
      <p:sp>
        <p:nvSpPr>
          <p:cNvPr id="18" name="TextBox 17"/>
          <p:cNvSpPr txBox="1"/>
          <p:nvPr/>
        </p:nvSpPr>
        <p:spPr>
          <a:xfrm>
            <a:off x="1524000" y="1524000"/>
            <a:ext cx="7010400" cy="923330"/>
          </a:xfrm>
          <a:prstGeom prst="rect">
            <a:avLst/>
          </a:prstGeom>
          <a:noFill/>
        </p:spPr>
        <p:txBody>
          <a:bodyPr wrap="square" rtlCol="0">
            <a:spAutoFit/>
          </a:bodyPr>
          <a:lstStyle/>
          <a:p>
            <a:r>
              <a:rPr lang="en-US" dirty="0" smtClean="0"/>
              <a:t>Mr. X receives Shares as gift having fair market value of Rs. 30,500 on </a:t>
            </a:r>
            <a:r>
              <a:rPr lang="en-US" dirty="0" smtClean="0"/>
              <a:t>1-12-09</a:t>
            </a:r>
            <a:endParaRPr lang="en-US" dirty="0" smtClean="0"/>
          </a:p>
          <a:p>
            <a:endParaRPr lang="en-US" dirty="0"/>
          </a:p>
        </p:txBody>
      </p:sp>
      <p:sp>
        <p:nvSpPr>
          <p:cNvPr id="19" name="TextBox 18"/>
          <p:cNvSpPr txBox="1"/>
          <p:nvPr/>
        </p:nvSpPr>
        <p:spPr>
          <a:xfrm>
            <a:off x="1600200" y="2514600"/>
            <a:ext cx="6629400" cy="923330"/>
          </a:xfrm>
          <a:prstGeom prst="rect">
            <a:avLst/>
          </a:prstGeom>
          <a:noFill/>
        </p:spPr>
        <p:txBody>
          <a:bodyPr wrap="square" rtlCol="0">
            <a:spAutoFit/>
          </a:bodyPr>
          <a:lstStyle/>
          <a:p>
            <a:r>
              <a:rPr lang="en-US" dirty="0" smtClean="0"/>
              <a:t>He also receives gold Jewellery as gift having fair market value of Rs. 22,500 on </a:t>
            </a:r>
            <a:r>
              <a:rPr lang="en-US" dirty="0" smtClean="0"/>
              <a:t>2-2-10</a:t>
            </a:r>
            <a:endParaRPr lang="en-US" dirty="0" smtClean="0"/>
          </a:p>
          <a:p>
            <a:endParaRPr lang="en-US" dirty="0"/>
          </a:p>
        </p:txBody>
      </p:sp>
      <p:sp>
        <p:nvSpPr>
          <p:cNvPr id="11" name="Horizontal Scroll 10"/>
          <p:cNvSpPr/>
          <p:nvPr/>
        </p:nvSpPr>
        <p:spPr bwMode="auto">
          <a:xfrm>
            <a:off x="990600" y="4038600"/>
            <a:ext cx="6858000" cy="1752600"/>
          </a:xfrm>
          <a:prstGeom prst="horizontalScroll">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spcBef>
                <a:spcPct val="50000"/>
              </a:spcBef>
            </a:pPr>
            <a:r>
              <a:rPr lang="en-US" dirty="0" smtClean="0"/>
              <a:t>Here, the aggregate of such gift received is </a:t>
            </a:r>
            <a:r>
              <a:rPr lang="en-US" dirty="0" smtClean="0"/>
              <a:t>more </a:t>
            </a:r>
            <a:r>
              <a:rPr lang="en-US" dirty="0" smtClean="0"/>
              <a:t>than Rs. 50,000 and thus </a:t>
            </a:r>
            <a:r>
              <a:rPr lang="en-US" dirty="0" smtClean="0"/>
              <a:t>is covered u/s </a:t>
            </a:r>
            <a:r>
              <a:rPr lang="en-US" b="1" dirty="0" smtClean="0">
                <a:solidFill>
                  <a:srgbClr val="FF0000"/>
                </a:solidFill>
              </a:rPr>
              <a:t>56(2)(vii)</a:t>
            </a:r>
          </a:p>
          <a:p>
            <a:pPr algn="ctr">
              <a:spcBef>
                <a:spcPct val="50000"/>
              </a:spcBef>
            </a:pPr>
            <a:r>
              <a:rPr lang="en-US" b="1" dirty="0" smtClean="0">
                <a:solidFill>
                  <a:schemeClr val="accent6">
                    <a:lumMod val="60000"/>
                    <a:lumOff val="40000"/>
                  </a:schemeClr>
                </a:solidFill>
              </a:rPr>
              <a:t>Thus the entire amount of Rs. 53,000 is taxable.</a:t>
            </a:r>
          </a:p>
          <a:p>
            <a:pPr>
              <a:spcBef>
                <a:spcPct val="50000"/>
              </a:spcBef>
            </a:pPr>
            <a:endParaRPr lang="en-US" b="1" dirty="0" smtClean="0">
              <a:solidFill>
                <a:srgbClr val="FF0000"/>
              </a:solidFill>
            </a:endParaRPr>
          </a:p>
          <a:p>
            <a:pPr>
              <a:spcBef>
                <a:spcPct val="50000"/>
              </a:spcBef>
            </a:pPr>
            <a:endParaRPr lang="en-US" b="1" dirty="0">
              <a:solidFill>
                <a:srgbClr val="FF0000"/>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oter Placeholder 8"/>
          <p:cNvSpPr>
            <a:spLocks noGrp="1"/>
          </p:cNvSpPr>
          <p:nvPr>
            <p:ph type="ftr" sz="quarter" idx="11"/>
          </p:nvPr>
        </p:nvSpPr>
        <p:spPr/>
        <p:txBody>
          <a:bodyPr/>
          <a:lstStyle/>
          <a:p>
            <a:pPr>
              <a:defRPr/>
            </a:pPr>
            <a:r>
              <a:rPr lang="en-US" dirty="0"/>
              <a:t>Presentation by: Ritesh Soni</a:t>
            </a:r>
          </a:p>
        </p:txBody>
      </p:sp>
      <p:sp>
        <p:nvSpPr>
          <p:cNvPr id="14" name="Rectangle 13"/>
          <p:cNvSpPr/>
          <p:nvPr/>
        </p:nvSpPr>
        <p:spPr>
          <a:xfrm>
            <a:off x="0" y="0"/>
            <a:ext cx="9144000" cy="784830"/>
          </a:xfrm>
          <a:prstGeom prst="rect">
            <a:avLst/>
          </a:prstGeom>
        </p:spPr>
        <p:style>
          <a:lnRef idx="1">
            <a:schemeClr val="accent2"/>
          </a:lnRef>
          <a:fillRef idx="2">
            <a:schemeClr val="accent2"/>
          </a:fillRef>
          <a:effectRef idx="1">
            <a:schemeClr val="accent2"/>
          </a:effectRef>
          <a:fontRef idx="minor">
            <a:schemeClr val="dk1"/>
          </a:fontRef>
        </p:style>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45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5</a:t>
            </a:r>
            <a:r>
              <a:rPr lang="en-US" sz="45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Purchase </a:t>
            </a:r>
            <a:r>
              <a:rPr lang="en-US" sz="45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of </a:t>
            </a:r>
            <a:r>
              <a:rPr lang="en-US" sz="45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movable </a:t>
            </a:r>
            <a:r>
              <a:rPr lang="en-US" sz="45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Property</a:t>
            </a:r>
            <a:endParaRPr lang="en-US" sz="45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6" name="Down Arrow 15"/>
          <p:cNvSpPr/>
          <p:nvPr/>
        </p:nvSpPr>
        <p:spPr bwMode="auto">
          <a:xfrm>
            <a:off x="1219200" y="1295400"/>
            <a:ext cx="609600" cy="838200"/>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7" name="Down Arrow 16"/>
          <p:cNvSpPr/>
          <p:nvPr/>
        </p:nvSpPr>
        <p:spPr bwMode="auto">
          <a:xfrm>
            <a:off x="7162800" y="1295400"/>
            <a:ext cx="609600" cy="838200"/>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22" name="Rounded Rectangle 21"/>
          <p:cNvSpPr/>
          <p:nvPr/>
        </p:nvSpPr>
        <p:spPr bwMode="auto">
          <a:xfrm>
            <a:off x="6172200" y="2362200"/>
            <a:ext cx="2667000" cy="1447800"/>
          </a:xfrm>
          <a:prstGeom prst="roundRect">
            <a:avLst/>
          </a:prstGeom>
          <a:blipFill>
            <a:blip r:embed="rId2"/>
            <a:tile tx="0" ty="0" sx="100000" sy="100000" flip="none" algn="tl"/>
          </a:blipFill>
          <a:ln w="9525" cap="flat" cmpd="sng" algn="ctr">
            <a:solidFill>
              <a:schemeClr val="tx1"/>
            </a:solidFill>
            <a:prstDash val="solid"/>
            <a:round/>
            <a:headEnd type="none" w="med" len="med"/>
            <a:tailEnd type="none" w="med" len="med"/>
          </a:ln>
          <a:effectLst>
            <a:reflection blurRad="6350" stA="50000" endA="300" endPos="55500" dist="50800" dir="5400000" sy="-100000" algn="bl" rotWithShape="0"/>
          </a:effectLst>
        </p:spPr>
        <p:txBody>
          <a:bodyPr vert="horz" wrap="square" lIns="91440" tIns="45720" rIns="91440" bIns="45720" numCol="1" rtlCol="0" anchor="t" anchorCtr="0" compatLnSpc="1">
            <a:prstTxWarp prst="textNoShape">
              <a:avLst/>
            </a:prstTxWarp>
          </a:bodyPr>
          <a:lstStyle/>
          <a:p>
            <a:pPr algn="ctr" eaLnBrk="1" hangingPunct="1">
              <a:spcBef>
                <a:spcPct val="20000"/>
              </a:spcBef>
            </a:pPr>
            <a:r>
              <a:rPr lang="en-US" sz="2200" dirty="0" smtClean="0"/>
              <a:t>Purchased </a:t>
            </a:r>
            <a:r>
              <a:rPr lang="en-US" sz="2200" b="1" dirty="0" smtClean="0">
                <a:solidFill>
                  <a:schemeClr val="accent2">
                    <a:lumMod val="60000"/>
                    <a:lumOff val="40000"/>
                  </a:schemeClr>
                </a:solidFill>
              </a:rPr>
              <a:t>after</a:t>
            </a:r>
            <a:r>
              <a:rPr lang="en-US" sz="2200" dirty="0" smtClean="0"/>
              <a:t> </a:t>
            </a:r>
          </a:p>
          <a:p>
            <a:pPr algn="ctr" eaLnBrk="1" hangingPunct="1">
              <a:spcBef>
                <a:spcPct val="20000"/>
              </a:spcBef>
            </a:pPr>
            <a:r>
              <a:rPr lang="en-US" sz="2200" dirty="0" smtClean="0"/>
              <a:t>30-09-09</a:t>
            </a:r>
            <a:endParaRPr lang="en-US" sz="2200" dirty="0"/>
          </a:p>
        </p:txBody>
      </p:sp>
      <p:sp>
        <p:nvSpPr>
          <p:cNvPr id="20" name="Rounded Rectangle 19"/>
          <p:cNvSpPr/>
          <p:nvPr/>
        </p:nvSpPr>
        <p:spPr bwMode="auto">
          <a:xfrm>
            <a:off x="228600" y="2438400"/>
            <a:ext cx="2667000" cy="1447800"/>
          </a:xfrm>
          <a:prstGeom prst="roundRect">
            <a:avLst/>
          </a:prstGeom>
          <a:blipFill>
            <a:blip r:embed="rId2"/>
            <a:tile tx="0" ty="0" sx="100000" sy="100000" flip="none" algn="tl"/>
          </a:blipFill>
          <a:ln w="9525" cap="flat" cmpd="sng" algn="ctr">
            <a:solidFill>
              <a:schemeClr val="tx1"/>
            </a:solidFill>
            <a:prstDash val="solid"/>
            <a:round/>
            <a:headEnd type="none" w="med" len="med"/>
            <a:tailEnd type="none" w="med" len="med"/>
          </a:ln>
          <a:effectLst>
            <a:reflection blurRad="6350" stA="50000" endA="300" endPos="55500" dist="50800" dir="5400000" sy="-100000" algn="bl" rotWithShape="0"/>
          </a:effectLst>
        </p:spPr>
        <p:txBody>
          <a:bodyPr vert="horz" wrap="square" lIns="91440" tIns="45720" rIns="91440" bIns="45720" numCol="1" rtlCol="0" anchor="t" anchorCtr="0" compatLnSpc="1">
            <a:prstTxWarp prst="textNoShape">
              <a:avLst/>
            </a:prstTxWarp>
          </a:bodyPr>
          <a:lstStyle/>
          <a:p>
            <a:pPr algn="ctr"/>
            <a:r>
              <a:rPr lang="en-US" sz="2200" dirty="0" smtClean="0"/>
              <a:t>Purchased </a:t>
            </a:r>
            <a:r>
              <a:rPr lang="en-US" sz="2200" b="1" dirty="0" smtClean="0">
                <a:solidFill>
                  <a:schemeClr val="accent2">
                    <a:lumMod val="60000"/>
                    <a:lumOff val="40000"/>
                  </a:schemeClr>
                </a:solidFill>
              </a:rPr>
              <a:t>before</a:t>
            </a:r>
            <a:r>
              <a:rPr lang="en-US" sz="2200" dirty="0" smtClean="0"/>
              <a:t> 30-9-09</a:t>
            </a:r>
          </a:p>
        </p:txBody>
      </p:sp>
      <p:sp>
        <p:nvSpPr>
          <p:cNvPr id="25" name="Left-Right Arrow Callout 24"/>
          <p:cNvSpPr/>
          <p:nvPr/>
        </p:nvSpPr>
        <p:spPr bwMode="auto">
          <a:xfrm>
            <a:off x="3429000" y="2438400"/>
            <a:ext cx="2286000" cy="1295400"/>
          </a:xfrm>
          <a:prstGeom prst="leftRightArrowCallout">
            <a:avLst/>
          </a:prstGeom>
          <a:solidFill>
            <a:schemeClr val="accent3">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en-US" dirty="0" smtClean="0"/>
              <a:t>Mind the period of both the sections</a:t>
            </a:r>
            <a:endParaRPr lang="en-US" dirty="0"/>
          </a:p>
        </p:txBody>
      </p:sp>
      <p:sp>
        <p:nvSpPr>
          <p:cNvPr id="11" name="Flowchart: Off-page Connector 10"/>
          <p:cNvSpPr/>
          <p:nvPr/>
        </p:nvSpPr>
        <p:spPr bwMode="auto">
          <a:xfrm>
            <a:off x="3124200" y="3810000"/>
            <a:ext cx="2743200" cy="2438400"/>
          </a:xfrm>
          <a:prstGeom prst="flowChartOffpageConnector">
            <a:avLst/>
          </a:prstGeom>
          <a:solidFill>
            <a:schemeClr val="accent2">
              <a:lumMod val="40000"/>
              <a:lumOff val="6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spcBef>
                <a:spcPct val="50000"/>
              </a:spcBef>
            </a:pPr>
            <a:r>
              <a:rPr lang="en-US" dirty="0" smtClean="0"/>
              <a:t>Prescribed movable property for this purpose means shares/securities, Jewellery, archaeological collections, drawings, paintings, sculptures or any work of art</a:t>
            </a:r>
            <a:endParaRPr lang="en-US" dirty="0"/>
          </a:p>
        </p:txBody>
      </p:sp>
      <p:sp>
        <p:nvSpPr>
          <p:cNvPr id="12" name="Up Arrow Callout 11"/>
          <p:cNvSpPr/>
          <p:nvPr/>
        </p:nvSpPr>
        <p:spPr bwMode="auto">
          <a:xfrm>
            <a:off x="5943600" y="3962400"/>
            <a:ext cx="3200400" cy="2895600"/>
          </a:xfrm>
          <a:prstGeom prst="upArrowCallout">
            <a:avLst>
              <a:gd name="adj1" fmla="val 25000"/>
              <a:gd name="adj2" fmla="val 21172"/>
              <a:gd name="adj3" fmla="val 22129"/>
              <a:gd name="adj4" fmla="val 70240"/>
            </a:avLst>
          </a:prstGeom>
          <a:solidFill>
            <a:schemeClr val="bg2">
              <a:lumMod val="40000"/>
              <a:lumOff val="60000"/>
            </a:schemeClr>
          </a:solidFill>
          <a:ln w="38100" cap="flat" cmpd="sng" algn="ctr">
            <a:solidFill>
              <a:schemeClr val="tx1"/>
            </a:solidFill>
            <a:prstDash val="solid"/>
            <a:round/>
            <a:headEnd type="none" w="med" len="med"/>
            <a:tailEnd type="none" w="med" len="med"/>
          </a:ln>
          <a:effectLst/>
          <a:scene3d>
            <a:camera prst="obliqueBottomLeft"/>
            <a:lightRig rig="threePt" dir="t"/>
          </a:scene3d>
        </p:spPr>
        <p:txBody>
          <a:bodyPr vert="horz" wrap="square" lIns="91440" tIns="45720" rIns="91440" bIns="45720" numCol="1" rtlCol="0" anchor="t" anchorCtr="0" compatLnSpc="1">
            <a:prstTxWarp prst="textNoShape">
              <a:avLst/>
            </a:prstTxWarp>
          </a:bodyPr>
          <a:lstStyle/>
          <a:p>
            <a:pPr>
              <a:spcBef>
                <a:spcPct val="50000"/>
              </a:spcBef>
            </a:pPr>
            <a:r>
              <a:rPr lang="en-US" dirty="0" smtClean="0"/>
              <a:t>If aggregate fair market value of such properties exceeds the consideration paid by or in excess of Rs. 50,000 the entire </a:t>
            </a:r>
            <a:r>
              <a:rPr lang="en-US" dirty="0" smtClean="0"/>
              <a:t>amount </a:t>
            </a:r>
            <a:r>
              <a:rPr lang="en-US" dirty="0" smtClean="0"/>
              <a:t>in excess of market value </a:t>
            </a:r>
            <a:r>
              <a:rPr lang="en-US" dirty="0" smtClean="0"/>
              <a:t>will </a:t>
            </a:r>
            <a:r>
              <a:rPr lang="en-US" dirty="0" smtClean="0"/>
              <a:t>be taxed u/s. </a:t>
            </a:r>
            <a:r>
              <a:rPr lang="en-US" b="1" dirty="0" smtClean="0">
                <a:solidFill>
                  <a:srgbClr val="FF0000"/>
                </a:solidFill>
              </a:rPr>
              <a:t>56(2)(vii)</a:t>
            </a:r>
            <a:endParaRPr lang="en-US" b="1" dirty="0">
              <a:solidFill>
                <a:srgbClr val="FF0000"/>
              </a:solidFill>
            </a:endParaRPr>
          </a:p>
        </p:txBody>
      </p:sp>
      <p:sp>
        <p:nvSpPr>
          <p:cNvPr id="13" name="Up Arrow Callout 12"/>
          <p:cNvSpPr/>
          <p:nvPr/>
        </p:nvSpPr>
        <p:spPr bwMode="auto">
          <a:xfrm>
            <a:off x="0" y="3962400"/>
            <a:ext cx="3048000" cy="2895600"/>
          </a:xfrm>
          <a:prstGeom prst="upArrowCallout">
            <a:avLst>
              <a:gd name="adj1" fmla="val 25000"/>
              <a:gd name="adj2" fmla="val 21172"/>
              <a:gd name="adj3" fmla="val 22129"/>
              <a:gd name="adj4" fmla="val 70240"/>
            </a:avLst>
          </a:prstGeom>
          <a:solidFill>
            <a:schemeClr val="bg2">
              <a:lumMod val="40000"/>
              <a:lumOff val="60000"/>
            </a:schemeClr>
          </a:solidFill>
          <a:ln w="38100" cap="flat" cmpd="sng" algn="ctr">
            <a:solidFill>
              <a:schemeClr val="tx1"/>
            </a:solidFill>
            <a:prstDash val="solid"/>
            <a:round/>
            <a:headEnd type="none" w="med" len="med"/>
            <a:tailEnd type="none" w="med" len="med"/>
          </a:ln>
          <a:effectLst/>
          <a:scene3d>
            <a:camera prst="obliqueBottomLeft"/>
            <a:lightRig rig="threePt" dir="t"/>
          </a:scene3d>
        </p:spPr>
        <p:txBody>
          <a:bodyPr vert="horz" wrap="square" lIns="91440" tIns="45720" rIns="91440" bIns="45720" numCol="1" rtlCol="0" anchor="t" anchorCtr="0" compatLnSpc="1">
            <a:prstTxWarp prst="textNoShape">
              <a:avLst/>
            </a:prstTxWarp>
          </a:bodyPr>
          <a:lstStyle/>
          <a:p>
            <a:pPr>
              <a:spcBef>
                <a:spcPct val="50000"/>
              </a:spcBef>
            </a:pPr>
            <a:r>
              <a:rPr lang="en-US" b="1" dirty="0" smtClean="0">
                <a:solidFill>
                  <a:srgbClr val="FF0000"/>
                </a:solidFill>
              </a:rPr>
              <a:t>Sec. 56(2)(vi) </a:t>
            </a:r>
            <a:r>
              <a:rPr lang="en-US" dirty="0" smtClean="0"/>
              <a:t>talks only about monetary gift and such purchase of </a:t>
            </a:r>
            <a:r>
              <a:rPr lang="en-US" dirty="0" smtClean="0"/>
              <a:t>movable </a:t>
            </a:r>
            <a:r>
              <a:rPr lang="en-US" dirty="0" smtClean="0"/>
              <a:t>property is outside its purview.</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oter Placeholder 8"/>
          <p:cNvSpPr>
            <a:spLocks noGrp="1"/>
          </p:cNvSpPr>
          <p:nvPr>
            <p:ph type="ftr" sz="quarter" idx="11"/>
          </p:nvPr>
        </p:nvSpPr>
        <p:spPr/>
        <p:txBody>
          <a:bodyPr/>
          <a:lstStyle/>
          <a:p>
            <a:pPr>
              <a:defRPr/>
            </a:pPr>
            <a:r>
              <a:rPr lang="en-US" dirty="0"/>
              <a:t>Presentation by: Ritesh Soni</a:t>
            </a:r>
          </a:p>
        </p:txBody>
      </p:sp>
      <p:sp>
        <p:nvSpPr>
          <p:cNvPr id="14" name="Rectangle 13"/>
          <p:cNvSpPr/>
          <p:nvPr/>
        </p:nvSpPr>
        <p:spPr>
          <a:xfrm>
            <a:off x="0" y="0"/>
            <a:ext cx="9144000" cy="923330"/>
          </a:xfrm>
          <a:prstGeom prst="rect">
            <a:avLst/>
          </a:prstGeom>
        </p:spPr>
        <p:style>
          <a:lnRef idx="1">
            <a:schemeClr val="accent1"/>
          </a:lnRef>
          <a:fillRef idx="3">
            <a:schemeClr val="accent1"/>
          </a:fillRef>
          <a:effectRef idx="2">
            <a:schemeClr val="accent1"/>
          </a:effectRef>
          <a:fontRef idx="minor">
            <a:schemeClr val="lt1"/>
          </a:fontRef>
        </p:style>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dirty="0" smtClean="0">
                <a:ln w="11430"/>
                <a:solidFill>
                  <a:schemeClr val="accent3">
                    <a:lumMod val="95000"/>
                  </a:schemeClr>
                </a:solidFill>
                <a:effectLst>
                  <a:outerShdw blurRad="50800" dist="39000" dir="5460000" algn="tl">
                    <a:srgbClr val="000000">
                      <a:alpha val="38000"/>
                    </a:srgbClr>
                  </a:outerShdw>
                </a:effectLst>
              </a:rPr>
              <a:t>Example </a:t>
            </a:r>
            <a:r>
              <a:rPr lang="en-US" sz="5400" b="1" dirty="0" smtClean="0">
                <a:ln w="11430"/>
                <a:solidFill>
                  <a:schemeClr val="accent3">
                    <a:lumMod val="95000"/>
                  </a:schemeClr>
                </a:solidFill>
                <a:effectLst>
                  <a:outerShdw blurRad="50800" dist="39000" dir="5460000" algn="tl">
                    <a:srgbClr val="000000">
                      <a:alpha val="38000"/>
                    </a:srgbClr>
                  </a:outerShdw>
                </a:effectLst>
              </a:rPr>
              <a:t>10</a:t>
            </a:r>
            <a:endParaRPr lang="en-US" sz="5400" b="1" dirty="0">
              <a:ln w="11430"/>
              <a:solidFill>
                <a:schemeClr val="accent3">
                  <a:lumMod val="95000"/>
                </a:schemeClr>
              </a:solidFill>
              <a:effectLst>
                <a:outerShdw blurRad="50800" dist="39000" dir="5460000" algn="tl">
                  <a:srgbClr val="000000">
                    <a:alpha val="38000"/>
                  </a:srgbClr>
                </a:outerShdw>
              </a:effectLst>
            </a:endParaRPr>
          </a:p>
        </p:txBody>
      </p:sp>
      <p:sp>
        <p:nvSpPr>
          <p:cNvPr id="12" name="Notched Right Arrow 11"/>
          <p:cNvSpPr/>
          <p:nvPr/>
        </p:nvSpPr>
        <p:spPr bwMode="auto">
          <a:xfrm>
            <a:off x="381000" y="1447800"/>
            <a:ext cx="914400" cy="685800"/>
          </a:xfrm>
          <a:prstGeom prst="notchedRightArrow">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1</a:t>
            </a:r>
          </a:p>
        </p:txBody>
      </p:sp>
      <p:sp>
        <p:nvSpPr>
          <p:cNvPr id="15" name="Notched Right Arrow 14"/>
          <p:cNvSpPr/>
          <p:nvPr/>
        </p:nvSpPr>
        <p:spPr bwMode="auto">
          <a:xfrm>
            <a:off x="381000" y="2362200"/>
            <a:ext cx="914400" cy="685800"/>
          </a:xfrm>
          <a:prstGeom prst="notchedRightArrow">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2</a:t>
            </a:r>
          </a:p>
        </p:txBody>
      </p:sp>
      <p:sp>
        <p:nvSpPr>
          <p:cNvPr id="18" name="TextBox 17"/>
          <p:cNvSpPr txBox="1"/>
          <p:nvPr/>
        </p:nvSpPr>
        <p:spPr>
          <a:xfrm>
            <a:off x="1524000" y="1524000"/>
            <a:ext cx="7010400" cy="867930"/>
          </a:xfrm>
          <a:prstGeom prst="rect">
            <a:avLst/>
          </a:prstGeom>
          <a:noFill/>
        </p:spPr>
        <p:txBody>
          <a:bodyPr wrap="square" rtlCol="0">
            <a:spAutoFit/>
          </a:bodyPr>
          <a:lstStyle/>
          <a:p>
            <a:pPr>
              <a:lnSpc>
                <a:spcPct val="90000"/>
              </a:lnSpc>
            </a:pPr>
            <a:r>
              <a:rPr lang="en-US" dirty="0" smtClean="0"/>
              <a:t>Mr. X purchases Shares having the market Value of Rs. 1,20,000 on 1.12.09 for Rs. 90,000</a:t>
            </a:r>
          </a:p>
          <a:p>
            <a:endParaRPr lang="en-US" dirty="0"/>
          </a:p>
        </p:txBody>
      </p:sp>
      <p:sp>
        <p:nvSpPr>
          <p:cNvPr id="19" name="TextBox 18"/>
          <p:cNvSpPr txBox="1"/>
          <p:nvPr/>
        </p:nvSpPr>
        <p:spPr>
          <a:xfrm>
            <a:off x="1600200" y="2514600"/>
            <a:ext cx="6629400" cy="867930"/>
          </a:xfrm>
          <a:prstGeom prst="rect">
            <a:avLst/>
          </a:prstGeom>
          <a:noFill/>
        </p:spPr>
        <p:txBody>
          <a:bodyPr wrap="square" rtlCol="0">
            <a:spAutoFit/>
          </a:bodyPr>
          <a:lstStyle/>
          <a:p>
            <a:pPr>
              <a:lnSpc>
                <a:spcPct val="90000"/>
              </a:lnSpc>
            </a:pPr>
            <a:r>
              <a:rPr lang="en-US" dirty="0" smtClean="0"/>
              <a:t>He also Purchases gold Jewellery having market value of Rs. 1,50,000 on 2.2.10 for Rs. 1,10,000</a:t>
            </a:r>
          </a:p>
          <a:p>
            <a:endParaRPr lang="en-US" dirty="0"/>
          </a:p>
        </p:txBody>
      </p:sp>
      <p:sp>
        <p:nvSpPr>
          <p:cNvPr id="11" name="Horizontal Scroll 10"/>
          <p:cNvSpPr/>
          <p:nvPr/>
        </p:nvSpPr>
        <p:spPr bwMode="auto">
          <a:xfrm>
            <a:off x="990600" y="4038600"/>
            <a:ext cx="6858000" cy="2209800"/>
          </a:xfrm>
          <a:prstGeom prst="horizontalScroll">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spcBef>
                <a:spcPct val="50000"/>
              </a:spcBef>
            </a:pPr>
            <a:r>
              <a:rPr lang="en-US" dirty="0" smtClean="0"/>
              <a:t>Sec 56(2)(vii) speaks about the gap in respect of such properties to be more than Rs. 50,000.</a:t>
            </a:r>
          </a:p>
          <a:p>
            <a:pPr>
              <a:spcBef>
                <a:spcPct val="50000"/>
              </a:spcBef>
            </a:pPr>
            <a:r>
              <a:rPr lang="en-US" dirty="0" smtClean="0"/>
              <a:t>Here the fair market value in aggregate is in excess of the consideration paid by Rs. 70,000 and thus the </a:t>
            </a:r>
            <a:r>
              <a:rPr lang="en-US" b="1" dirty="0" smtClean="0">
                <a:solidFill>
                  <a:schemeClr val="accent6">
                    <a:lumMod val="60000"/>
                    <a:lumOff val="40000"/>
                  </a:schemeClr>
                </a:solidFill>
              </a:rPr>
              <a:t>entire amount of Rs. 70,000 is taxable u/s 56(2)(vii)</a:t>
            </a:r>
          </a:p>
          <a:p>
            <a:pPr>
              <a:spcBef>
                <a:spcPct val="50000"/>
              </a:spcBef>
            </a:pPr>
            <a:endParaRPr lang="en-US" b="1" dirty="0" smtClean="0">
              <a:solidFill>
                <a:srgbClr val="FF0000"/>
              </a:solidFill>
            </a:endParaRPr>
          </a:p>
          <a:p>
            <a:pPr>
              <a:spcBef>
                <a:spcPct val="50000"/>
              </a:spcBef>
            </a:pPr>
            <a:endParaRPr lang="en-US" b="1" dirty="0">
              <a:solidFill>
                <a:srgbClr val="FF0000"/>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oter Placeholder 8"/>
          <p:cNvSpPr>
            <a:spLocks noGrp="1"/>
          </p:cNvSpPr>
          <p:nvPr>
            <p:ph type="ftr" sz="quarter" idx="11"/>
          </p:nvPr>
        </p:nvSpPr>
        <p:spPr/>
        <p:txBody>
          <a:bodyPr/>
          <a:lstStyle/>
          <a:p>
            <a:pPr>
              <a:defRPr/>
            </a:pPr>
            <a:r>
              <a:rPr lang="en-US" dirty="0"/>
              <a:t>Presentation by: Ritesh Soni</a:t>
            </a:r>
          </a:p>
        </p:txBody>
      </p:sp>
      <p:sp>
        <p:nvSpPr>
          <p:cNvPr id="14" name="Rectangle 13"/>
          <p:cNvSpPr/>
          <p:nvPr/>
        </p:nvSpPr>
        <p:spPr>
          <a:xfrm>
            <a:off x="0" y="0"/>
            <a:ext cx="9144000" cy="923330"/>
          </a:xfrm>
          <a:prstGeom prst="rect">
            <a:avLst/>
          </a:prstGeom>
          <a:blipFill>
            <a:blip r:embed="rId2"/>
            <a:tile tx="0" ty="0" sx="100000" sy="100000" flip="none" algn="tl"/>
          </a:blipFill>
        </p:spPr>
        <p:style>
          <a:lnRef idx="1">
            <a:schemeClr val="accent2"/>
          </a:lnRef>
          <a:fillRef idx="2">
            <a:schemeClr val="accent2"/>
          </a:fillRef>
          <a:effectRef idx="1">
            <a:schemeClr val="accent2"/>
          </a:effectRef>
          <a:fontRef idx="minor">
            <a:schemeClr val="dk1"/>
          </a:fontRef>
        </p:style>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Exceptions</a:t>
            </a:r>
            <a:endParaRPr lang="en-US" sz="5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graphicFrame>
        <p:nvGraphicFramePr>
          <p:cNvPr id="11" name="Diagram 10"/>
          <p:cNvGraphicFramePr/>
          <p:nvPr/>
        </p:nvGraphicFramePr>
        <p:xfrm>
          <a:off x="457200" y="1219200"/>
          <a:ext cx="83820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oter Placeholder 8"/>
          <p:cNvSpPr>
            <a:spLocks noGrp="1"/>
          </p:cNvSpPr>
          <p:nvPr>
            <p:ph type="ftr" sz="quarter" idx="11"/>
          </p:nvPr>
        </p:nvSpPr>
        <p:spPr/>
        <p:txBody>
          <a:bodyPr/>
          <a:lstStyle/>
          <a:p>
            <a:pPr>
              <a:defRPr/>
            </a:pPr>
            <a:r>
              <a:rPr lang="en-US" dirty="0"/>
              <a:t>Presentation by: Ritesh Soni</a:t>
            </a:r>
          </a:p>
        </p:txBody>
      </p:sp>
      <p:pic>
        <p:nvPicPr>
          <p:cNvPr id="7" name="Picture 6" descr="gifts-header.jpg"/>
          <p:cNvPicPr>
            <a:picLocks noChangeAspect="1"/>
          </p:cNvPicPr>
          <p:nvPr/>
        </p:nvPicPr>
        <p:blipFill>
          <a:blip r:embed="rId2"/>
          <a:stretch>
            <a:fillRect/>
          </a:stretch>
        </p:blipFill>
        <p:spPr>
          <a:xfrm>
            <a:off x="0" y="-1"/>
            <a:ext cx="8991600" cy="4149969"/>
          </a:xfrm>
          <a:prstGeom prst="rect">
            <a:avLst/>
          </a:prstGeom>
        </p:spPr>
      </p:pic>
      <p:pic>
        <p:nvPicPr>
          <p:cNvPr id="8" name="Picture 7" descr="2009-tax-changes-for-individuals.jpg"/>
          <p:cNvPicPr>
            <a:picLocks noChangeAspect="1"/>
          </p:cNvPicPr>
          <p:nvPr/>
        </p:nvPicPr>
        <p:blipFill>
          <a:blip r:embed="rId3"/>
          <a:stretch>
            <a:fillRect/>
          </a:stretch>
        </p:blipFill>
        <p:spPr>
          <a:xfrm>
            <a:off x="6781800" y="4038600"/>
            <a:ext cx="2075688" cy="2542032"/>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pPr>
              <a:defRPr/>
            </a:pPr>
            <a:r>
              <a:rPr lang="en-US" dirty="0" smtClean="0"/>
              <a:t>Presentation by: Ritesh Soni</a:t>
            </a:r>
            <a:endParaRPr lang="en-US" dirty="0"/>
          </a:p>
        </p:txBody>
      </p:sp>
      <p:pic>
        <p:nvPicPr>
          <p:cNvPr id="5" name="Picture 4" descr="questions.jpg"/>
          <p:cNvPicPr>
            <a:picLocks noChangeAspect="1"/>
          </p:cNvPicPr>
          <p:nvPr/>
        </p:nvPicPr>
        <p:blipFill>
          <a:blip r:embed="rId2"/>
          <a:stretch>
            <a:fillRect/>
          </a:stretch>
        </p:blipFill>
        <p:spPr>
          <a:xfrm>
            <a:off x="6477000" y="0"/>
            <a:ext cx="2057400" cy="4977581"/>
          </a:xfrm>
          <a:prstGeom prst="rect">
            <a:avLst/>
          </a:prstGeom>
        </p:spPr>
      </p:pic>
      <p:pic>
        <p:nvPicPr>
          <p:cNvPr id="6" name="Picture 5" descr="email.jpg"/>
          <p:cNvPicPr>
            <a:picLocks noChangeAspect="1"/>
          </p:cNvPicPr>
          <p:nvPr/>
        </p:nvPicPr>
        <p:blipFill>
          <a:blip r:embed="rId3"/>
          <a:stretch>
            <a:fillRect/>
          </a:stretch>
        </p:blipFill>
        <p:spPr>
          <a:xfrm>
            <a:off x="5562600" y="2667000"/>
            <a:ext cx="3440776" cy="2540171"/>
          </a:xfrm>
          <a:prstGeom prst="rect">
            <a:avLst/>
          </a:prstGeom>
        </p:spPr>
      </p:pic>
      <p:pic>
        <p:nvPicPr>
          <p:cNvPr id="7" name="Picture 6" descr="questions.png"/>
          <p:cNvPicPr>
            <a:picLocks noChangeAspect="1"/>
          </p:cNvPicPr>
          <p:nvPr/>
        </p:nvPicPr>
        <p:blipFill>
          <a:blip r:embed="rId4"/>
          <a:stretch>
            <a:fillRect/>
          </a:stretch>
        </p:blipFill>
        <p:spPr>
          <a:xfrm>
            <a:off x="6248400" y="228600"/>
            <a:ext cx="2717404" cy="2717404"/>
          </a:xfrm>
          <a:prstGeom prst="rect">
            <a:avLst/>
          </a:prstGeom>
        </p:spPr>
      </p:pic>
      <p:sp>
        <p:nvSpPr>
          <p:cNvPr id="8" name="TextBox 7"/>
          <p:cNvSpPr txBox="1"/>
          <p:nvPr/>
        </p:nvSpPr>
        <p:spPr>
          <a:xfrm>
            <a:off x="5867400" y="5486400"/>
            <a:ext cx="3124200" cy="369332"/>
          </a:xfrm>
          <a:prstGeom prst="rect">
            <a:avLst/>
          </a:prstGeom>
          <a:noFill/>
        </p:spPr>
        <p:txBody>
          <a:bodyPr wrap="square" rtlCol="0">
            <a:spAutoFit/>
          </a:bodyPr>
          <a:lstStyle/>
          <a:p>
            <a:r>
              <a:rPr lang="en-US" dirty="0" smtClean="0"/>
              <a:t>Mail to: ritesh_soni@icai.org</a:t>
            </a:r>
            <a:endParaRPr lang="en-US" dirty="0"/>
          </a:p>
        </p:txBody>
      </p:sp>
      <p:sp>
        <p:nvSpPr>
          <p:cNvPr id="9" name="Rectangle 8"/>
          <p:cNvSpPr/>
          <p:nvPr/>
        </p:nvSpPr>
        <p:spPr>
          <a:xfrm>
            <a:off x="228600" y="0"/>
            <a:ext cx="5493813" cy="923330"/>
          </a:xfrm>
          <a:prstGeom prst="rect">
            <a:avLst/>
          </a:prstGeom>
          <a:noFill/>
        </p:spPr>
        <p:txBody>
          <a:bodyPr wrap="none" lIns="91440" tIns="45720" rIns="91440" bIns="45720">
            <a:spAutoFit/>
          </a:bodyPr>
          <a:lstStyle/>
          <a:p>
            <a:pPr algn="ctr"/>
            <a:r>
              <a:rPr lang="en-US"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Any Questions?</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0625 -0.14051 L -0.49583 0.28171 " pathEditMode="relative" rAng="0" ptsTypes="AA">
                                      <p:cBhvr>
                                        <p:cTn id="6" dur="2000" fill="hold"/>
                                        <p:tgtEl>
                                          <p:spTgt spid="5"/>
                                        </p:tgtEl>
                                        <p:attrNameLst>
                                          <p:attrName>ppt_x</p:attrName>
                                          <p:attrName>ppt_y</p:attrName>
                                        </p:attrNameLst>
                                      </p:cBhvr>
                                      <p:rCtr x="-279" y="211"/>
                                    </p:animMotion>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6"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slide(fromBottom)">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oter Placeholder 8"/>
          <p:cNvSpPr>
            <a:spLocks noGrp="1"/>
          </p:cNvSpPr>
          <p:nvPr>
            <p:ph type="ftr" sz="quarter" idx="11"/>
          </p:nvPr>
        </p:nvSpPr>
        <p:spPr/>
        <p:txBody>
          <a:bodyPr/>
          <a:lstStyle/>
          <a:p>
            <a:pPr>
              <a:defRPr/>
            </a:pPr>
            <a:r>
              <a:rPr lang="en-US" dirty="0"/>
              <a:t>Presentation by: Ritesh Soni</a:t>
            </a:r>
          </a:p>
        </p:txBody>
      </p:sp>
      <p:sp>
        <p:nvSpPr>
          <p:cNvPr id="14" name="Rectangle 13"/>
          <p:cNvSpPr/>
          <p:nvPr/>
        </p:nvSpPr>
        <p:spPr>
          <a:xfrm>
            <a:off x="0" y="0"/>
            <a:ext cx="9144000" cy="923330"/>
          </a:xfrm>
          <a:prstGeom prst="rect">
            <a:avLst/>
          </a:prstGeom>
        </p:spPr>
        <p:style>
          <a:lnRef idx="1">
            <a:schemeClr val="accent2"/>
          </a:lnRef>
          <a:fillRef idx="2">
            <a:schemeClr val="accent2"/>
          </a:fillRef>
          <a:effectRef idx="1">
            <a:schemeClr val="accent2"/>
          </a:effectRef>
          <a:fontRef idx="minor">
            <a:schemeClr val="dk1"/>
          </a:fontRef>
        </p:style>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1. Cash Gift</a:t>
            </a:r>
            <a:endParaRPr lang="en-US" sz="5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6" name="Down Arrow 15"/>
          <p:cNvSpPr/>
          <p:nvPr/>
        </p:nvSpPr>
        <p:spPr bwMode="auto">
          <a:xfrm>
            <a:off x="1219200" y="1295400"/>
            <a:ext cx="609600" cy="838200"/>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7" name="Down Arrow 16"/>
          <p:cNvSpPr/>
          <p:nvPr/>
        </p:nvSpPr>
        <p:spPr bwMode="auto">
          <a:xfrm>
            <a:off x="7162800" y="1295400"/>
            <a:ext cx="609600" cy="838200"/>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22" name="Rounded Rectangle 21"/>
          <p:cNvSpPr/>
          <p:nvPr/>
        </p:nvSpPr>
        <p:spPr bwMode="auto">
          <a:xfrm>
            <a:off x="6172200" y="2362200"/>
            <a:ext cx="2667000" cy="1447800"/>
          </a:xfrm>
          <a:prstGeom prst="roundRect">
            <a:avLst/>
          </a:prstGeom>
          <a:blipFill>
            <a:blip r:embed="rId2"/>
            <a:tile tx="0" ty="0" sx="100000" sy="100000" flip="none" algn="tl"/>
          </a:blipFill>
          <a:ln w="9525" cap="flat" cmpd="sng" algn="ctr">
            <a:solidFill>
              <a:schemeClr val="tx1"/>
            </a:solidFill>
            <a:prstDash val="solid"/>
            <a:round/>
            <a:headEnd type="none" w="med" len="med"/>
            <a:tailEnd type="none" w="med" len="med"/>
          </a:ln>
          <a:effectLst>
            <a:reflection blurRad="6350" stA="50000" endA="300" endPos="55500" dist="50800" dir="5400000" sy="-100000" algn="bl" rotWithShape="0"/>
          </a:effectLst>
        </p:spPr>
        <p:txBody>
          <a:bodyPr vert="horz" wrap="square" lIns="91440" tIns="45720" rIns="91440" bIns="45720" numCol="1" rtlCol="0" anchor="t" anchorCtr="0" compatLnSpc="1">
            <a:prstTxWarp prst="textNoShape">
              <a:avLst/>
            </a:prstTxWarp>
          </a:bodyPr>
          <a:lstStyle/>
          <a:p>
            <a:pPr algn="ctr" eaLnBrk="1" hangingPunct="1">
              <a:spcBef>
                <a:spcPct val="20000"/>
              </a:spcBef>
            </a:pPr>
            <a:r>
              <a:rPr lang="en-US" sz="2200" dirty="0" smtClean="0"/>
              <a:t>Received </a:t>
            </a:r>
            <a:r>
              <a:rPr lang="en-US" sz="2200" b="1" dirty="0" smtClean="0">
                <a:solidFill>
                  <a:schemeClr val="accent2">
                    <a:lumMod val="60000"/>
                    <a:lumOff val="40000"/>
                  </a:schemeClr>
                </a:solidFill>
              </a:rPr>
              <a:t>after</a:t>
            </a:r>
            <a:r>
              <a:rPr lang="en-US" sz="2200" dirty="0" smtClean="0"/>
              <a:t> </a:t>
            </a:r>
          </a:p>
          <a:p>
            <a:pPr algn="ctr" eaLnBrk="1" hangingPunct="1">
              <a:spcBef>
                <a:spcPct val="20000"/>
              </a:spcBef>
            </a:pPr>
            <a:r>
              <a:rPr lang="en-US" sz="2200" dirty="0" smtClean="0"/>
              <a:t>30-09-09</a:t>
            </a:r>
            <a:endParaRPr lang="en-US" sz="2200" dirty="0"/>
          </a:p>
        </p:txBody>
      </p:sp>
      <p:sp>
        <p:nvSpPr>
          <p:cNvPr id="20" name="Rounded Rectangle 19"/>
          <p:cNvSpPr/>
          <p:nvPr/>
        </p:nvSpPr>
        <p:spPr bwMode="auto">
          <a:xfrm>
            <a:off x="228600" y="2438400"/>
            <a:ext cx="2667000" cy="1447800"/>
          </a:xfrm>
          <a:prstGeom prst="roundRect">
            <a:avLst/>
          </a:prstGeom>
          <a:blipFill>
            <a:blip r:embed="rId2"/>
            <a:tile tx="0" ty="0" sx="100000" sy="100000" flip="none" algn="tl"/>
          </a:blipFill>
          <a:ln w="9525" cap="flat" cmpd="sng" algn="ctr">
            <a:solidFill>
              <a:schemeClr val="tx1"/>
            </a:solidFill>
            <a:prstDash val="solid"/>
            <a:round/>
            <a:headEnd type="none" w="med" len="med"/>
            <a:tailEnd type="none" w="med" len="med"/>
          </a:ln>
          <a:effectLst>
            <a:reflection blurRad="6350" stA="50000" endA="300" endPos="55500" dist="50800" dir="5400000" sy="-100000" algn="bl" rotWithShape="0"/>
          </a:effectLst>
        </p:spPr>
        <p:txBody>
          <a:bodyPr vert="horz" wrap="square" lIns="91440" tIns="45720" rIns="91440" bIns="45720" numCol="1" rtlCol="0" anchor="t" anchorCtr="0" compatLnSpc="1">
            <a:prstTxWarp prst="textNoShape">
              <a:avLst/>
            </a:prstTxWarp>
          </a:bodyPr>
          <a:lstStyle/>
          <a:p>
            <a:pPr algn="ctr"/>
            <a:r>
              <a:rPr lang="en-US" sz="2200" dirty="0" smtClean="0"/>
              <a:t>Received </a:t>
            </a:r>
            <a:r>
              <a:rPr lang="en-US" sz="2200" b="1" dirty="0" smtClean="0">
                <a:solidFill>
                  <a:schemeClr val="accent2">
                    <a:lumMod val="60000"/>
                    <a:lumOff val="40000"/>
                  </a:schemeClr>
                </a:solidFill>
              </a:rPr>
              <a:t>before</a:t>
            </a:r>
            <a:r>
              <a:rPr lang="en-US" sz="2200" dirty="0" smtClean="0"/>
              <a:t> 30-09-09</a:t>
            </a:r>
          </a:p>
        </p:txBody>
      </p:sp>
      <p:sp>
        <p:nvSpPr>
          <p:cNvPr id="23" name="Up Arrow Callout 22"/>
          <p:cNvSpPr/>
          <p:nvPr/>
        </p:nvSpPr>
        <p:spPr bwMode="auto">
          <a:xfrm>
            <a:off x="152400" y="4114800"/>
            <a:ext cx="2743200" cy="2286000"/>
          </a:xfrm>
          <a:prstGeom prst="upArrowCallout">
            <a:avLst/>
          </a:prstGeom>
          <a:solidFill>
            <a:schemeClr val="bg2">
              <a:lumMod val="40000"/>
              <a:lumOff val="60000"/>
            </a:schemeClr>
          </a:solidFill>
          <a:ln w="38100" cap="flat" cmpd="sng" algn="ctr">
            <a:solidFill>
              <a:schemeClr val="tx1"/>
            </a:solidFill>
            <a:prstDash val="solid"/>
            <a:round/>
            <a:headEnd type="none" w="med" len="med"/>
            <a:tailEnd type="none" w="med" len="med"/>
          </a:ln>
          <a:effectLst/>
          <a:scene3d>
            <a:camera prst="obliqueBottomLeft"/>
            <a:lightRig rig="threePt" dir="t"/>
          </a:scene3d>
        </p:spPr>
        <p:txBody>
          <a:bodyPr vert="horz" wrap="square" lIns="91440" tIns="45720" rIns="91440" bIns="45720" numCol="1" rtlCol="0" anchor="t" anchorCtr="0" compatLnSpc="1">
            <a:prstTxWarp prst="textNoShape">
              <a:avLst/>
            </a:prstTxWarp>
          </a:bodyPr>
          <a:lstStyle/>
          <a:p>
            <a:pPr>
              <a:spcBef>
                <a:spcPct val="50000"/>
              </a:spcBef>
            </a:pPr>
            <a:r>
              <a:rPr lang="en-US" dirty="0" smtClean="0"/>
              <a:t>If received in excess of Rs. 50,000 in aggregate, the entire amount is taxable </a:t>
            </a:r>
            <a:r>
              <a:rPr lang="en-US" b="1" dirty="0" smtClean="0">
                <a:solidFill>
                  <a:srgbClr val="FF0000"/>
                </a:solidFill>
              </a:rPr>
              <a:t>[Sec. 56(2)(vi)]</a:t>
            </a:r>
            <a:endParaRPr lang="en-US" b="1" dirty="0">
              <a:solidFill>
                <a:srgbClr val="FF0000"/>
              </a:solidFill>
            </a:endParaRPr>
          </a:p>
        </p:txBody>
      </p:sp>
      <p:sp>
        <p:nvSpPr>
          <p:cNvPr id="24" name="Up Arrow Callout 23"/>
          <p:cNvSpPr/>
          <p:nvPr/>
        </p:nvSpPr>
        <p:spPr bwMode="auto">
          <a:xfrm>
            <a:off x="6172200" y="4114800"/>
            <a:ext cx="2743200" cy="2286000"/>
          </a:xfrm>
          <a:prstGeom prst="upArrowCallout">
            <a:avLst/>
          </a:prstGeom>
          <a:solidFill>
            <a:schemeClr val="bg2">
              <a:lumMod val="40000"/>
              <a:lumOff val="60000"/>
            </a:schemeClr>
          </a:solidFill>
          <a:ln w="38100" cap="flat" cmpd="sng" algn="ctr">
            <a:solidFill>
              <a:schemeClr val="tx1"/>
            </a:solidFill>
            <a:prstDash val="solid"/>
            <a:round/>
            <a:headEnd type="none" w="med" len="med"/>
            <a:tailEnd type="none" w="med" len="med"/>
          </a:ln>
          <a:effectLst/>
          <a:scene3d>
            <a:camera prst="obliqueBottomLeft"/>
            <a:lightRig rig="threePt" dir="t"/>
          </a:scene3d>
        </p:spPr>
        <p:txBody>
          <a:bodyPr vert="horz" wrap="square" lIns="91440" tIns="45720" rIns="91440" bIns="45720" numCol="1" rtlCol="0" anchor="t" anchorCtr="0" compatLnSpc="1">
            <a:prstTxWarp prst="textNoShape">
              <a:avLst/>
            </a:prstTxWarp>
          </a:bodyPr>
          <a:lstStyle/>
          <a:p>
            <a:pPr>
              <a:spcBef>
                <a:spcPct val="50000"/>
              </a:spcBef>
            </a:pPr>
            <a:r>
              <a:rPr lang="en-US" dirty="0" smtClean="0"/>
              <a:t>If received in excess of Rs. 50,000 in aggregate, the entire amount is taxable </a:t>
            </a:r>
            <a:r>
              <a:rPr lang="en-US" b="1" dirty="0" smtClean="0">
                <a:solidFill>
                  <a:srgbClr val="FF0000"/>
                </a:solidFill>
              </a:rPr>
              <a:t>[Sec. 56(2)(vii)]</a:t>
            </a:r>
            <a:endParaRPr lang="en-US" b="1" dirty="0">
              <a:solidFill>
                <a:srgbClr val="FF0000"/>
              </a:solidFill>
            </a:endParaRPr>
          </a:p>
        </p:txBody>
      </p:sp>
      <p:sp>
        <p:nvSpPr>
          <p:cNvPr id="25" name="Left-Right Arrow Callout 24"/>
          <p:cNvSpPr/>
          <p:nvPr/>
        </p:nvSpPr>
        <p:spPr bwMode="auto">
          <a:xfrm>
            <a:off x="3429000" y="2438400"/>
            <a:ext cx="2286000" cy="1295400"/>
          </a:xfrm>
          <a:prstGeom prst="leftRightArrowCallout">
            <a:avLst/>
          </a:prstGeom>
          <a:solidFill>
            <a:schemeClr val="accent3">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en-US" dirty="0" smtClean="0"/>
              <a:t>Mind the period of both the sections</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oter Placeholder 8"/>
          <p:cNvSpPr>
            <a:spLocks noGrp="1"/>
          </p:cNvSpPr>
          <p:nvPr>
            <p:ph type="ftr" sz="quarter" idx="11"/>
          </p:nvPr>
        </p:nvSpPr>
        <p:spPr/>
        <p:txBody>
          <a:bodyPr/>
          <a:lstStyle/>
          <a:p>
            <a:pPr>
              <a:defRPr/>
            </a:pPr>
            <a:r>
              <a:rPr lang="en-US" dirty="0"/>
              <a:t>Presentation by: Ritesh Soni</a:t>
            </a:r>
          </a:p>
        </p:txBody>
      </p:sp>
      <p:sp>
        <p:nvSpPr>
          <p:cNvPr id="14" name="Rectangle 13"/>
          <p:cNvSpPr/>
          <p:nvPr/>
        </p:nvSpPr>
        <p:spPr>
          <a:xfrm>
            <a:off x="0" y="0"/>
            <a:ext cx="9144000" cy="923330"/>
          </a:xfrm>
          <a:prstGeom prst="rect">
            <a:avLst/>
          </a:prstGeom>
        </p:spPr>
        <p:style>
          <a:lnRef idx="1">
            <a:schemeClr val="accent1"/>
          </a:lnRef>
          <a:fillRef idx="3">
            <a:schemeClr val="accent1"/>
          </a:fillRef>
          <a:effectRef idx="2">
            <a:schemeClr val="accent1"/>
          </a:effectRef>
          <a:fontRef idx="minor">
            <a:schemeClr val="lt1"/>
          </a:fontRef>
        </p:style>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dirty="0" smtClean="0">
                <a:ln w="11430"/>
                <a:solidFill>
                  <a:schemeClr val="accent3">
                    <a:lumMod val="95000"/>
                  </a:schemeClr>
                </a:solidFill>
                <a:effectLst>
                  <a:outerShdw blurRad="50800" dist="39000" dir="5460000" algn="tl">
                    <a:srgbClr val="000000">
                      <a:alpha val="38000"/>
                    </a:srgbClr>
                  </a:outerShdw>
                </a:effectLst>
              </a:rPr>
              <a:t>Example 1</a:t>
            </a:r>
            <a:endParaRPr lang="en-US" sz="5400" b="1" dirty="0">
              <a:ln w="11430"/>
              <a:solidFill>
                <a:schemeClr val="accent3">
                  <a:lumMod val="95000"/>
                </a:schemeClr>
              </a:solidFill>
              <a:effectLst>
                <a:outerShdw blurRad="50800" dist="39000" dir="5460000" algn="tl">
                  <a:srgbClr val="000000">
                    <a:alpha val="38000"/>
                  </a:srgbClr>
                </a:outerShdw>
              </a:effectLst>
            </a:endParaRPr>
          </a:p>
        </p:txBody>
      </p:sp>
      <p:sp>
        <p:nvSpPr>
          <p:cNvPr id="12" name="Notched Right Arrow 11"/>
          <p:cNvSpPr/>
          <p:nvPr/>
        </p:nvSpPr>
        <p:spPr bwMode="auto">
          <a:xfrm>
            <a:off x="381000" y="1447800"/>
            <a:ext cx="914400" cy="685800"/>
          </a:xfrm>
          <a:prstGeom prst="notchedRightArrow">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1</a:t>
            </a:r>
          </a:p>
        </p:txBody>
      </p:sp>
      <p:sp>
        <p:nvSpPr>
          <p:cNvPr id="15" name="Notched Right Arrow 14"/>
          <p:cNvSpPr/>
          <p:nvPr/>
        </p:nvSpPr>
        <p:spPr bwMode="auto">
          <a:xfrm>
            <a:off x="381000" y="2362200"/>
            <a:ext cx="914400" cy="685800"/>
          </a:xfrm>
          <a:prstGeom prst="notchedRightArrow">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2</a:t>
            </a:r>
          </a:p>
        </p:txBody>
      </p:sp>
      <p:sp>
        <p:nvSpPr>
          <p:cNvPr id="18" name="TextBox 17"/>
          <p:cNvSpPr txBox="1"/>
          <p:nvPr/>
        </p:nvSpPr>
        <p:spPr>
          <a:xfrm>
            <a:off x="1524000" y="1600201"/>
            <a:ext cx="5257800" cy="646331"/>
          </a:xfrm>
          <a:prstGeom prst="rect">
            <a:avLst/>
          </a:prstGeom>
          <a:noFill/>
        </p:spPr>
        <p:txBody>
          <a:bodyPr wrap="square" rtlCol="0">
            <a:spAutoFit/>
          </a:bodyPr>
          <a:lstStyle/>
          <a:p>
            <a:r>
              <a:rPr lang="en-US" dirty="0" smtClean="0"/>
              <a:t>Mr. X receives Cash gift of Rs. 27,500 on 1-07-09</a:t>
            </a:r>
          </a:p>
          <a:p>
            <a:endParaRPr lang="en-US" dirty="0"/>
          </a:p>
        </p:txBody>
      </p:sp>
      <p:sp>
        <p:nvSpPr>
          <p:cNvPr id="19" name="TextBox 18"/>
          <p:cNvSpPr txBox="1"/>
          <p:nvPr/>
        </p:nvSpPr>
        <p:spPr>
          <a:xfrm>
            <a:off x="1600200" y="2514600"/>
            <a:ext cx="5486400" cy="646331"/>
          </a:xfrm>
          <a:prstGeom prst="rect">
            <a:avLst/>
          </a:prstGeom>
          <a:noFill/>
        </p:spPr>
        <p:txBody>
          <a:bodyPr wrap="square" rtlCol="0">
            <a:spAutoFit/>
          </a:bodyPr>
          <a:lstStyle/>
          <a:p>
            <a:r>
              <a:rPr lang="en-US" dirty="0" smtClean="0"/>
              <a:t>He also receives Cash gift of Rs. 38,500 on 2-11-09</a:t>
            </a:r>
          </a:p>
          <a:p>
            <a:endParaRPr lang="en-US" dirty="0"/>
          </a:p>
        </p:txBody>
      </p:sp>
      <p:sp>
        <p:nvSpPr>
          <p:cNvPr id="28" name="Vertical Scroll 27"/>
          <p:cNvSpPr/>
          <p:nvPr/>
        </p:nvSpPr>
        <p:spPr bwMode="auto">
          <a:xfrm>
            <a:off x="152400" y="3352800"/>
            <a:ext cx="3276600" cy="2362200"/>
          </a:xfrm>
          <a:prstGeom prst="verticalScroll">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spcBef>
                <a:spcPct val="50000"/>
              </a:spcBef>
            </a:pPr>
            <a:r>
              <a:rPr lang="en-US" dirty="0" smtClean="0"/>
              <a:t>Here, in Point 1, the aggregate of such gift received is less than Rs. 50,000 and thus is not covered u/s </a:t>
            </a:r>
            <a:r>
              <a:rPr lang="en-US" b="1" dirty="0" smtClean="0">
                <a:solidFill>
                  <a:srgbClr val="FF0000"/>
                </a:solidFill>
              </a:rPr>
              <a:t>56(2)(vi)</a:t>
            </a:r>
            <a:endParaRPr lang="en-US" b="1" dirty="0">
              <a:solidFill>
                <a:srgbClr val="FF0000"/>
              </a:solidFill>
            </a:endParaRPr>
          </a:p>
        </p:txBody>
      </p:sp>
      <p:sp>
        <p:nvSpPr>
          <p:cNvPr id="29" name="Vertical Scroll 28"/>
          <p:cNvSpPr/>
          <p:nvPr/>
        </p:nvSpPr>
        <p:spPr bwMode="auto">
          <a:xfrm>
            <a:off x="5638800" y="3429000"/>
            <a:ext cx="3276600" cy="2286000"/>
          </a:xfrm>
          <a:prstGeom prst="verticalScroll">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spcBef>
                <a:spcPct val="50000"/>
              </a:spcBef>
            </a:pPr>
            <a:r>
              <a:rPr lang="en-US" dirty="0" smtClean="0"/>
              <a:t>Also, in Point 2, the aggregate of such gift received is less than Rs. 50,000 and thus is not covered u/s </a:t>
            </a:r>
            <a:r>
              <a:rPr lang="en-US" b="1" dirty="0" smtClean="0">
                <a:solidFill>
                  <a:srgbClr val="FF0000"/>
                </a:solidFill>
              </a:rPr>
              <a:t>56(2)(vii)</a:t>
            </a:r>
            <a:endParaRPr lang="en-US" b="1" dirty="0">
              <a:solidFill>
                <a:srgbClr val="FF0000"/>
              </a:solidFill>
            </a:endParaRPr>
          </a:p>
        </p:txBody>
      </p:sp>
      <p:sp>
        <p:nvSpPr>
          <p:cNvPr id="32" name="Left-Right Arrow Callout 31"/>
          <p:cNvSpPr/>
          <p:nvPr/>
        </p:nvSpPr>
        <p:spPr bwMode="auto">
          <a:xfrm>
            <a:off x="3429000" y="3810000"/>
            <a:ext cx="2286000" cy="1676400"/>
          </a:xfrm>
          <a:prstGeom prst="leftRightArrowCallout">
            <a:avLst/>
          </a:prstGeom>
          <a:solidFill>
            <a:srgbClr val="00B0F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en-US" dirty="0" smtClean="0"/>
              <a:t>Both the gifts are not charged to tax</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oter Placeholder 8"/>
          <p:cNvSpPr>
            <a:spLocks noGrp="1"/>
          </p:cNvSpPr>
          <p:nvPr>
            <p:ph type="ftr" sz="quarter" idx="11"/>
          </p:nvPr>
        </p:nvSpPr>
        <p:spPr/>
        <p:txBody>
          <a:bodyPr/>
          <a:lstStyle/>
          <a:p>
            <a:pPr>
              <a:defRPr/>
            </a:pPr>
            <a:r>
              <a:rPr lang="en-US" dirty="0"/>
              <a:t>Presentation by: Ritesh Soni</a:t>
            </a:r>
          </a:p>
        </p:txBody>
      </p:sp>
      <p:sp>
        <p:nvSpPr>
          <p:cNvPr id="14" name="Rectangle 13"/>
          <p:cNvSpPr/>
          <p:nvPr/>
        </p:nvSpPr>
        <p:spPr>
          <a:xfrm>
            <a:off x="0" y="0"/>
            <a:ext cx="9144000" cy="923330"/>
          </a:xfrm>
          <a:prstGeom prst="rect">
            <a:avLst/>
          </a:prstGeom>
        </p:spPr>
        <p:style>
          <a:lnRef idx="1">
            <a:schemeClr val="accent1"/>
          </a:lnRef>
          <a:fillRef idx="3">
            <a:schemeClr val="accent1"/>
          </a:fillRef>
          <a:effectRef idx="2">
            <a:schemeClr val="accent1"/>
          </a:effectRef>
          <a:fontRef idx="minor">
            <a:schemeClr val="lt1"/>
          </a:fontRef>
        </p:style>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dirty="0" smtClean="0">
                <a:ln w="11430"/>
                <a:solidFill>
                  <a:schemeClr val="accent3">
                    <a:lumMod val="95000"/>
                  </a:schemeClr>
                </a:solidFill>
                <a:effectLst>
                  <a:outerShdw blurRad="50800" dist="39000" dir="5460000" algn="tl">
                    <a:srgbClr val="000000">
                      <a:alpha val="38000"/>
                    </a:srgbClr>
                  </a:outerShdw>
                </a:effectLst>
              </a:rPr>
              <a:t>Example 2</a:t>
            </a:r>
            <a:endParaRPr lang="en-US" sz="5400" b="1" dirty="0">
              <a:ln w="11430"/>
              <a:solidFill>
                <a:schemeClr val="accent3">
                  <a:lumMod val="95000"/>
                </a:schemeClr>
              </a:solidFill>
              <a:effectLst>
                <a:outerShdw blurRad="50800" dist="39000" dir="5460000" algn="tl">
                  <a:srgbClr val="000000">
                    <a:alpha val="38000"/>
                  </a:srgbClr>
                </a:outerShdw>
              </a:effectLst>
            </a:endParaRPr>
          </a:p>
        </p:txBody>
      </p:sp>
      <p:sp>
        <p:nvSpPr>
          <p:cNvPr id="12" name="Notched Right Arrow 11"/>
          <p:cNvSpPr/>
          <p:nvPr/>
        </p:nvSpPr>
        <p:spPr bwMode="auto">
          <a:xfrm>
            <a:off x="381000" y="1447800"/>
            <a:ext cx="914400" cy="685800"/>
          </a:xfrm>
          <a:prstGeom prst="notchedRightArrow">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1</a:t>
            </a:r>
          </a:p>
        </p:txBody>
      </p:sp>
      <p:sp>
        <p:nvSpPr>
          <p:cNvPr id="15" name="Notched Right Arrow 14"/>
          <p:cNvSpPr/>
          <p:nvPr/>
        </p:nvSpPr>
        <p:spPr bwMode="auto">
          <a:xfrm>
            <a:off x="381000" y="2362200"/>
            <a:ext cx="914400" cy="685800"/>
          </a:xfrm>
          <a:prstGeom prst="notchedRightArrow">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2</a:t>
            </a:r>
          </a:p>
        </p:txBody>
      </p:sp>
      <p:sp>
        <p:nvSpPr>
          <p:cNvPr id="18" name="TextBox 17"/>
          <p:cNvSpPr txBox="1"/>
          <p:nvPr/>
        </p:nvSpPr>
        <p:spPr>
          <a:xfrm>
            <a:off x="1524000" y="1600201"/>
            <a:ext cx="5334000" cy="646331"/>
          </a:xfrm>
          <a:prstGeom prst="rect">
            <a:avLst/>
          </a:prstGeom>
          <a:noFill/>
        </p:spPr>
        <p:txBody>
          <a:bodyPr wrap="square" rtlCol="0">
            <a:spAutoFit/>
          </a:bodyPr>
          <a:lstStyle/>
          <a:p>
            <a:r>
              <a:rPr lang="en-US" dirty="0" smtClean="0"/>
              <a:t>Mr. X receives Cash gift of Rs. 27,500 on 1-07-09</a:t>
            </a:r>
          </a:p>
          <a:p>
            <a:endParaRPr lang="en-US" dirty="0"/>
          </a:p>
        </p:txBody>
      </p:sp>
      <p:sp>
        <p:nvSpPr>
          <p:cNvPr id="19" name="TextBox 18"/>
          <p:cNvSpPr txBox="1"/>
          <p:nvPr/>
        </p:nvSpPr>
        <p:spPr>
          <a:xfrm>
            <a:off x="1600200" y="2438400"/>
            <a:ext cx="5486400" cy="923330"/>
          </a:xfrm>
          <a:prstGeom prst="rect">
            <a:avLst/>
          </a:prstGeom>
          <a:noFill/>
        </p:spPr>
        <p:txBody>
          <a:bodyPr wrap="square" rtlCol="0">
            <a:spAutoFit/>
          </a:bodyPr>
          <a:lstStyle/>
          <a:p>
            <a:r>
              <a:rPr lang="en-US" dirty="0" smtClean="0"/>
              <a:t>He also receives Cash gift of Rs. 38,500 on 2-11-09 &amp; Rs. 12,000 on 1-01-10</a:t>
            </a:r>
          </a:p>
          <a:p>
            <a:endParaRPr lang="en-US" dirty="0"/>
          </a:p>
        </p:txBody>
      </p:sp>
      <p:sp>
        <p:nvSpPr>
          <p:cNvPr id="28" name="Vertical Scroll 27"/>
          <p:cNvSpPr/>
          <p:nvPr/>
        </p:nvSpPr>
        <p:spPr bwMode="auto">
          <a:xfrm>
            <a:off x="152400" y="3352800"/>
            <a:ext cx="3276600" cy="2362200"/>
          </a:xfrm>
          <a:prstGeom prst="verticalScroll">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spcBef>
                <a:spcPct val="50000"/>
              </a:spcBef>
            </a:pPr>
            <a:r>
              <a:rPr lang="en-US" dirty="0" smtClean="0"/>
              <a:t>Here, in Point 1, the aggregate of such gift received is less than Rs. 50,000 and thus is not covered u/s </a:t>
            </a:r>
            <a:r>
              <a:rPr lang="en-US" b="1" dirty="0" smtClean="0">
                <a:solidFill>
                  <a:srgbClr val="FF0000"/>
                </a:solidFill>
              </a:rPr>
              <a:t>56(2)(vi)</a:t>
            </a:r>
            <a:endParaRPr lang="en-US" b="1" dirty="0">
              <a:solidFill>
                <a:srgbClr val="FF0000"/>
              </a:solidFill>
            </a:endParaRPr>
          </a:p>
        </p:txBody>
      </p:sp>
      <p:sp>
        <p:nvSpPr>
          <p:cNvPr id="29" name="Vertical Scroll 28"/>
          <p:cNvSpPr/>
          <p:nvPr/>
        </p:nvSpPr>
        <p:spPr bwMode="auto">
          <a:xfrm>
            <a:off x="5638800" y="3429000"/>
            <a:ext cx="3276600" cy="2286000"/>
          </a:xfrm>
          <a:prstGeom prst="verticalScroll">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spcBef>
                <a:spcPct val="50000"/>
              </a:spcBef>
            </a:pPr>
            <a:r>
              <a:rPr lang="en-US" dirty="0" smtClean="0"/>
              <a:t>Also, in Point 2, the aggregate of such gift received is more than Rs. 50,000 and thus is covered u/s </a:t>
            </a:r>
            <a:r>
              <a:rPr lang="en-US" b="1" dirty="0" smtClean="0">
                <a:solidFill>
                  <a:srgbClr val="FF0000"/>
                </a:solidFill>
              </a:rPr>
              <a:t>56(2)(vii)</a:t>
            </a:r>
            <a:endParaRPr lang="en-US" b="1" dirty="0">
              <a:solidFill>
                <a:srgbClr val="FF0000"/>
              </a:solidFill>
            </a:endParaRPr>
          </a:p>
        </p:txBody>
      </p:sp>
      <p:sp>
        <p:nvSpPr>
          <p:cNvPr id="11" name="Right Arrow Callout 10"/>
          <p:cNvSpPr/>
          <p:nvPr/>
        </p:nvSpPr>
        <p:spPr bwMode="auto">
          <a:xfrm>
            <a:off x="3505200" y="3733800"/>
            <a:ext cx="2209800" cy="1524000"/>
          </a:xfrm>
          <a:prstGeom prst="rightArrowCallout">
            <a:avLst>
              <a:gd name="adj1" fmla="val 23653"/>
              <a:gd name="adj2" fmla="val 25000"/>
              <a:gd name="adj3" fmla="val 24394"/>
              <a:gd name="adj4" fmla="val 74381"/>
            </a:avLst>
          </a:prstGeom>
          <a:solidFill>
            <a:srgbClr val="00B0F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Here, Rs. </a:t>
            </a:r>
            <a:r>
              <a:rPr kumimoji="0" lang="en-US" sz="1800" b="0" i="0" u="none" strike="noStrike" cap="none" normalizeH="0" baseline="0" dirty="0" smtClean="0">
                <a:ln>
                  <a:noFill/>
                </a:ln>
                <a:solidFill>
                  <a:schemeClr val="tx1"/>
                </a:solidFill>
                <a:effectLst/>
                <a:latin typeface="Arial" charset="0"/>
              </a:rPr>
              <a:t>50,500 </a:t>
            </a:r>
            <a:r>
              <a:rPr kumimoji="0" lang="en-US" sz="1800" b="0" i="0" u="none" strike="noStrike" cap="none" normalizeH="0" baseline="0" dirty="0" smtClean="0">
                <a:ln>
                  <a:noFill/>
                </a:ln>
                <a:solidFill>
                  <a:schemeClr val="tx1"/>
                </a:solidFill>
                <a:effectLst/>
                <a:latin typeface="Arial" charset="0"/>
              </a:rPr>
              <a:t>being</a:t>
            </a:r>
            <a:r>
              <a:rPr kumimoji="0" lang="en-US" sz="1800" b="0" i="0" u="none" strike="noStrike" cap="none" normalizeH="0" dirty="0" smtClean="0">
                <a:ln>
                  <a:noFill/>
                </a:ln>
                <a:solidFill>
                  <a:schemeClr val="tx1"/>
                </a:solidFill>
                <a:effectLst/>
                <a:latin typeface="Arial" charset="0"/>
              </a:rPr>
              <a:t> (38,500+</a:t>
            </a:r>
          </a:p>
          <a:p>
            <a:pPr marL="0" marR="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dirty="0" smtClean="0">
                <a:ln>
                  <a:noFill/>
                </a:ln>
                <a:solidFill>
                  <a:schemeClr val="tx1"/>
                </a:solidFill>
                <a:effectLst/>
                <a:latin typeface="Arial" charset="0"/>
              </a:rPr>
              <a:t>12,000) is charged to tax</a:t>
            </a:r>
            <a:endParaRPr kumimoji="0" lang="en-US" sz="1800" b="0" i="0" u="none" strike="noStrike" cap="none" normalizeH="0" baseline="0" dirty="0" smtClean="0">
              <a:ln>
                <a:noFill/>
              </a:ln>
              <a:solidFill>
                <a:schemeClr val="tx1"/>
              </a:solidFill>
              <a:effectLst/>
              <a:latin typeface="Arial"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oter Placeholder 8"/>
          <p:cNvSpPr>
            <a:spLocks noGrp="1"/>
          </p:cNvSpPr>
          <p:nvPr>
            <p:ph type="ftr" sz="quarter" idx="11"/>
          </p:nvPr>
        </p:nvSpPr>
        <p:spPr/>
        <p:txBody>
          <a:bodyPr/>
          <a:lstStyle/>
          <a:p>
            <a:pPr>
              <a:defRPr/>
            </a:pPr>
            <a:r>
              <a:rPr lang="en-US" dirty="0"/>
              <a:t>Presentation by: Ritesh Soni</a:t>
            </a:r>
          </a:p>
        </p:txBody>
      </p:sp>
      <p:sp>
        <p:nvSpPr>
          <p:cNvPr id="14" name="Rectangle 13"/>
          <p:cNvSpPr/>
          <p:nvPr/>
        </p:nvSpPr>
        <p:spPr>
          <a:xfrm>
            <a:off x="0" y="0"/>
            <a:ext cx="9144000" cy="861774"/>
          </a:xfrm>
          <a:prstGeom prst="rect">
            <a:avLst/>
          </a:prstGeom>
        </p:spPr>
        <p:style>
          <a:lnRef idx="1">
            <a:schemeClr val="accent2"/>
          </a:lnRef>
          <a:fillRef idx="2">
            <a:schemeClr val="accent2"/>
          </a:fillRef>
          <a:effectRef idx="1">
            <a:schemeClr val="accent2"/>
          </a:effectRef>
          <a:fontRef idx="minor">
            <a:schemeClr val="dk1"/>
          </a:fontRef>
        </p:style>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49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2</a:t>
            </a:r>
            <a:r>
              <a:rPr lang="en-US" sz="49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Gift of Immovable Property</a:t>
            </a:r>
            <a:endParaRPr lang="en-US" sz="49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6" name="Down Arrow 15"/>
          <p:cNvSpPr/>
          <p:nvPr/>
        </p:nvSpPr>
        <p:spPr bwMode="auto">
          <a:xfrm>
            <a:off x="1219200" y="1295400"/>
            <a:ext cx="609600" cy="838200"/>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7" name="Down Arrow 16"/>
          <p:cNvSpPr/>
          <p:nvPr/>
        </p:nvSpPr>
        <p:spPr bwMode="auto">
          <a:xfrm>
            <a:off x="7162800" y="1295400"/>
            <a:ext cx="609600" cy="838200"/>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22" name="Rounded Rectangle 21"/>
          <p:cNvSpPr/>
          <p:nvPr/>
        </p:nvSpPr>
        <p:spPr bwMode="auto">
          <a:xfrm>
            <a:off x="6172200" y="2362200"/>
            <a:ext cx="2667000" cy="1447800"/>
          </a:xfrm>
          <a:prstGeom prst="roundRect">
            <a:avLst/>
          </a:prstGeom>
          <a:blipFill>
            <a:blip r:embed="rId2"/>
            <a:tile tx="0" ty="0" sx="100000" sy="100000" flip="none" algn="tl"/>
          </a:blipFill>
          <a:ln w="9525" cap="flat" cmpd="sng" algn="ctr">
            <a:solidFill>
              <a:schemeClr val="tx1"/>
            </a:solidFill>
            <a:prstDash val="solid"/>
            <a:round/>
            <a:headEnd type="none" w="med" len="med"/>
            <a:tailEnd type="none" w="med" len="med"/>
          </a:ln>
          <a:effectLst>
            <a:reflection blurRad="6350" stA="50000" endA="300" endPos="55500" dist="50800" dir="5400000" sy="-100000" algn="bl" rotWithShape="0"/>
          </a:effectLst>
        </p:spPr>
        <p:txBody>
          <a:bodyPr vert="horz" wrap="square" lIns="91440" tIns="45720" rIns="91440" bIns="45720" numCol="1" rtlCol="0" anchor="t" anchorCtr="0" compatLnSpc="1">
            <a:prstTxWarp prst="textNoShape">
              <a:avLst/>
            </a:prstTxWarp>
          </a:bodyPr>
          <a:lstStyle/>
          <a:p>
            <a:pPr algn="ctr" eaLnBrk="1" hangingPunct="1">
              <a:spcBef>
                <a:spcPct val="20000"/>
              </a:spcBef>
            </a:pPr>
            <a:r>
              <a:rPr lang="en-US" sz="2200" dirty="0" smtClean="0"/>
              <a:t>Received </a:t>
            </a:r>
            <a:r>
              <a:rPr lang="en-US" sz="2200" b="1" dirty="0" smtClean="0">
                <a:solidFill>
                  <a:schemeClr val="accent2">
                    <a:lumMod val="60000"/>
                    <a:lumOff val="40000"/>
                  </a:schemeClr>
                </a:solidFill>
              </a:rPr>
              <a:t>after</a:t>
            </a:r>
            <a:r>
              <a:rPr lang="en-US" sz="2200" dirty="0" smtClean="0"/>
              <a:t> </a:t>
            </a:r>
          </a:p>
          <a:p>
            <a:pPr algn="ctr" eaLnBrk="1" hangingPunct="1">
              <a:spcBef>
                <a:spcPct val="20000"/>
              </a:spcBef>
            </a:pPr>
            <a:r>
              <a:rPr lang="en-US" sz="2200" dirty="0" smtClean="0"/>
              <a:t>30-09-09</a:t>
            </a:r>
            <a:endParaRPr lang="en-US" sz="2200" dirty="0"/>
          </a:p>
        </p:txBody>
      </p:sp>
      <p:sp>
        <p:nvSpPr>
          <p:cNvPr id="20" name="Rounded Rectangle 19"/>
          <p:cNvSpPr/>
          <p:nvPr/>
        </p:nvSpPr>
        <p:spPr bwMode="auto">
          <a:xfrm>
            <a:off x="228600" y="2438400"/>
            <a:ext cx="2667000" cy="1447800"/>
          </a:xfrm>
          <a:prstGeom prst="roundRect">
            <a:avLst/>
          </a:prstGeom>
          <a:blipFill>
            <a:blip r:embed="rId2"/>
            <a:tile tx="0" ty="0" sx="100000" sy="100000" flip="none" algn="tl"/>
          </a:blipFill>
          <a:ln w="9525" cap="flat" cmpd="sng" algn="ctr">
            <a:solidFill>
              <a:schemeClr val="tx1"/>
            </a:solidFill>
            <a:prstDash val="solid"/>
            <a:round/>
            <a:headEnd type="none" w="med" len="med"/>
            <a:tailEnd type="none" w="med" len="med"/>
          </a:ln>
          <a:effectLst>
            <a:reflection blurRad="6350" stA="50000" endA="300" endPos="55500" dist="50800" dir="5400000" sy="-100000" algn="bl" rotWithShape="0"/>
          </a:effectLst>
        </p:spPr>
        <p:txBody>
          <a:bodyPr vert="horz" wrap="square" lIns="91440" tIns="45720" rIns="91440" bIns="45720" numCol="1" rtlCol="0" anchor="t" anchorCtr="0" compatLnSpc="1">
            <a:prstTxWarp prst="textNoShape">
              <a:avLst/>
            </a:prstTxWarp>
          </a:bodyPr>
          <a:lstStyle/>
          <a:p>
            <a:pPr algn="ctr"/>
            <a:r>
              <a:rPr lang="en-US" sz="2200" dirty="0" smtClean="0"/>
              <a:t>Received </a:t>
            </a:r>
            <a:r>
              <a:rPr lang="en-US" sz="2200" b="1" dirty="0" smtClean="0">
                <a:solidFill>
                  <a:schemeClr val="accent2">
                    <a:lumMod val="60000"/>
                    <a:lumOff val="40000"/>
                  </a:schemeClr>
                </a:solidFill>
              </a:rPr>
              <a:t>before</a:t>
            </a:r>
            <a:r>
              <a:rPr lang="en-US" sz="2200" dirty="0" smtClean="0"/>
              <a:t> 30-9-09</a:t>
            </a:r>
          </a:p>
        </p:txBody>
      </p:sp>
      <p:sp>
        <p:nvSpPr>
          <p:cNvPr id="23" name="Up Arrow Callout 22"/>
          <p:cNvSpPr/>
          <p:nvPr/>
        </p:nvSpPr>
        <p:spPr bwMode="auto">
          <a:xfrm>
            <a:off x="152400" y="4114800"/>
            <a:ext cx="2743200" cy="2286000"/>
          </a:xfrm>
          <a:prstGeom prst="upArrowCallout">
            <a:avLst/>
          </a:prstGeom>
          <a:solidFill>
            <a:schemeClr val="bg2">
              <a:lumMod val="40000"/>
              <a:lumOff val="60000"/>
            </a:schemeClr>
          </a:solidFill>
          <a:ln w="38100" cap="flat" cmpd="sng" algn="ctr">
            <a:solidFill>
              <a:schemeClr val="tx1"/>
            </a:solidFill>
            <a:prstDash val="solid"/>
            <a:round/>
            <a:headEnd type="none" w="med" len="med"/>
            <a:tailEnd type="none" w="med" len="med"/>
          </a:ln>
          <a:effectLst/>
          <a:scene3d>
            <a:camera prst="obliqueBottomLeft"/>
            <a:lightRig rig="threePt" dir="t"/>
          </a:scene3d>
        </p:spPr>
        <p:txBody>
          <a:bodyPr vert="horz" wrap="square" lIns="91440" tIns="45720" rIns="91440" bIns="45720" numCol="1" rtlCol="0" anchor="t" anchorCtr="0" compatLnSpc="1">
            <a:prstTxWarp prst="textNoShape">
              <a:avLst/>
            </a:prstTxWarp>
          </a:bodyPr>
          <a:lstStyle/>
          <a:p>
            <a:pPr>
              <a:spcBef>
                <a:spcPct val="50000"/>
              </a:spcBef>
            </a:pPr>
            <a:r>
              <a:rPr lang="en-US" b="1" dirty="0" smtClean="0">
                <a:solidFill>
                  <a:srgbClr val="FF0000"/>
                </a:solidFill>
              </a:rPr>
              <a:t>Sec. 56(2)(vi) </a:t>
            </a:r>
            <a:r>
              <a:rPr lang="en-US" dirty="0" smtClean="0"/>
              <a:t>talks only about monetary gift and such gift of immovable property is outside its purview.</a:t>
            </a:r>
            <a:endParaRPr lang="en-US" dirty="0">
              <a:solidFill>
                <a:srgbClr val="FF0000"/>
              </a:solidFill>
            </a:endParaRPr>
          </a:p>
        </p:txBody>
      </p:sp>
      <p:sp>
        <p:nvSpPr>
          <p:cNvPr id="24" name="Up Arrow Callout 23"/>
          <p:cNvSpPr/>
          <p:nvPr/>
        </p:nvSpPr>
        <p:spPr bwMode="auto">
          <a:xfrm>
            <a:off x="6172200" y="4114800"/>
            <a:ext cx="2743200" cy="2286000"/>
          </a:xfrm>
          <a:prstGeom prst="upArrowCallout">
            <a:avLst/>
          </a:prstGeom>
          <a:solidFill>
            <a:schemeClr val="bg2">
              <a:lumMod val="40000"/>
              <a:lumOff val="60000"/>
            </a:schemeClr>
          </a:solidFill>
          <a:ln w="38100" cap="flat" cmpd="sng" algn="ctr">
            <a:solidFill>
              <a:schemeClr val="tx1"/>
            </a:solidFill>
            <a:prstDash val="solid"/>
            <a:round/>
            <a:headEnd type="none" w="med" len="med"/>
            <a:tailEnd type="none" w="med" len="med"/>
          </a:ln>
          <a:effectLst/>
          <a:scene3d>
            <a:camera prst="obliqueBottomLeft"/>
            <a:lightRig rig="threePt" dir="t"/>
          </a:scene3d>
        </p:spPr>
        <p:txBody>
          <a:bodyPr vert="horz" wrap="square" lIns="91440" tIns="45720" rIns="91440" bIns="45720" numCol="1" rtlCol="0" anchor="t" anchorCtr="0" compatLnSpc="1">
            <a:prstTxWarp prst="textNoShape">
              <a:avLst/>
            </a:prstTxWarp>
          </a:bodyPr>
          <a:lstStyle/>
          <a:p>
            <a:pPr>
              <a:spcBef>
                <a:spcPct val="50000"/>
              </a:spcBef>
            </a:pPr>
            <a:r>
              <a:rPr lang="en-US" dirty="0" smtClean="0"/>
              <a:t>If stamp duty value of such property exceeds Rs. 50,000 the entire amount will be taxed u/s. </a:t>
            </a:r>
            <a:r>
              <a:rPr lang="en-US" b="1" dirty="0" smtClean="0">
                <a:solidFill>
                  <a:srgbClr val="FF0000"/>
                </a:solidFill>
              </a:rPr>
              <a:t>56(2)(vii)</a:t>
            </a:r>
            <a:endParaRPr lang="en-US" b="1" dirty="0">
              <a:solidFill>
                <a:srgbClr val="FF0000"/>
              </a:solidFill>
            </a:endParaRPr>
          </a:p>
        </p:txBody>
      </p:sp>
      <p:sp>
        <p:nvSpPr>
          <p:cNvPr id="25" name="Left-Right Arrow Callout 24"/>
          <p:cNvSpPr/>
          <p:nvPr/>
        </p:nvSpPr>
        <p:spPr bwMode="auto">
          <a:xfrm>
            <a:off x="3429000" y="2438400"/>
            <a:ext cx="2286000" cy="1295400"/>
          </a:xfrm>
          <a:prstGeom prst="leftRightArrowCallout">
            <a:avLst/>
          </a:prstGeom>
          <a:solidFill>
            <a:schemeClr val="accent3">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en-US" dirty="0" smtClean="0"/>
              <a:t>Mind the period of both the sections</a:t>
            </a:r>
            <a:endParaRPr lang="en-US" dirty="0"/>
          </a:p>
        </p:txBody>
      </p:sp>
      <p:sp>
        <p:nvSpPr>
          <p:cNvPr id="11" name="Flowchart: Off-page Connector 10"/>
          <p:cNvSpPr/>
          <p:nvPr/>
        </p:nvSpPr>
        <p:spPr bwMode="auto">
          <a:xfrm>
            <a:off x="3505200" y="4267200"/>
            <a:ext cx="2133600" cy="1752600"/>
          </a:xfrm>
          <a:prstGeom prst="flowChartOffpageConnector">
            <a:avLst/>
          </a:prstGeom>
          <a:solidFill>
            <a:schemeClr val="accent2">
              <a:lumMod val="40000"/>
              <a:lumOff val="6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spcBef>
                <a:spcPct val="50000"/>
              </a:spcBef>
            </a:pPr>
            <a:r>
              <a:rPr lang="en-US" dirty="0" smtClean="0"/>
              <a:t>Immovable property for this purpose means Land and/or Building</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oter Placeholder 8"/>
          <p:cNvSpPr>
            <a:spLocks noGrp="1"/>
          </p:cNvSpPr>
          <p:nvPr>
            <p:ph type="ftr" sz="quarter" idx="11"/>
          </p:nvPr>
        </p:nvSpPr>
        <p:spPr/>
        <p:txBody>
          <a:bodyPr/>
          <a:lstStyle/>
          <a:p>
            <a:pPr>
              <a:defRPr/>
            </a:pPr>
            <a:r>
              <a:rPr lang="en-US" dirty="0"/>
              <a:t>Presentation by: Ritesh Soni</a:t>
            </a:r>
          </a:p>
        </p:txBody>
      </p:sp>
      <p:sp>
        <p:nvSpPr>
          <p:cNvPr id="14" name="Rectangle 13"/>
          <p:cNvSpPr/>
          <p:nvPr/>
        </p:nvSpPr>
        <p:spPr>
          <a:xfrm>
            <a:off x="0" y="0"/>
            <a:ext cx="9144000" cy="923330"/>
          </a:xfrm>
          <a:prstGeom prst="rect">
            <a:avLst/>
          </a:prstGeom>
        </p:spPr>
        <p:style>
          <a:lnRef idx="1">
            <a:schemeClr val="accent1"/>
          </a:lnRef>
          <a:fillRef idx="3">
            <a:schemeClr val="accent1"/>
          </a:fillRef>
          <a:effectRef idx="2">
            <a:schemeClr val="accent1"/>
          </a:effectRef>
          <a:fontRef idx="minor">
            <a:schemeClr val="lt1"/>
          </a:fontRef>
        </p:style>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dirty="0" smtClean="0">
                <a:ln w="11430"/>
                <a:solidFill>
                  <a:schemeClr val="accent3">
                    <a:lumMod val="95000"/>
                  </a:schemeClr>
                </a:solidFill>
                <a:effectLst>
                  <a:outerShdw blurRad="50800" dist="39000" dir="5460000" algn="tl">
                    <a:srgbClr val="000000">
                      <a:alpha val="38000"/>
                    </a:srgbClr>
                  </a:outerShdw>
                </a:effectLst>
              </a:rPr>
              <a:t>Example 3</a:t>
            </a:r>
            <a:endParaRPr lang="en-US" sz="5400" b="1" dirty="0">
              <a:ln w="11430"/>
              <a:solidFill>
                <a:schemeClr val="accent3">
                  <a:lumMod val="95000"/>
                </a:schemeClr>
              </a:solidFill>
              <a:effectLst>
                <a:outerShdw blurRad="50800" dist="39000" dir="5460000" algn="tl">
                  <a:srgbClr val="000000">
                    <a:alpha val="38000"/>
                  </a:srgbClr>
                </a:outerShdw>
              </a:effectLst>
            </a:endParaRPr>
          </a:p>
        </p:txBody>
      </p:sp>
      <p:sp>
        <p:nvSpPr>
          <p:cNvPr id="12" name="Notched Right Arrow 11"/>
          <p:cNvSpPr/>
          <p:nvPr/>
        </p:nvSpPr>
        <p:spPr bwMode="auto">
          <a:xfrm>
            <a:off x="381000" y="1447800"/>
            <a:ext cx="914400" cy="685800"/>
          </a:xfrm>
          <a:prstGeom prst="notchedRightArrow">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1</a:t>
            </a:r>
          </a:p>
        </p:txBody>
      </p:sp>
      <p:sp>
        <p:nvSpPr>
          <p:cNvPr id="15" name="Notched Right Arrow 14"/>
          <p:cNvSpPr/>
          <p:nvPr/>
        </p:nvSpPr>
        <p:spPr bwMode="auto">
          <a:xfrm>
            <a:off x="381000" y="2362200"/>
            <a:ext cx="914400" cy="685800"/>
          </a:xfrm>
          <a:prstGeom prst="notchedRightArrow">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2</a:t>
            </a:r>
          </a:p>
        </p:txBody>
      </p:sp>
      <p:sp>
        <p:nvSpPr>
          <p:cNvPr id="18" name="TextBox 17"/>
          <p:cNvSpPr txBox="1"/>
          <p:nvPr/>
        </p:nvSpPr>
        <p:spPr>
          <a:xfrm>
            <a:off x="1524000" y="1524000"/>
            <a:ext cx="7010400" cy="923330"/>
          </a:xfrm>
          <a:prstGeom prst="rect">
            <a:avLst/>
          </a:prstGeom>
          <a:noFill/>
        </p:spPr>
        <p:txBody>
          <a:bodyPr wrap="square" rtlCol="0">
            <a:spAutoFit/>
          </a:bodyPr>
          <a:lstStyle/>
          <a:p>
            <a:r>
              <a:rPr lang="en-US" dirty="0" smtClean="0"/>
              <a:t>Mr. X receives Plot of land as gift having the stamp duty value of Rs. 97,500 on 1-08-09</a:t>
            </a:r>
          </a:p>
          <a:p>
            <a:endParaRPr lang="en-US" dirty="0"/>
          </a:p>
        </p:txBody>
      </p:sp>
      <p:sp>
        <p:nvSpPr>
          <p:cNvPr id="19" name="TextBox 18"/>
          <p:cNvSpPr txBox="1"/>
          <p:nvPr/>
        </p:nvSpPr>
        <p:spPr>
          <a:xfrm>
            <a:off x="1600200" y="2514600"/>
            <a:ext cx="6629400" cy="923330"/>
          </a:xfrm>
          <a:prstGeom prst="rect">
            <a:avLst/>
          </a:prstGeom>
          <a:noFill/>
        </p:spPr>
        <p:txBody>
          <a:bodyPr wrap="square" rtlCol="0">
            <a:spAutoFit/>
          </a:bodyPr>
          <a:lstStyle/>
          <a:p>
            <a:r>
              <a:rPr lang="en-US" dirty="0" smtClean="0"/>
              <a:t>He also receives another plot as gift having stamp duty value of Rs. 38,500 on 2-02-10</a:t>
            </a:r>
          </a:p>
          <a:p>
            <a:endParaRPr lang="en-US" dirty="0"/>
          </a:p>
        </p:txBody>
      </p:sp>
      <p:sp>
        <p:nvSpPr>
          <p:cNvPr id="28" name="Vertical Scroll 27"/>
          <p:cNvSpPr/>
          <p:nvPr/>
        </p:nvSpPr>
        <p:spPr bwMode="auto">
          <a:xfrm>
            <a:off x="152400" y="3352800"/>
            <a:ext cx="3276600" cy="2362200"/>
          </a:xfrm>
          <a:prstGeom prst="verticalScroll">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spcBef>
                <a:spcPct val="50000"/>
              </a:spcBef>
            </a:pPr>
            <a:r>
              <a:rPr lang="en-US" dirty="0" smtClean="0"/>
              <a:t>(Point 1) </a:t>
            </a:r>
            <a:r>
              <a:rPr lang="en-US" b="1" dirty="0" smtClean="0">
                <a:solidFill>
                  <a:srgbClr val="FF0000"/>
                </a:solidFill>
              </a:rPr>
              <a:t>Sec. 56(2)(vi) </a:t>
            </a:r>
            <a:r>
              <a:rPr lang="en-US" dirty="0" smtClean="0"/>
              <a:t>talks only about monetary gift and such gift of immovable property is outside its purview.</a:t>
            </a:r>
            <a:endParaRPr lang="en-US" dirty="0" smtClean="0">
              <a:solidFill>
                <a:srgbClr val="FF0000"/>
              </a:solidFill>
            </a:endParaRPr>
          </a:p>
          <a:p>
            <a:pPr>
              <a:spcBef>
                <a:spcPct val="50000"/>
              </a:spcBef>
            </a:pPr>
            <a:endParaRPr lang="en-US" b="1" dirty="0">
              <a:solidFill>
                <a:srgbClr val="FF0000"/>
              </a:solidFill>
            </a:endParaRPr>
          </a:p>
        </p:txBody>
      </p:sp>
      <p:sp>
        <p:nvSpPr>
          <p:cNvPr id="29" name="Vertical Scroll 28"/>
          <p:cNvSpPr/>
          <p:nvPr/>
        </p:nvSpPr>
        <p:spPr bwMode="auto">
          <a:xfrm>
            <a:off x="5638800" y="3429000"/>
            <a:ext cx="3276600" cy="2286000"/>
          </a:xfrm>
          <a:prstGeom prst="verticalScroll">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spcBef>
                <a:spcPct val="50000"/>
              </a:spcBef>
            </a:pPr>
            <a:r>
              <a:rPr lang="en-US" dirty="0" smtClean="0"/>
              <a:t>In Point 2, Since the stamp duty value of the property is less than Rs. 50,000, the gift is not covered by Sec. </a:t>
            </a:r>
            <a:r>
              <a:rPr lang="en-US" b="1" dirty="0" smtClean="0">
                <a:solidFill>
                  <a:srgbClr val="FF0000"/>
                </a:solidFill>
              </a:rPr>
              <a:t>56(2)(vii)</a:t>
            </a:r>
            <a:endParaRPr lang="en-US" b="1" dirty="0">
              <a:solidFill>
                <a:srgbClr val="FF0000"/>
              </a:solidFill>
            </a:endParaRPr>
          </a:p>
        </p:txBody>
      </p:sp>
      <p:sp>
        <p:nvSpPr>
          <p:cNvPr id="32" name="Left-Right Arrow Callout 31"/>
          <p:cNvSpPr/>
          <p:nvPr/>
        </p:nvSpPr>
        <p:spPr bwMode="auto">
          <a:xfrm>
            <a:off x="3429000" y="3810000"/>
            <a:ext cx="2286000" cy="1676400"/>
          </a:xfrm>
          <a:prstGeom prst="leftRightArrowCallout">
            <a:avLst/>
          </a:prstGeom>
          <a:solidFill>
            <a:srgbClr val="00B0F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en-US" dirty="0" smtClean="0"/>
              <a:t>Both the gifts are not charged to tax</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oter Placeholder 8"/>
          <p:cNvSpPr>
            <a:spLocks noGrp="1"/>
          </p:cNvSpPr>
          <p:nvPr>
            <p:ph type="ftr" sz="quarter" idx="11"/>
          </p:nvPr>
        </p:nvSpPr>
        <p:spPr/>
        <p:txBody>
          <a:bodyPr/>
          <a:lstStyle/>
          <a:p>
            <a:pPr>
              <a:defRPr/>
            </a:pPr>
            <a:r>
              <a:rPr lang="en-US" dirty="0"/>
              <a:t>Presentation by: Ritesh Soni</a:t>
            </a:r>
          </a:p>
        </p:txBody>
      </p:sp>
      <p:sp>
        <p:nvSpPr>
          <p:cNvPr id="14" name="Rectangle 13"/>
          <p:cNvSpPr/>
          <p:nvPr/>
        </p:nvSpPr>
        <p:spPr>
          <a:xfrm>
            <a:off x="0" y="0"/>
            <a:ext cx="9144000" cy="923330"/>
          </a:xfrm>
          <a:prstGeom prst="rect">
            <a:avLst/>
          </a:prstGeom>
        </p:spPr>
        <p:style>
          <a:lnRef idx="1">
            <a:schemeClr val="accent1"/>
          </a:lnRef>
          <a:fillRef idx="3">
            <a:schemeClr val="accent1"/>
          </a:fillRef>
          <a:effectRef idx="2">
            <a:schemeClr val="accent1"/>
          </a:effectRef>
          <a:fontRef idx="minor">
            <a:schemeClr val="lt1"/>
          </a:fontRef>
        </p:style>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dirty="0" smtClean="0">
                <a:ln w="11430"/>
                <a:solidFill>
                  <a:schemeClr val="accent3">
                    <a:lumMod val="95000"/>
                  </a:schemeClr>
                </a:solidFill>
                <a:effectLst>
                  <a:outerShdw blurRad="50800" dist="39000" dir="5460000" algn="tl">
                    <a:srgbClr val="000000">
                      <a:alpha val="38000"/>
                    </a:srgbClr>
                  </a:outerShdw>
                </a:effectLst>
              </a:rPr>
              <a:t>Example 4</a:t>
            </a:r>
            <a:endParaRPr lang="en-US" sz="5400" b="1" dirty="0">
              <a:ln w="11430"/>
              <a:solidFill>
                <a:schemeClr val="accent3">
                  <a:lumMod val="95000"/>
                </a:schemeClr>
              </a:solidFill>
              <a:effectLst>
                <a:outerShdw blurRad="50800" dist="39000" dir="5460000" algn="tl">
                  <a:srgbClr val="000000">
                    <a:alpha val="38000"/>
                  </a:srgbClr>
                </a:outerShdw>
              </a:effectLst>
            </a:endParaRPr>
          </a:p>
        </p:txBody>
      </p:sp>
      <p:sp>
        <p:nvSpPr>
          <p:cNvPr id="12" name="Notched Right Arrow 11"/>
          <p:cNvSpPr/>
          <p:nvPr/>
        </p:nvSpPr>
        <p:spPr bwMode="auto">
          <a:xfrm>
            <a:off x="381000" y="1447800"/>
            <a:ext cx="914400" cy="685800"/>
          </a:xfrm>
          <a:prstGeom prst="notchedRightArrow">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1</a:t>
            </a:r>
          </a:p>
        </p:txBody>
      </p:sp>
      <p:sp>
        <p:nvSpPr>
          <p:cNvPr id="15" name="Notched Right Arrow 14"/>
          <p:cNvSpPr/>
          <p:nvPr/>
        </p:nvSpPr>
        <p:spPr bwMode="auto">
          <a:xfrm>
            <a:off x="381000" y="2362200"/>
            <a:ext cx="914400" cy="685800"/>
          </a:xfrm>
          <a:prstGeom prst="notchedRightArrow">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2</a:t>
            </a:r>
          </a:p>
        </p:txBody>
      </p:sp>
      <p:sp>
        <p:nvSpPr>
          <p:cNvPr id="18" name="TextBox 17"/>
          <p:cNvSpPr txBox="1"/>
          <p:nvPr/>
        </p:nvSpPr>
        <p:spPr>
          <a:xfrm>
            <a:off x="1524000" y="1524000"/>
            <a:ext cx="7010400" cy="923330"/>
          </a:xfrm>
          <a:prstGeom prst="rect">
            <a:avLst/>
          </a:prstGeom>
          <a:noFill/>
        </p:spPr>
        <p:txBody>
          <a:bodyPr wrap="square" rtlCol="0">
            <a:spAutoFit/>
          </a:bodyPr>
          <a:lstStyle/>
          <a:p>
            <a:r>
              <a:rPr lang="en-US" dirty="0" smtClean="0"/>
              <a:t>Mr. X receives Plot of land as gift having the stamp duty value of Rs. 27,500 on 1-12-09</a:t>
            </a:r>
          </a:p>
          <a:p>
            <a:endParaRPr lang="en-US" dirty="0"/>
          </a:p>
        </p:txBody>
      </p:sp>
      <p:sp>
        <p:nvSpPr>
          <p:cNvPr id="19" name="TextBox 18"/>
          <p:cNvSpPr txBox="1"/>
          <p:nvPr/>
        </p:nvSpPr>
        <p:spPr>
          <a:xfrm>
            <a:off x="1600200" y="2514600"/>
            <a:ext cx="6629400" cy="923330"/>
          </a:xfrm>
          <a:prstGeom prst="rect">
            <a:avLst/>
          </a:prstGeom>
          <a:noFill/>
        </p:spPr>
        <p:txBody>
          <a:bodyPr wrap="square" rtlCol="0">
            <a:spAutoFit/>
          </a:bodyPr>
          <a:lstStyle/>
          <a:p>
            <a:r>
              <a:rPr lang="en-US" dirty="0" smtClean="0"/>
              <a:t>He also receives another plot as gift having stamp duty value of Rs. 38,500 on 2-02-10</a:t>
            </a:r>
          </a:p>
          <a:p>
            <a:endParaRPr lang="en-US" dirty="0"/>
          </a:p>
        </p:txBody>
      </p:sp>
      <p:sp>
        <p:nvSpPr>
          <p:cNvPr id="13" name="Horizontal Scroll 12"/>
          <p:cNvSpPr/>
          <p:nvPr/>
        </p:nvSpPr>
        <p:spPr bwMode="auto">
          <a:xfrm>
            <a:off x="990600" y="3810000"/>
            <a:ext cx="6858000" cy="1981200"/>
          </a:xfrm>
          <a:prstGeom prst="horizontalScroll">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spcBef>
                <a:spcPct val="50000"/>
              </a:spcBef>
            </a:pPr>
            <a:r>
              <a:rPr lang="en-US" b="1" dirty="0" smtClean="0">
                <a:solidFill>
                  <a:srgbClr val="FF0000"/>
                </a:solidFill>
              </a:rPr>
              <a:t>Sec 56(2)(vii) </a:t>
            </a:r>
            <a:r>
              <a:rPr lang="en-US" dirty="0" smtClean="0"/>
              <a:t>does not talk about the aggregate of such gift of immovable property. Here, since the stamp duty value of both the properties (individually) is less than Rs. 50,000, and thus both the gifts are not charged to tax</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oter Placeholder 8"/>
          <p:cNvSpPr>
            <a:spLocks noGrp="1"/>
          </p:cNvSpPr>
          <p:nvPr>
            <p:ph type="ftr" sz="quarter" idx="11"/>
          </p:nvPr>
        </p:nvSpPr>
        <p:spPr/>
        <p:txBody>
          <a:bodyPr/>
          <a:lstStyle/>
          <a:p>
            <a:pPr>
              <a:defRPr/>
            </a:pPr>
            <a:r>
              <a:rPr lang="en-US" dirty="0"/>
              <a:t>Presentation by: Ritesh Soni</a:t>
            </a:r>
          </a:p>
        </p:txBody>
      </p:sp>
      <p:sp>
        <p:nvSpPr>
          <p:cNvPr id="14" name="Rectangle 13"/>
          <p:cNvSpPr/>
          <p:nvPr/>
        </p:nvSpPr>
        <p:spPr>
          <a:xfrm>
            <a:off x="0" y="0"/>
            <a:ext cx="9144000" cy="923330"/>
          </a:xfrm>
          <a:prstGeom prst="rect">
            <a:avLst/>
          </a:prstGeom>
        </p:spPr>
        <p:style>
          <a:lnRef idx="1">
            <a:schemeClr val="accent1"/>
          </a:lnRef>
          <a:fillRef idx="3">
            <a:schemeClr val="accent1"/>
          </a:fillRef>
          <a:effectRef idx="2">
            <a:schemeClr val="accent1"/>
          </a:effectRef>
          <a:fontRef idx="minor">
            <a:schemeClr val="lt1"/>
          </a:fontRef>
        </p:style>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dirty="0" smtClean="0">
                <a:ln w="11430"/>
                <a:solidFill>
                  <a:schemeClr val="accent3">
                    <a:lumMod val="95000"/>
                  </a:schemeClr>
                </a:solidFill>
                <a:effectLst>
                  <a:outerShdw blurRad="50800" dist="39000" dir="5460000" algn="tl">
                    <a:srgbClr val="000000">
                      <a:alpha val="38000"/>
                    </a:srgbClr>
                  </a:outerShdw>
                </a:effectLst>
              </a:rPr>
              <a:t>Example 5</a:t>
            </a:r>
            <a:endParaRPr lang="en-US" sz="5400" b="1" dirty="0">
              <a:ln w="11430"/>
              <a:solidFill>
                <a:schemeClr val="accent3">
                  <a:lumMod val="95000"/>
                </a:schemeClr>
              </a:solidFill>
              <a:effectLst>
                <a:outerShdw blurRad="50800" dist="39000" dir="5460000" algn="tl">
                  <a:srgbClr val="000000">
                    <a:alpha val="38000"/>
                  </a:srgbClr>
                </a:outerShdw>
              </a:effectLst>
            </a:endParaRPr>
          </a:p>
        </p:txBody>
      </p:sp>
      <p:sp>
        <p:nvSpPr>
          <p:cNvPr id="12" name="Notched Right Arrow 11"/>
          <p:cNvSpPr/>
          <p:nvPr/>
        </p:nvSpPr>
        <p:spPr bwMode="auto">
          <a:xfrm>
            <a:off x="381000" y="1447800"/>
            <a:ext cx="914400" cy="685800"/>
          </a:xfrm>
          <a:prstGeom prst="notchedRightArrow">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1</a:t>
            </a:r>
          </a:p>
        </p:txBody>
      </p:sp>
      <p:sp>
        <p:nvSpPr>
          <p:cNvPr id="15" name="Notched Right Arrow 14"/>
          <p:cNvSpPr/>
          <p:nvPr/>
        </p:nvSpPr>
        <p:spPr bwMode="auto">
          <a:xfrm>
            <a:off x="381000" y="2362200"/>
            <a:ext cx="914400" cy="685800"/>
          </a:xfrm>
          <a:prstGeom prst="notchedRightArrow">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2</a:t>
            </a:r>
          </a:p>
        </p:txBody>
      </p:sp>
      <p:sp>
        <p:nvSpPr>
          <p:cNvPr id="18" name="TextBox 17"/>
          <p:cNvSpPr txBox="1"/>
          <p:nvPr/>
        </p:nvSpPr>
        <p:spPr>
          <a:xfrm>
            <a:off x="1524000" y="1524000"/>
            <a:ext cx="6477000" cy="923330"/>
          </a:xfrm>
          <a:prstGeom prst="rect">
            <a:avLst/>
          </a:prstGeom>
          <a:noFill/>
        </p:spPr>
        <p:txBody>
          <a:bodyPr wrap="square" rtlCol="0">
            <a:spAutoFit/>
          </a:bodyPr>
          <a:lstStyle/>
          <a:p>
            <a:r>
              <a:rPr lang="en-US" dirty="0" smtClean="0"/>
              <a:t>Mr. X receives Plot of land as gift having the stamp duty value of Rs. 27,500 on 1-12-09</a:t>
            </a:r>
          </a:p>
          <a:p>
            <a:endParaRPr lang="en-US" dirty="0"/>
          </a:p>
        </p:txBody>
      </p:sp>
      <p:sp>
        <p:nvSpPr>
          <p:cNvPr id="19" name="TextBox 18"/>
          <p:cNvSpPr txBox="1"/>
          <p:nvPr/>
        </p:nvSpPr>
        <p:spPr>
          <a:xfrm>
            <a:off x="1600200" y="2438400"/>
            <a:ext cx="6324600" cy="923330"/>
          </a:xfrm>
          <a:prstGeom prst="rect">
            <a:avLst/>
          </a:prstGeom>
          <a:noFill/>
        </p:spPr>
        <p:txBody>
          <a:bodyPr wrap="square" rtlCol="0">
            <a:spAutoFit/>
          </a:bodyPr>
          <a:lstStyle/>
          <a:p>
            <a:r>
              <a:rPr lang="en-US" dirty="0" smtClean="0"/>
              <a:t>He also receives another plot as gift having stamp duty value of Rs. 82,000 on 2-02-10</a:t>
            </a:r>
          </a:p>
          <a:p>
            <a:endParaRPr lang="en-US" dirty="0"/>
          </a:p>
        </p:txBody>
      </p:sp>
      <p:sp>
        <p:nvSpPr>
          <p:cNvPr id="28" name="Vertical Scroll 27"/>
          <p:cNvSpPr/>
          <p:nvPr/>
        </p:nvSpPr>
        <p:spPr bwMode="auto">
          <a:xfrm>
            <a:off x="152400" y="3352800"/>
            <a:ext cx="3276600" cy="2362200"/>
          </a:xfrm>
          <a:prstGeom prst="verticalScroll">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spcBef>
                <a:spcPct val="50000"/>
              </a:spcBef>
            </a:pPr>
            <a:r>
              <a:rPr lang="en-US" dirty="0" smtClean="0"/>
              <a:t>In point 1, since the stamp duty value is less than Rs. 50,000, it is not covered u/s. </a:t>
            </a:r>
            <a:r>
              <a:rPr lang="en-US" b="1" dirty="0" smtClean="0">
                <a:solidFill>
                  <a:srgbClr val="FF0000"/>
                </a:solidFill>
              </a:rPr>
              <a:t>56(2)(vii)</a:t>
            </a:r>
            <a:endParaRPr lang="en-US" b="1" dirty="0">
              <a:solidFill>
                <a:srgbClr val="FF0000"/>
              </a:solidFill>
            </a:endParaRPr>
          </a:p>
        </p:txBody>
      </p:sp>
      <p:sp>
        <p:nvSpPr>
          <p:cNvPr id="29" name="Vertical Scroll 28"/>
          <p:cNvSpPr/>
          <p:nvPr/>
        </p:nvSpPr>
        <p:spPr bwMode="auto">
          <a:xfrm>
            <a:off x="5638800" y="3429000"/>
            <a:ext cx="3276600" cy="2286000"/>
          </a:xfrm>
          <a:prstGeom prst="verticalScroll">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spcBef>
                <a:spcPct val="50000"/>
              </a:spcBef>
            </a:pPr>
            <a:r>
              <a:rPr lang="en-US" dirty="0" smtClean="0"/>
              <a:t>In Point 2, Since the stamp duty value is more than Rs. 50,000, the entire amount of Rs. 82,000 is taxable u/s </a:t>
            </a:r>
            <a:r>
              <a:rPr lang="en-US" b="1" dirty="0" smtClean="0">
                <a:solidFill>
                  <a:srgbClr val="FF0000"/>
                </a:solidFill>
              </a:rPr>
              <a:t>56(2)(vii)</a:t>
            </a:r>
            <a:endParaRPr lang="en-US" b="1" dirty="0">
              <a:solidFill>
                <a:srgbClr val="FF0000"/>
              </a:solidFill>
            </a:endParaRPr>
          </a:p>
        </p:txBody>
      </p:sp>
      <p:sp>
        <p:nvSpPr>
          <p:cNvPr id="11" name="Right Arrow Callout 10"/>
          <p:cNvSpPr/>
          <p:nvPr/>
        </p:nvSpPr>
        <p:spPr bwMode="auto">
          <a:xfrm>
            <a:off x="3505200" y="3733800"/>
            <a:ext cx="2209800" cy="1524000"/>
          </a:xfrm>
          <a:prstGeom prst="rightArrowCallout">
            <a:avLst>
              <a:gd name="adj1" fmla="val 23653"/>
              <a:gd name="adj2" fmla="val 25000"/>
              <a:gd name="adj3" fmla="val 24394"/>
              <a:gd name="adj4" fmla="val 74381"/>
            </a:avLst>
          </a:prstGeom>
          <a:solidFill>
            <a:srgbClr val="00B0F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Here, Rs. 82,000 </a:t>
            </a:r>
            <a:r>
              <a:rPr kumimoji="0" lang="en-US" sz="1800" b="0" i="0" u="none" strike="noStrike" cap="none" normalizeH="0" dirty="0" smtClean="0">
                <a:ln>
                  <a:noFill/>
                </a:ln>
                <a:solidFill>
                  <a:schemeClr val="tx1"/>
                </a:solidFill>
                <a:effectLst/>
                <a:latin typeface="Arial" charset="0"/>
              </a:rPr>
              <a:t>is chargeable to tax</a:t>
            </a:r>
            <a:endParaRPr kumimoji="0" lang="en-US" sz="1800" b="0" i="0" u="none" strike="noStrike" cap="none" normalizeH="0" baseline="0" dirty="0" smtClean="0">
              <a:ln>
                <a:noFill/>
              </a:ln>
              <a:solidFill>
                <a:schemeClr val="tx1"/>
              </a:solidFill>
              <a:effectLst/>
              <a:latin typeface="Arial"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oter Placeholder 8"/>
          <p:cNvSpPr>
            <a:spLocks noGrp="1"/>
          </p:cNvSpPr>
          <p:nvPr>
            <p:ph type="ftr" sz="quarter" idx="11"/>
          </p:nvPr>
        </p:nvSpPr>
        <p:spPr/>
        <p:txBody>
          <a:bodyPr/>
          <a:lstStyle/>
          <a:p>
            <a:pPr>
              <a:defRPr/>
            </a:pPr>
            <a:r>
              <a:rPr lang="en-US" dirty="0"/>
              <a:t>Presentation by: Ritesh Soni</a:t>
            </a:r>
          </a:p>
        </p:txBody>
      </p:sp>
      <p:sp>
        <p:nvSpPr>
          <p:cNvPr id="14" name="Rectangle 13"/>
          <p:cNvSpPr/>
          <p:nvPr/>
        </p:nvSpPr>
        <p:spPr>
          <a:xfrm>
            <a:off x="0" y="0"/>
            <a:ext cx="9144000" cy="738664"/>
          </a:xfrm>
          <a:prstGeom prst="rect">
            <a:avLst/>
          </a:prstGeom>
        </p:spPr>
        <p:style>
          <a:lnRef idx="1">
            <a:schemeClr val="accent2"/>
          </a:lnRef>
          <a:fillRef idx="2">
            <a:schemeClr val="accent2"/>
          </a:fillRef>
          <a:effectRef idx="1">
            <a:schemeClr val="accent2"/>
          </a:effectRef>
          <a:fontRef idx="minor">
            <a:schemeClr val="dk1"/>
          </a:fontRef>
        </p:style>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4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3. Purchase of Immovable Property</a:t>
            </a:r>
            <a:endParaRPr lang="en-US" sz="4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6" name="Down Arrow 15"/>
          <p:cNvSpPr/>
          <p:nvPr/>
        </p:nvSpPr>
        <p:spPr bwMode="auto">
          <a:xfrm>
            <a:off x="1219200" y="1295400"/>
            <a:ext cx="609600" cy="838200"/>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7" name="Down Arrow 16"/>
          <p:cNvSpPr/>
          <p:nvPr/>
        </p:nvSpPr>
        <p:spPr bwMode="auto">
          <a:xfrm>
            <a:off x="7162800" y="1295400"/>
            <a:ext cx="609600" cy="838200"/>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22" name="Rounded Rectangle 21"/>
          <p:cNvSpPr/>
          <p:nvPr/>
        </p:nvSpPr>
        <p:spPr bwMode="auto">
          <a:xfrm>
            <a:off x="6172200" y="2362200"/>
            <a:ext cx="2667000" cy="1447800"/>
          </a:xfrm>
          <a:prstGeom prst="roundRect">
            <a:avLst/>
          </a:prstGeom>
          <a:blipFill>
            <a:blip r:embed="rId2"/>
            <a:tile tx="0" ty="0" sx="100000" sy="100000" flip="none" algn="tl"/>
          </a:blipFill>
          <a:ln w="9525" cap="flat" cmpd="sng" algn="ctr">
            <a:solidFill>
              <a:schemeClr val="tx1"/>
            </a:solidFill>
            <a:prstDash val="solid"/>
            <a:round/>
            <a:headEnd type="none" w="med" len="med"/>
            <a:tailEnd type="none" w="med" len="med"/>
          </a:ln>
          <a:effectLst>
            <a:reflection blurRad="6350" stA="50000" endA="300" endPos="55500" dist="50800" dir="5400000" sy="-100000" algn="bl" rotWithShape="0"/>
          </a:effectLst>
        </p:spPr>
        <p:txBody>
          <a:bodyPr vert="horz" wrap="square" lIns="91440" tIns="45720" rIns="91440" bIns="45720" numCol="1" rtlCol="0" anchor="t" anchorCtr="0" compatLnSpc="1">
            <a:prstTxWarp prst="textNoShape">
              <a:avLst/>
            </a:prstTxWarp>
          </a:bodyPr>
          <a:lstStyle/>
          <a:p>
            <a:pPr algn="ctr" eaLnBrk="1" hangingPunct="1">
              <a:spcBef>
                <a:spcPct val="20000"/>
              </a:spcBef>
            </a:pPr>
            <a:r>
              <a:rPr lang="en-US" sz="2200" dirty="0" smtClean="0"/>
              <a:t>Purchased </a:t>
            </a:r>
            <a:r>
              <a:rPr lang="en-US" sz="2200" b="1" dirty="0" smtClean="0">
                <a:solidFill>
                  <a:schemeClr val="accent2">
                    <a:lumMod val="60000"/>
                    <a:lumOff val="40000"/>
                  </a:schemeClr>
                </a:solidFill>
              </a:rPr>
              <a:t>after</a:t>
            </a:r>
          </a:p>
          <a:p>
            <a:pPr algn="ctr" eaLnBrk="1" hangingPunct="1">
              <a:spcBef>
                <a:spcPct val="20000"/>
              </a:spcBef>
            </a:pPr>
            <a:r>
              <a:rPr lang="en-US" sz="2200" dirty="0" smtClean="0"/>
              <a:t>30-09-09</a:t>
            </a:r>
            <a:endParaRPr lang="en-US" sz="2200" dirty="0"/>
          </a:p>
        </p:txBody>
      </p:sp>
      <p:sp>
        <p:nvSpPr>
          <p:cNvPr id="20" name="Rounded Rectangle 19"/>
          <p:cNvSpPr/>
          <p:nvPr/>
        </p:nvSpPr>
        <p:spPr bwMode="auto">
          <a:xfrm>
            <a:off x="228600" y="2438400"/>
            <a:ext cx="2667000" cy="1447800"/>
          </a:xfrm>
          <a:prstGeom prst="roundRect">
            <a:avLst/>
          </a:prstGeom>
          <a:blipFill>
            <a:blip r:embed="rId2"/>
            <a:tile tx="0" ty="0" sx="100000" sy="100000" flip="none" algn="tl"/>
          </a:blipFill>
          <a:ln w="9525" cap="flat" cmpd="sng" algn="ctr">
            <a:solidFill>
              <a:schemeClr val="tx1"/>
            </a:solidFill>
            <a:prstDash val="solid"/>
            <a:round/>
            <a:headEnd type="none" w="med" len="med"/>
            <a:tailEnd type="none" w="med" len="med"/>
          </a:ln>
          <a:effectLst>
            <a:reflection blurRad="6350" stA="50000" endA="300" endPos="55500" dist="50800" dir="5400000" sy="-100000" algn="bl" rotWithShape="0"/>
          </a:effectLst>
        </p:spPr>
        <p:txBody>
          <a:bodyPr vert="horz" wrap="square" lIns="91440" tIns="45720" rIns="91440" bIns="45720" numCol="1" rtlCol="0" anchor="t" anchorCtr="0" compatLnSpc="1">
            <a:prstTxWarp prst="textNoShape">
              <a:avLst/>
            </a:prstTxWarp>
          </a:bodyPr>
          <a:lstStyle/>
          <a:p>
            <a:r>
              <a:rPr lang="en-US" sz="2200" dirty="0" smtClean="0"/>
              <a:t>Purchased </a:t>
            </a:r>
            <a:r>
              <a:rPr lang="en-US" sz="2200" b="1" dirty="0" smtClean="0">
                <a:solidFill>
                  <a:schemeClr val="accent2">
                    <a:lumMod val="60000"/>
                    <a:lumOff val="40000"/>
                  </a:schemeClr>
                </a:solidFill>
              </a:rPr>
              <a:t>before</a:t>
            </a:r>
            <a:r>
              <a:rPr lang="en-US" sz="2200" dirty="0" smtClean="0"/>
              <a:t> 30-09-09</a:t>
            </a:r>
          </a:p>
        </p:txBody>
      </p:sp>
      <p:sp>
        <p:nvSpPr>
          <p:cNvPr id="24" name="Up Arrow Callout 23"/>
          <p:cNvSpPr/>
          <p:nvPr/>
        </p:nvSpPr>
        <p:spPr bwMode="auto">
          <a:xfrm>
            <a:off x="5943600" y="3962400"/>
            <a:ext cx="3200400" cy="2895600"/>
          </a:xfrm>
          <a:prstGeom prst="upArrowCallout">
            <a:avLst>
              <a:gd name="adj1" fmla="val 25000"/>
              <a:gd name="adj2" fmla="val 21172"/>
              <a:gd name="adj3" fmla="val 22129"/>
              <a:gd name="adj4" fmla="val 70240"/>
            </a:avLst>
          </a:prstGeom>
          <a:solidFill>
            <a:schemeClr val="bg2">
              <a:lumMod val="40000"/>
              <a:lumOff val="60000"/>
            </a:schemeClr>
          </a:solidFill>
          <a:ln w="38100" cap="flat" cmpd="sng" algn="ctr">
            <a:solidFill>
              <a:schemeClr val="tx1"/>
            </a:solidFill>
            <a:prstDash val="solid"/>
            <a:round/>
            <a:headEnd type="none" w="med" len="med"/>
            <a:tailEnd type="none" w="med" len="med"/>
          </a:ln>
          <a:effectLst/>
          <a:scene3d>
            <a:camera prst="obliqueBottomLeft"/>
            <a:lightRig rig="threePt" dir="t"/>
          </a:scene3d>
        </p:spPr>
        <p:txBody>
          <a:bodyPr vert="horz" wrap="square" lIns="91440" tIns="45720" rIns="91440" bIns="45720" numCol="1" rtlCol="0" anchor="t" anchorCtr="0" compatLnSpc="1">
            <a:prstTxWarp prst="textNoShape">
              <a:avLst/>
            </a:prstTxWarp>
          </a:bodyPr>
          <a:lstStyle/>
          <a:p>
            <a:pPr>
              <a:spcBef>
                <a:spcPct val="50000"/>
              </a:spcBef>
            </a:pPr>
            <a:r>
              <a:rPr lang="en-US" dirty="0" smtClean="0"/>
              <a:t>If stamp duty value of such property exceeds the consideration paid by or in excess of Rs. 50,000 the entire amount in excess of Stamp duty valuation will be taxed u/s. </a:t>
            </a:r>
            <a:r>
              <a:rPr lang="en-US" b="1" dirty="0" smtClean="0">
                <a:solidFill>
                  <a:srgbClr val="FF0000"/>
                </a:solidFill>
              </a:rPr>
              <a:t>56(2)(vii)</a:t>
            </a:r>
            <a:endParaRPr lang="en-US" b="1" dirty="0">
              <a:solidFill>
                <a:srgbClr val="FF0000"/>
              </a:solidFill>
            </a:endParaRPr>
          </a:p>
        </p:txBody>
      </p:sp>
      <p:sp>
        <p:nvSpPr>
          <p:cNvPr id="25" name="Left-Right Arrow Callout 24"/>
          <p:cNvSpPr/>
          <p:nvPr/>
        </p:nvSpPr>
        <p:spPr bwMode="auto">
          <a:xfrm>
            <a:off x="3048000" y="2438400"/>
            <a:ext cx="3048000" cy="1447800"/>
          </a:xfrm>
          <a:prstGeom prst="leftRightArrowCallout">
            <a:avLst>
              <a:gd name="adj1" fmla="val 25000"/>
              <a:gd name="adj2" fmla="val 25000"/>
              <a:gd name="adj3" fmla="val 25000"/>
              <a:gd name="adj4" fmla="val 69941"/>
            </a:avLst>
          </a:prstGeom>
          <a:solidFill>
            <a:schemeClr val="accent3">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n-US" dirty="0" smtClean="0"/>
              <a:t>Mind the period of both the sections &amp;</a:t>
            </a:r>
          </a:p>
          <a:p>
            <a:r>
              <a:rPr lang="en-US" dirty="0" smtClean="0">
                <a:solidFill>
                  <a:schemeClr val="accent2">
                    <a:lumMod val="60000"/>
                    <a:lumOff val="40000"/>
                  </a:schemeClr>
                </a:solidFill>
              </a:rPr>
              <a:t>Seller is taxed u/s 50 C as Capital Gain</a:t>
            </a:r>
          </a:p>
          <a:p>
            <a:endParaRPr lang="en-US" dirty="0" smtClean="0"/>
          </a:p>
          <a:p>
            <a:endParaRPr lang="en-US" dirty="0"/>
          </a:p>
        </p:txBody>
      </p:sp>
      <p:sp>
        <p:nvSpPr>
          <p:cNvPr id="11" name="Flowchart: Off-page Connector 10"/>
          <p:cNvSpPr/>
          <p:nvPr/>
        </p:nvSpPr>
        <p:spPr bwMode="auto">
          <a:xfrm>
            <a:off x="3505200" y="4267200"/>
            <a:ext cx="2133600" cy="1752600"/>
          </a:xfrm>
          <a:prstGeom prst="flowChartOffpageConnector">
            <a:avLst/>
          </a:prstGeom>
          <a:solidFill>
            <a:schemeClr val="accent2">
              <a:lumMod val="40000"/>
              <a:lumOff val="6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spcBef>
                <a:spcPct val="50000"/>
              </a:spcBef>
            </a:pPr>
            <a:r>
              <a:rPr lang="en-US" dirty="0" smtClean="0"/>
              <a:t>Immovable property for this purpose means Land and/or Building</a:t>
            </a:r>
            <a:endParaRPr lang="en-US" dirty="0"/>
          </a:p>
        </p:txBody>
      </p:sp>
      <p:sp>
        <p:nvSpPr>
          <p:cNvPr id="12" name="Up Arrow Callout 11"/>
          <p:cNvSpPr/>
          <p:nvPr/>
        </p:nvSpPr>
        <p:spPr bwMode="auto">
          <a:xfrm>
            <a:off x="0" y="3962400"/>
            <a:ext cx="3200400" cy="2895600"/>
          </a:xfrm>
          <a:prstGeom prst="upArrowCallout">
            <a:avLst>
              <a:gd name="adj1" fmla="val 25000"/>
              <a:gd name="adj2" fmla="val 21172"/>
              <a:gd name="adj3" fmla="val 22129"/>
              <a:gd name="adj4" fmla="val 70240"/>
            </a:avLst>
          </a:prstGeom>
          <a:solidFill>
            <a:schemeClr val="bg2">
              <a:lumMod val="40000"/>
              <a:lumOff val="60000"/>
            </a:schemeClr>
          </a:solidFill>
          <a:ln w="38100" cap="flat" cmpd="sng" algn="ctr">
            <a:solidFill>
              <a:schemeClr val="tx1"/>
            </a:solidFill>
            <a:prstDash val="solid"/>
            <a:round/>
            <a:headEnd type="none" w="med" len="med"/>
            <a:tailEnd type="none" w="med" len="med"/>
          </a:ln>
          <a:effectLst/>
          <a:scene3d>
            <a:camera prst="obliqueBottomLeft"/>
            <a:lightRig rig="threePt" dir="t"/>
          </a:scene3d>
        </p:spPr>
        <p:txBody>
          <a:bodyPr vert="horz" wrap="square" lIns="91440" tIns="45720" rIns="91440" bIns="45720" numCol="1" rtlCol="0" anchor="t" anchorCtr="0" compatLnSpc="1">
            <a:prstTxWarp prst="textNoShape">
              <a:avLst/>
            </a:prstTxWarp>
          </a:bodyPr>
          <a:lstStyle/>
          <a:p>
            <a:pPr>
              <a:spcBef>
                <a:spcPct val="50000"/>
              </a:spcBef>
            </a:pPr>
            <a:r>
              <a:rPr lang="en-US" b="1" dirty="0" smtClean="0">
                <a:solidFill>
                  <a:srgbClr val="FF0000"/>
                </a:solidFill>
              </a:rPr>
              <a:t>Sec. 56(2)(vi) </a:t>
            </a:r>
            <a:r>
              <a:rPr lang="en-US" dirty="0" smtClean="0"/>
              <a:t>talks only about monetary gift and such purchase of immovable property is outside its purview.</a:t>
            </a:r>
            <a:endParaRPr lang="en-US" dirty="0">
              <a:solidFill>
                <a:srgbClr val="FF0000"/>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219</TotalTime>
  <Words>1568</Words>
  <Application>Microsoft PowerPoint</Application>
  <PresentationFormat>On-screen Show (4:3)</PresentationFormat>
  <Paragraphs>151</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Default Design</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Ritesh</cp:lastModifiedBy>
  <cp:revision>79</cp:revision>
  <cp:lastPrinted>1601-01-01T00:00:00Z</cp:lastPrinted>
  <dcterms:created xsi:type="dcterms:W3CDTF">1601-01-01T00:00:00Z</dcterms:created>
  <dcterms:modified xsi:type="dcterms:W3CDTF">2009-12-18T16:35:53Z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