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acKn/irzwa8foglsHlvrOg" hashData="FJLkkDnsDEKU6BbagzjpNMiFZsg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5A937-2F67-4B59-95F5-40FF3C85B756}" type="datetimeFigureOut">
              <a:rPr lang="en-US" smtClean="0"/>
              <a:pPr/>
              <a:t>20/09/2011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B75CB-8735-4563-9B22-CD7E382E6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10C6A-FFE9-4AC0-B3FA-6523099E8F54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6E0-B641-4228-894D-CB2E78B202E2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030B5-5BAA-4ACE-9297-8D4BFD5FA6EE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8055-DE31-4CCD-91F0-A24FF1C1BA4C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D2F6-A3C1-4BB6-BBB8-426A86BF7C24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3AA3-8603-4782-917E-33D098A082E4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2A2F-9217-415B-A17C-BB8D5F7AD087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8BDB-7C83-47DD-BF3F-D945433ABB61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1DC7-9A83-4986-86F6-DD06C0738466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9C503-F0C0-4EB0-A3A6-5C4BC59091AD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1E063-4EC6-46D8-8253-D19E512B7BD4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E2296-2540-477E-8A0C-436DE2BA41D9}" type="datetime1">
              <a:rPr lang="en-US" smtClean="0"/>
              <a:pPr/>
              <a:t>20/09/2011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CCARR By CMA Manish Acharya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47C08-B20E-4F48-A5DA-A56F22681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648200"/>
            <a:ext cx="7772400" cy="1755775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Franklin Gothic Heavy" pitchFamily="34" charset="0"/>
              </a:rPr>
              <a:t/>
            </a:r>
            <a:br>
              <a:rPr lang="en-US" sz="3200" dirty="0" smtClean="0">
                <a:latin typeface="Franklin Gothic Heavy" pitchFamily="34" charset="0"/>
              </a:rPr>
            </a:br>
            <a:r>
              <a:rPr lang="en-US" sz="3200" dirty="0">
                <a:latin typeface="Franklin Gothic Heavy" pitchFamily="34" charset="0"/>
              </a:rPr>
              <a:t/>
            </a:r>
            <a:br>
              <a:rPr lang="en-US" sz="3200" dirty="0">
                <a:latin typeface="Franklin Gothic Heavy" pitchFamily="34" charset="0"/>
              </a:rPr>
            </a:br>
            <a:r>
              <a:rPr lang="en-US" sz="3200" dirty="0" smtClean="0">
                <a:latin typeface="Franklin Gothic Heavy" pitchFamily="34" charset="0"/>
              </a:rPr>
              <a:t>Road-map to </a:t>
            </a:r>
            <a:br>
              <a:rPr lang="en-US" sz="3200" dirty="0" smtClean="0">
                <a:latin typeface="Franklin Gothic Heavy" pitchFamily="34" charset="0"/>
              </a:rPr>
            </a:br>
            <a:r>
              <a:rPr lang="en-US" sz="3200" dirty="0" smtClean="0">
                <a:latin typeface="Franklin Gothic Heavy" pitchFamily="34" charset="0"/>
              </a:rPr>
              <a:t>Companies</a:t>
            </a:r>
            <a:r>
              <a:rPr lang="en-US" sz="3200" dirty="0" smtClean="0">
                <a:latin typeface="Franklin Gothic Heavy" pitchFamily="34" charset="0"/>
              </a:rPr>
              <a:t>’ (Cost Accounting Record)</a:t>
            </a:r>
            <a:br>
              <a:rPr lang="en-US" sz="3200" dirty="0" smtClean="0">
                <a:latin typeface="Franklin Gothic Heavy" pitchFamily="34" charset="0"/>
              </a:rPr>
            </a:br>
            <a:r>
              <a:rPr lang="en-US" sz="3200" dirty="0" smtClean="0">
                <a:latin typeface="Franklin Gothic Heavy" pitchFamily="34" charset="0"/>
              </a:rPr>
              <a:t> Rules, 2011</a:t>
            </a:r>
            <a:br>
              <a:rPr lang="en-US" sz="3200" dirty="0" smtClean="0">
                <a:latin typeface="Franklin Gothic Heavy" pitchFamily="34" charset="0"/>
              </a:rPr>
            </a:br>
            <a:r>
              <a:rPr lang="en-US" sz="3200" dirty="0" smtClean="0">
                <a:latin typeface="Franklin Gothic Heavy" pitchFamily="34" charset="0"/>
              </a:rPr>
              <a:t>                                                  </a:t>
            </a:r>
            <a:r>
              <a:rPr lang="en-US" sz="2200" dirty="0" smtClean="0">
                <a:latin typeface="Franklin Gothic Heavy" pitchFamily="34" charset="0"/>
              </a:rPr>
              <a:t>By: CMA Manish Acharya</a:t>
            </a:r>
            <a:endParaRPr lang="en-US" sz="3200" dirty="0"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/>
              <a:t>Preparation of Quarterly Cost Records upto 31/03/2011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first set of Cost records are finalized, the cost records will be prepared on regular basis (quarterly on “cumulative” basis)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Finalisation of cost </a:t>
            </a:r>
            <a:r>
              <a:rPr lang="en-US" b="1" dirty="0" err="1"/>
              <a:t>Cost</a:t>
            </a:r>
            <a:r>
              <a:rPr lang="en-US" b="1" dirty="0"/>
              <a:t> Records and </a:t>
            </a:r>
            <a:r>
              <a:rPr lang="en-US" b="1" dirty="0" err="1"/>
              <a:t>and</a:t>
            </a:r>
            <a:r>
              <a:rPr lang="en-US" b="1" dirty="0"/>
              <a:t> COP for Inventory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records for the year end will be prepared and audited financial records will be reconciled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/>
              <a:t>Preparation of Statutory Forms and Submission of Form A on MCA’s Website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Preparation of “Form-B”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the form of the compliance report and includes Annexure to the compliance report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;)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/>
              <a:t>“</a:t>
            </a:r>
            <a:r>
              <a:rPr lang="en-US" sz="2400" dirty="0"/>
              <a:t>Form B” Approval by Board of Directors will be </a:t>
            </a:r>
            <a:r>
              <a:rPr lang="en-US" sz="2400" dirty="0" smtClean="0"/>
              <a:t>required.</a:t>
            </a:r>
          </a:p>
          <a:p>
            <a:r>
              <a:rPr lang="en-US" sz="2400" dirty="0"/>
              <a:t>Preparation of “Form-A”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(the form prescribed in these rules for filing compliance report and other documents with the Central Government in the electronic mode)</a:t>
            </a:r>
          </a:p>
          <a:p>
            <a:r>
              <a:rPr lang="en-US" sz="2400" dirty="0"/>
              <a:t>Authentication of Form A by Managing Director or director or manager or secretary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(in case of an Indian company) </a:t>
            </a:r>
            <a:r>
              <a:rPr lang="en-US" sz="2400" dirty="0"/>
              <a:t>and one Director of the </a:t>
            </a:r>
            <a:r>
              <a:rPr lang="en-US" sz="2400" dirty="0" smtClean="0"/>
              <a:t>Company.</a:t>
            </a:r>
          </a:p>
          <a:p>
            <a:r>
              <a:rPr lang="en-US" sz="2400" dirty="0"/>
              <a:t>Submission of Form A on MCA’s Website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00347" y="2967335"/>
            <a:ext cx="3148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4(7</a:t>
            </a:r>
            <a:r>
              <a:rPr lang="en-US" dirty="0" smtClean="0"/>
              <a:t>): Responsibility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shall be the duty of </a:t>
            </a:r>
            <a:r>
              <a:rPr lang="en-US" b="1" dirty="0"/>
              <a:t>every person</a:t>
            </a:r>
            <a:r>
              <a:rPr lang="en-US" dirty="0"/>
              <a:t>, referred to in sub-section (6) and (7) of section 209 of the Companies Act, 1956 (1 of 1956, to take all </a:t>
            </a:r>
            <a:r>
              <a:rPr lang="en-US" b="1" dirty="0"/>
              <a:t>reasonable steps to secure compliance </a:t>
            </a:r>
            <a:r>
              <a:rPr lang="en-US" dirty="0"/>
              <a:t>by the company with the provisions of these rules in the same manner as he is liable to maintain accounts required under sub-section (1) of section 209 of the said Act.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</a:t>
            </a:r>
            <a:r>
              <a:rPr lang="en-US" dirty="0" smtClean="0"/>
              <a:t>5: Submission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company to which these rules apply shall submit a </a:t>
            </a:r>
            <a:r>
              <a:rPr lang="en-US" b="1" dirty="0"/>
              <a:t>compliance report</a:t>
            </a:r>
            <a:r>
              <a:rPr lang="en-US" dirty="0"/>
              <a:t>, in respect of each of its financial year commencing </a:t>
            </a:r>
            <a:r>
              <a:rPr lang="en-US" b="1" dirty="0"/>
              <a:t>on or after the 1st day of April, 2011</a:t>
            </a:r>
            <a:r>
              <a:rPr lang="en-US" dirty="0"/>
              <a:t>, duly </a:t>
            </a:r>
            <a:r>
              <a:rPr lang="en-US" b="1" dirty="0"/>
              <a:t>certified by a cost accountant</a:t>
            </a:r>
            <a:r>
              <a:rPr lang="en-US" dirty="0"/>
              <a:t>, along with the </a:t>
            </a:r>
            <a:r>
              <a:rPr lang="en-US" b="1" dirty="0"/>
              <a:t>Annexure</a:t>
            </a:r>
            <a:r>
              <a:rPr lang="en-US" dirty="0"/>
              <a:t> to the Central Government, in the prescribed form.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</a:t>
            </a:r>
            <a:r>
              <a:rPr lang="en-US" dirty="0" smtClean="0"/>
              <a:t>7: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Annexure prescribed with the compliance report, as certified by the cost accountant, shall be approved by the </a:t>
            </a:r>
            <a:r>
              <a:rPr lang="en-US" b="1" dirty="0"/>
              <a:t>Board of Directors </a:t>
            </a:r>
            <a:r>
              <a:rPr lang="en-US" dirty="0"/>
              <a:t>before submitting the same to the Central Government by the company.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Phases of Record Maintenance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Designing of Costing Methodology afresh</a:t>
            </a:r>
          </a:p>
          <a:p>
            <a:pPr lvl="0"/>
            <a:r>
              <a:rPr lang="en-US" dirty="0"/>
              <a:t>Preparation of Cost Records for Apr-June 2011 </a:t>
            </a:r>
          </a:p>
          <a:p>
            <a:pPr lvl="0"/>
            <a:r>
              <a:rPr lang="en-US" dirty="0"/>
              <a:t>Review and Finalisation of Cost records for Apr-June 2011 </a:t>
            </a:r>
          </a:p>
          <a:p>
            <a:pPr lvl="0"/>
            <a:r>
              <a:rPr lang="en-US" dirty="0"/>
              <a:t>Preparation of Quarterly Cost Records upto 31/03/2011 </a:t>
            </a:r>
          </a:p>
          <a:p>
            <a:pPr lvl="0"/>
            <a:r>
              <a:rPr lang="en-US" dirty="0"/>
              <a:t>Finalisation of Cost Records and COP for Inventory Valuation </a:t>
            </a:r>
          </a:p>
          <a:p>
            <a:pPr lvl="0"/>
            <a:r>
              <a:rPr lang="en-US" dirty="0"/>
              <a:t>Preparation of Statutory Forms and Submission of Form A on MCA’s Website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latin typeface="Bernard MT Condensed" pitchFamily="18" charset="0"/>
              </a:rPr>
              <a:t>Steps In each Phase</a:t>
            </a:r>
          </a:p>
          <a:p>
            <a:pPr algn="ctr">
              <a:buNone/>
            </a:pPr>
            <a:endParaRPr lang="en-US" sz="9600" dirty="0">
              <a:latin typeface="Bernard MT Condensed" pitchFamily="18" charset="0"/>
            </a:endParaRPr>
          </a:p>
        </p:txBody>
      </p:sp>
      <p:pic>
        <p:nvPicPr>
          <p:cNvPr id="4" name="Picture 3" descr="Step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590801"/>
            <a:ext cx="4419600" cy="37338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Designing of Costing Methodology afresh: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Establishment </a:t>
            </a:r>
            <a:r>
              <a:rPr lang="en-US" dirty="0"/>
              <a:t>of Cost centers.</a:t>
            </a:r>
          </a:p>
          <a:p>
            <a:pPr lvl="1"/>
            <a:r>
              <a:rPr lang="en-US" dirty="0" smtClean="0"/>
              <a:t>Establishment </a:t>
            </a:r>
            <a:r>
              <a:rPr lang="en-US" dirty="0"/>
              <a:t>of Cost drivers (Routing Parameters need to be taken)</a:t>
            </a:r>
          </a:p>
          <a:p>
            <a:pPr lvl="1"/>
            <a:r>
              <a:rPr lang="en-US" dirty="0" smtClean="0"/>
              <a:t>Methodology </a:t>
            </a:r>
            <a:r>
              <a:rPr lang="en-US" dirty="0"/>
              <a:t>of allocation/apportionment of Expense to various Cost Objects / Cost Centers (This will be decided for each  relevant item of chart of Accounts in consultation with company Management)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Preparation of Cost Records for Apr-June 2011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After </a:t>
            </a:r>
            <a:r>
              <a:rPr lang="en-US" dirty="0"/>
              <a:t>freezing of Costing Methodology, </a:t>
            </a:r>
            <a:r>
              <a:rPr lang="en-US" dirty="0" smtClean="0"/>
              <a:t>the collection </a:t>
            </a:r>
            <a:r>
              <a:rPr lang="en-US" dirty="0"/>
              <a:t>of various data/documents or other activities will start like:</a:t>
            </a:r>
          </a:p>
          <a:p>
            <a:pPr lvl="1"/>
            <a:r>
              <a:rPr lang="en-US" dirty="0" smtClean="0"/>
              <a:t>BOM </a:t>
            </a:r>
            <a:r>
              <a:rPr lang="en-US" dirty="0"/>
              <a:t>generation</a:t>
            </a:r>
          </a:p>
          <a:p>
            <a:pPr lvl="1"/>
            <a:r>
              <a:rPr lang="en-US" dirty="0" smtClean="0"/>
              <a:t>Generation </a:t>
            </a:r>
            <a:r>
              <a:rPr lang="en-US" dirty="0"/>
              <a:t>of Routing parameters</a:t>
            </a:r>
          </a:p>
          <a:p>
            <a:pPr lvl="1"/>
            <a:r>
              <a:rPr lang="en-US" dirty="0" smtClean="0"/>
              <a:t>Summarised/</a:t>
            </a:r>
            <a:r>
              <a:rPr lang="en-US" dirty="0" err="1" smtClean="0"/>
              <a:t>itemised</a:t>
            </a:r>
            <a:r>
              <a:rPr lang="en-US" dirty="0" smtClean="0"/>
              <a:t> </a:t>
            </a:r>
            <a:r>
              <a:rPr lang="en-US" dirty="0"/>
              <a:t>backup of ER-1 details Etc.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/>
              <a:t>Review and Finalization of Cost records for Apr-June 2011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cost records will be prepared and modified after review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CCARR By CMA Manish Acharya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471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Road-map to  Companies’ (Cost Accounting Record)  Rules, 2011                                                   By: CMA Manish Acharya</vt:lpstr>
      <vt:lpstr>Rule 4(7): Responsibility </vt:lpstr>
      <vt:lpstr>Rule 5: Submission</vt:lpstr>
      <vt:lpstr>Rule 7: Authentication</vt:lpstr>
      <vt:lpstr>Phases of Record Maintenance</vt:lpstr>
      <vt:lpstr>Slide 6</vt:lpstr>
      <vt:lpstr>Designing of Costing Methodology afresh: </vt:lpstr>
      <vt:lpstr>Preparation of Cost Records for Apr-June 2011</vt:lpstr>
      <vt:lpstr>Review and Finalization of Cost records for Apr-June 2011 </vt:lpstr>
      <vt:lpstr>Preparation of Quarterly Cost Records upto 31/03/2011</vt:lpstr>
      <vt:lpstr>Finalisation of cost Cost Records and and COP for Inventory Valuation</vt:lpstr>
      <vt:lpstr>Preparation of Statutory Forms and Submission of Form A on MCA’s Website </vt:lpstr>
      <vt:lpstr>Slide 13</vt:lpstr>
    </vt:vector>
  </TitlesOfParts>
  <Company>jyoti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Companies’  (Cost Accounting Record)  Rules, 2011</dc:title>
  <dc:creator>mra</dc:creator>
  <cp:lastModifiedBy>mra</cp:lastModifiedBy>
  <cp:revision>10</cp:revision>
  <dcterms:created xsi:type="dcterms:W3CDTF">2011-09-20T07:43:02Z</dcterms:created>
  <dcterms:modified xsi:type="dcterms:W3CDTF">2011-09-20T08:34:51Z</dcterms:modified>
</cp:coreProperties>
</file>