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256" r:id="rId2"/>
    <p:sldId id="257" r:id="rId3"/>
    <p:sldId id="32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7" r:id="rId23"/>
    <p:sldId id="298" r:id="rId24"/>
    <p:sldId id="299" r:id="rId25"/>
    <p:sldId id="300" r:id="rId26"/>
    <p:sldId id="301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4" r:id="rId46"/>
    <p:sldId id="285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46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7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9" autoAdjust="0"/>
    <p:restoredTop sz="86465" autoAdjust="0"/>
  </p:normalViewPr>
  <p:slideViewPr>
    <p:cSldViewPr>
      <p:cViewPr>
        <p:scale>
          <a:sx n="64" d="100"/>
          <a:sy n="64" d="100"/>
        </p:scale>
        <p:origin x="-13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75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3580C-D313-4818-8410-0B0417AA80BF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B7893237-6585-4B18-8311-44D36246E71E}">
      <dgm:prSet phldrT="[Text]" custT="1"/>
      <dgm:spPr/>
      <dgm:t>
        <a:bodyPr/>
        <a:lstStyle/>
        <a:p>
          <a:r>
            <a:rPr lang="en-US" sz="4500" dirty="0" smtClean="0"/>
            <a:t>Economy</a:t>
          </a:r>
          <a:endParaRPr lang="en-IN" sz="4500" dirty="0"/>
        </a:p>
      </dgm:t>
    </dgm:pt>
    <dgm:pt modelId="{4C4A89F9-DF6C-4D20-9CE2-1527CACA4DF9}" type="parTrans" cxnId="{8F715319-9DC8-4C1D-8F3E-DBF2DF7DF382}">
      <dgm:prSet/>
      <dgm:spPr/>
      <dgm:t>
        <a:bodyPr/>
        <a:lstStyle/>
        <a:p>
          <a:endParaRPr lang="en-IN"/>
        </a:p>
      </dgm:t>
    </dgm:pt>
    <dgm:pt modelId="{DADA75FD-4CC7-4ECC-97F0-A487198E8CF3}" type="sibTrans" cxnId="{8F715319-9DC8-4C1D-8F3E-DBF2DF7DF382}">
      <dgm:prSet/>
      <dgm:spPr/>
      <dgm:t>
        <a:bodyPr/>
        <a:lstStyle/>
        <a:p>
          <a:endParaRPr lang="en-IN"/>
        </a:p>
      </dgm:t>
    </dgm:pt>
    <dgm:pt modelId="{8CB1C8CE-CCE5-4AC7-B17A-287FA7CDF032}">
      <dgm:prSet phldrT="[Text]" custT="1"/>
      <dgm:spPr/>
      <dgm:t>
        <a:bodyPr/>
        <a:lstStyle/>
        <a:p>
          <a:r>
            <a:rPr lang="en-US" sz="4500" dirty="0" smtClean="0"/>
            <a:t>Industry</a:t>
          </a:r>
          <a:endParaRPr lang="en-IN" sz="4500" dirty="0"/>
        </a:p>
      </dgm:t>
    </dgm:pt>
    <dgm:pt modelId="{EB6BB968-CC35-4CBA-86B0-5608870D8497}" type="parTrans" cxnId="{882EAEE4-CB82-4617-94A9-56198247FDB6}">
      <dgm:prSet/>
      <dgm:spPr/>
      <dgm:t>
        <a:bodyPr/>
        <a:lstStyle/>
        <a:p>
          <a:endParaRPr lang="en-IN"/>
        </a:p>
      </dgm:t>
    </dgm:pt>
    <dgm:pt modelId="{6C7C4746-74A1-42CA-AEB2-13B22B288E20}" type="sibTrans" cxnId="{882EAEE4-CB82-4617-94A9-56198247FDB6}">
      <dgm:prSet/>
      <dgm:spPr/>
      <dgm:t>
        <a:bodyPr/>
        <a:lstStyle/>
        <a:p>
          <a:endParaRPr lang="en-IN"/>
        </a:p>
      </dgm:t>
    </dgm:pt>
    <dgm:pt modelId="{986BD4BD-63D1-43BF-82BF-1465DCFBA8AE}">
      <dgm:prSet phldrT="[Text]" custT="1"/>
      <dgm:spPr/>
      <dgm:t>
        <a:bodyPr/>
        <a:lstStyle/>
        <a:p>
          <a:r>
            <a:rPr lang="en-US" sz="3600" dirty="0" smtClean="0"/>
            <a:t>Company</a:t>
          </a:r>
          <a:endParaRPr lang="en-IN" sz="4000" dirty="0"/>
        </a:p>
      </dgm:t>
    </dgm:pt>
    <dgm:pt modelId="{DE51CAAF-139C-485B-9573-E1223D912EEA}" type="parTrans" cxnId="{3B2C8B55-E2E6-4CAE-B022-49A859220B77}">
      <dgm:prSet/>
      <dgm:spPr/>
      <dgm:t>
        <a:bodyPr/>
        <a:lstStyle/>
        <a:p>
          <a:endParaRPr lang="en-IN"/>
        </a:p>
      </dgm:t>
    </dgm:pt>
    <dgm:pt modelId="{890F3B33-FDBC-4A10-8453-6E8D1A715B2F}" type="sibTrans" cxnId="{3B2C8B55-E2E6-4CAE-B022-49A859220B77}">
      <dgm:prSet/>
      <dgm:spPr/>
      <dgm:t>
        <a:bodyPr/>
        <a:lstStyle/>
        <a:p>
          <a:endParaRPr lang="en-IN"/>
        </a:p>
      </dgm:t>
    </dgm:pt>
    <dgm:pt modelId="{A882F16C-E67E-4227-BFD5-5DA5B485EFC7}" type="pres">
      <dgm:prSet presAssocID="{0F63580C-D313-4818-8410-0B0417AA80BF}" presName="Name0" presStyleCnt="0">
        <dgm:presLayoutVars>
          <dgm:dir/>
          <dgm:animLvl val="lvl"/>
          <dgm:resizeHandles val="exact"/>
        </dgm:presLayoutVars>
      </dgm:prSet>
      <dgm:spPr/>
    </dgm:pt>
    <dgm:pt modelId="{693376DD-0C75-470C-A3DB-0D1D37989293}" type="pres">
      <dgm:prSet presAssocID="{B7893237-6585-4B18-8311-44D36246E71E}" presName="Name8" presStyleCnt="0"/>
      <dgm:spPr/>
    </dgm:pt>
    <dgm:pt modelId="{B4A7F74F-1CB5-4A09-80E9-A15CEEEA6FC5}" type="pres">
      <dgm:prSet presAssocID="{B7893237-6585-4B18-8311-44D36246E71E}" presName="level" presStyleLbl="node1" presStyleIdx="0" presStyleCnt="3" custScaleY="4963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F7EE5-8089-4261-A828-8483C1899C52}" type="pres">
      <dgm:prSet presAssocID="{B7893237-6585-4B18-8311-44D36246E7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64139F-D42B-445B-8C26-A0DF2E1327FA}" type="pres">
      <dgm:prSet presAssocID="{8CB1C8CE-CCE5-4AC7-B17A-287FA7CDF032}" presName="Name8" presStyleCnt="0"/>
      <dgm:spPr/>
    </dgm:pt>
    <dgm:pt modelId="{F93B8F86-FCBB-4B5F-8E6E-4EB75F7967DB}" type="pres">
      <dgm:prSet presAssocID="{8CB1C8CE-CCE5-4AC7-B17A-287FA7CDF032}" presName="level" presStyleLbl="node1" presStyleIdx="1" presStyleCnt="3" custScaleY="39580" custLinFactNeighborX="-599" custLinFactNeighborY="7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C7143F-51F3-4F87-A20E-0E3249BC5B1C}" type="pres">
      <dgm:prSet presAssocID="{8CB1C8CE-CCE5-4AC7-B17A-287FA7CDF03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08DF81-9A7F-427B-BFED-7080D0818E00}" type="pres">
      <dgm:prSet presAssocID="{986BD4BD-63D1-43BF-82BF-1465DCFBA8AE}" presName="Name8" presStyleCnt="0"/>
      <dgm:spPr/>
    </dgm:pt>
    <dgm:pt modelId="{2D415DC3-8AE0-486D-878C-2EBCE394D5D6}" type="pres">
      <dgm:prSet presAssocID="{986BD4BD-63D1-43BF-82BF-1465DCFBA8AE}" presName="level" presStyleLbl="node1" presStyleIdx="2" presStyleCnt="3" custScaleX="99723" custLinFactNeighborX="-105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D98D8-7767-4FD5-86FE-A43BE8F81431}" type="pres">
      <dgm:prSet presAssocID="{986BD4BD-63D1-43BF-82BF-1465DCFBA8A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715319-9DC8-4C1D-8F3E-DBF2DF7DF382}" srcId="{0F63580C-D313-4818-8410-0B0417AA80BF}" destId="{B7893237-6585-4B18-8311-44D36246E71E}" srcOrd="0" destOrd="0" parTransId="{4C4A89F9-DF6C-4D20-9CE2-1527CACA4DF9}" sibTransId="{DADA75FD-4CC7-4ECC-97F0-A487198E8CF3}"/>
    <dgm:cxn modelId="{E504E6DD-67BA-43DB-B54F-E4F628FE4CE5}" type="presOf" srcId="{8CB1C8CE-CCE5-4AC7-B17A-287FA7CDF032}" destId="{F93B8F86-FCBB-4B5F-8E6E-4EB75F7967DB}" srcOrd="0" destOrd="0" presId="urn:microsoft.com/office/officeart/2005/8/layout/pyramid3"/>
    <dgm:cxn modelId="{3F6F4780-735B-477B-BAF6-BABFFA6A80AA}" type="presOf" srcId="{986BD4BD-63D1-43BF-82BF-1465DCFBA8AE}" destId="{2D415DC3-8AE0-486D-878C-2EBCE394D5D6}" srcOrd="0" destOrd="0" presId="urn:microsoft.com/office/officeart/2005/8/layout/pyramid3"/>
    <dgm:cxn modelId="{882EAEE4-CB82-4617-94A9-56198247FDB6}" srcId="{0F63580C-D313-4818-8410-0B0417AA80BF}" destId="{8CB1C8CE-CCE5-4AC7-B17A-287FA7CDF032}" srcOrd="1" destOrd="0" parTransId="{EB6BB968-CC35-4CBA-86B0-5608870D8497}" sibTransId="{6C7C4746-74A1-42CA-AEB2-13B22B288E20}"/>
    <dgm:cxn modelId="{3B2C8B55-E2E6-4CAE-B022-49A859220B77}" srcId="{0F63580C-D313-4818-8410-0B0417AA80BF}" destId="{986BD4BD-63D1-43BF-82BF-1465DCFBA8AE}" srcOrd="2" destOrd="0" parTransId="{DE51CAAF-139C-485B-9573-E1223D912EEA}" sibTransId="{890F3B33-FDBC-4A10-8453-6E8D1A715B2F}"/>
    <dgm:cxn modelId="{61B1185E-0C8E-46A1-9F8F-C9268A80C331}" type="presOf" srcId="{B7893237-6585-4B18-8311-44D36246E71E}" destId="{336F7EE5-8089-4261-A828-8483C1899C52}" srcOrd="1" destOrd="0" presId="urn:microsoft.com/office/officeart/2005/8/layout/pyramid3"/>
    <dgm:cxn modelId="{50763FA3-3EF1-4933-B730-8A64F0128105}" type="presOf" srcId="{0F63580C-D313-4818-8410-0B0417AA80BF}" destId="{A882F16C-E67E-4227-BFD5-5DA5B485EFC7}" srcOrd="0" destOrd="0" presId="urn:microsoft.com/office/officeart/2005/8/layout/pyramid3"/>
    <dgm:cxn modelId="{CBE2231D-0706-415A-B0C3-27B36D41867A}" type="presOf" srcId="{986BD4BD-63D1-43BF-82BF-1465DCFBA8AE}" destId="{120D98D8-7767-4FD5-86FE-A43BE8F81431}" srcOrd="1" destOrd="0" presId="urn:microsoft.com/office/officeart/2005/8/layout/pyramid3"/>
    <dgm:cxn modelId="{B7A7564C-4570-4C02-A9A0-2CEFA2CB095F}" type="presOf" srcId="{B7893237-6585-4B18-8311-44D36246E71E}" destId="{B4A7F74F-1CB5-4A09-80E9-A15CEEEA6FC5}" srcOrd="0" destOrd="0" presId="urn:microsoft.com/office/officeart/2005/8/layout/pyramid3"/>
    <dgm:cxn modelId="{7E66EEB7-ADD2-493B-9261-ABF304E9EFF8}" type="presOf" srcId="{8CB1C8CE-CCE5-4AC7-B17A-287FA7CDF032}" destId="{DFC7143F-51F3-4F87-A20E-0E3249BC5B1C}" srcOrd="1" destOrd="0" presId="urn:microsoft.com/office/officeart/2005/8/layout/pyramid3"/>
    <dgm:cxn modelId="{B525C6E1-24FA-4753-82BC-57623E2CDA2E}" type="presParOf" srcId="{A882F16C-E67E-4227-BFD5-5DA5B485EFC7}" destId="{693376DD-0C75-470C-A3DB-0D1D37989293}" srcOrd="0" destOrd="0" presId="urn:microsoft.com/office/officeart/2005/8/layout/pyramid3"/>
    <dgm:cxn modelId="{9B20016A-F4BF-4CDD-AFEA-A4422BFDCE45}" type="presParOf" srcId="{693376DD-0C75-470C-A3DB-0D1D37989293}" destId="{B4A7F74F-1CB5-4A09-80E9-A15CEEEA6FC5}" srcOrd="0" destOrd="0" presId="urn:microsoft.com/office/officeart/2005/8/layout/pyramid3"/>
    <dgm:cxn modelId="{3A4FDE17-28CE-41CE-8BCD-C05F88E51006}" type="presParOf" srcId="{693376DD-0C75-470C-A3DB-0D1D37989293}" destId="{336F7EE5-8089-4261-A828-8483C1899C52}" srcOrd="1" destOrd="0" presId="urn:microsoft.com/office/officeart/2005/8/layout/pyramid3"/>
    <dgm:cxn modelId="{1DB5A2DD-7535-4743-8FEC-3634A797D90F}" type="presParOf" srcId="{A882F16C-E67E-4227-BFD5-5DA5B485EFC7}" destId="{1A64139F-D42B-445B-8C26-A0DF2E1327FA}" srcOrd="1" destOrd="0" presId="urn:microsoft.com/office/officeart/2005/8/layout/pyramid3"/>
    <dgm:cxn modelId="{BA53A1A4-8CAB-4DD4-89F4-98FFFBAC45E8}" type="presParOf" srcId="{1A64139F-D42B-445B-8C26-A0DF2E1327FA}" destId="{F93B8F86-FCBB-4B5F-8E6E-4EB75F7967DB}" srcOrd="0" destOrd="0" presId="urn:microsoft.com/office/officeart/2005/8/layout/pyramid3"/>
    <dgm:cxn modelId="{33F855FD-102C-43A2-9F00-F69E3D995701}" type="presParOf" srcId="{1A64139F-D42B-445B-8C26-A0DF2E1327FA}" destId="{DFC7143F-51F3-4F87-A20E-0E3249BC5B1C}" srcOrd="1" destOrd="0" presId="urn:microsoft.com/office/officeart/2005/8/layout/pyramid3"/>
    <dgm:cxn modelId="{69DB6AC5-9E51-410E-902A-2ADA1F9A7AB6}" type="presParOf" srcId="{A882F16C-E67E-4227-BFD5-5DA5B485EFC7}" destId="{EF08DF81-9A7F-427B-BFED-7080D0818E00}" srcOrd="2" destOrd="0" presId="urn:microsoft.com/office/officeart/2005/8/layout/pyramid3"/>
    <dgm:cxn modelId="{59F6E7A7-4F10-4C9C-9A2F-05ECC857AF67}" type="presParOf" srcId="{EF08DF81-9A7F-427B-BFED-7080D0818E00}" destId="{2D415DC3-8AE0-486D-878C-2EBCE394D5D6}" srcOrd="0" destOrd="0" presId="urn:microsoft.com/office/officeart/2005/8/layout/pyramid3"/>
    <dgm:cxn modelId="{81E4A0CC-1FB1-4601-B3CE-3A4CC4049BC6}" type="presParOf" srcId="{EF08DF81-9A7F-427B-BFED-7080D0818E00}" destId="{120D98D8-7767-4FD5-86FE-A43BE8F81431}" srcOrd="1" destOrd="0" presId="urn:microsoft.com/office/officeart/2005/8/layout/pyramid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A7F74F-1CB5-4A09-80E9-A15CEEEA6FC5}">
      <dsp:nvSpPr>
        <dsp:cNvPr id="0" name=""/>
        <dsp:cNvSpPr/>
      </dsp:nvSpPr>
      <dsp:spPr>
        <a:xfrm rot="10800000">
          <a:off x="0" y="0"/>
          <a:ext cx="8229600" cy="1379147"/>
        </a:xfrm>
        <a:prstGeom prst="trapezoid">
          <a:avLst>
            <a:gd name="adj" fmla="val 782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Economy</a:t>
          </a:r>
          <a:endParaRPr lang="en-IN" sz="4500" kern="1200" dirty="0"/>
        </a:p>
      </dsp:txBody>
      <dsp:txXfrm rot="-10800000">
        <a:off x="1440179" y="0"/>
        <a:ext cx="5349240" cy="1379147"/>
      </dsp:txXfrm>
    </dsp:sp>
    <dsp:sp modelId="{F93B8F86-FCBB-4B5F-8E6E-4EB75F7967DB}">
      <dsp:nvSpPr>
        <dsp:cNvPr id="0" name=""/>
        <dsp:cNvSpPr/>
      </dsp:nvSpPr>
      <dsp:spPr>
        <a:xfrm rot="10800000">
          <a:off x="1079332" y="1379147"/>
          <a:ext cx="6070934" cy="1099850"/>
        </a:xfrm>
        <a:prstGeom prst="trapezoid">
          <a:avLst>
            <a:gd name="adj" fmla="val 782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Industry</a:t>
          </a:r>
          <a:endParaRPr lang="en-IN" sz="4500" kern="1200" dirty="0"/>
        </a:p>
      </dsp:txBody>
      <dsp:txXfrm rot="-10800000">
        <a:off x="2141746" y="1379147"/>
        <a:ext cx="3946107" cy="1099850"/>
      </dsp:txXfrm>
    </dsp:sp>
    <dsp:sp modelId="{2D415DC3-8AE0-486D-878C-2EBCE394D5D6}">
      <dsp:nvSpPr>
        <dsp:cNvPr id="0" name=""/>
        <dsp:cNvSpPr/>
      </dsp:nvSpPr>
      <dsp:spPr>
        <a:xfrm rot="10800000">
          <a:off x="1981208" y="2478997"/>
          <a:ext cx="4337382" cy="2778802"/>
        </a:xfrm>
        <a:prstGeom prst="trapezoid">
          <a:avLst>
            <a:gd name="adj" fmla="val 782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Company</a:t>
          </a:r>
          <a:endParaRPr lang="en-IN" sz="4000" kern="1200" dirty="0"/>
        </a:p>
      </dsp:txBody>
      <dsp:txXfrm rot="-10800000">
        <a:off x="1981208" y="2478997"/>
        <a:ext cx="4337382" cy="2778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806CA-D6B7-4E2D-993B-527CC47B2D5E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4E84B-2CD7-4608-8F6C-9F5BD27256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174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7496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66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The use of equity research</a:t>
            </a:r>
            <a:r>
              <a:rPr lang="en-US" baseline="0" dirty="0" smtClean="0"/>
              <a:t> depends on the maturity of financial markets in an economy and the extent of market depth and breadth.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E-&gt;I-&gt;C  Approach- Economy -&gt;Industry-&gt;Company</a:t>
            </a:r>
            <a:r>
              <a:rPr lang="en-US" baseline="0" dirty="0" smtClean="0"/>
              <a:t> : Every Company depends on industry which in turn depends on the economy.</a:t>
            </a:r>
            <a:endParaRPr lang="en-US" dirty="0" smtClean="0"/>
          </a:p>
          <a:p>
            <a:r>
              <a:rPr lang="en-US" dirty="0" smtClean="0"/>
              <a:t>Also referred as Top Down Approach-</a:t>
            </a:r>
            <a:r>
              <a:rPr lang="en-US" baseline="0" dirty="0" smtClean="0"/>
              <a:t> starts at the Economy and filters to the company level.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4E84B-2CD7-4608-8F6C-9F5BD272567B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Depreciation: Used</a:t>
            </a:r>
            <a:r>
              <a:rPr lang="en-US" baseline="0" dirty="0" smtClean="0"/>
              <a:t> up value of the output produced during the previous year.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AB777-52FF-4FE3-BFDF-0DDF09CE0189}" type="slidenum">
              <a:rPr lang="en-IN" smtClean="0"/>
              <a:pPr/>
              <a:t>18</a:t>
            </a:fld>
            <a:endParaRPr lang="en-I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have in</a:t>
            </a:r>
            <a:r>
              <a:rPr lang="en-US" baseline="0" dirty="0" smtClean="0"/>
              <a:t> depth analysis of different types of markets- Duopoly, Oligopoly, Monopoly, </a:t>
            </a:r>
            <a:r>
              <a:rPr lang="en-US" baseline="0" smtClean="0"/>
              <a:t>Perfect Competition.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AA958-16E4-4AC9-9E9F-5B443BA66DFE}" type="slidenum">
              <a:rPr lang="en-IN" smtClean="0"/>
              <a:pPr/>
              <a:t>28</a:t>
            </a:fld>
            <a:endParaRPr lang="en-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is</a:t>
            </a:r>
            <a:r>
              <a:rPr lang="en-US" baseline="0" dirty="0" smtClean="0"/>
              <a:t> clear that the Commercial vehicles industry is </a:t>
            </a:r>
            <a:r>
              <a:rPr lang="en-US" baseline="0" dirty="0" err="1" smtClean="0"/>
              <a:t>concentrataed</a:t>
            </a:r>
            <a:r>
              <a:rPr lang="en-US" baseline="0" dirty="0" smtClean="0"/>
              <a:t>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AA958-16E4-4AC9-9E9F-5B443BA66DFE}" type="slidenum">
              <a:rPr lang="en-IN" smtClean="0"/>
              <a:pPr/>
              <a:t>30</a:t>
            </a:fld>
            <a:endParaRPr lang="en-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Significant</a:t>
            </a:r>
            <a:r>
              <a:rPr lang="en-US" baseline="0" dirty="0" smtClean="0"/>
              <a:t> Buyers costs- Non Standardized product, non switchable, fragmented buyers. Producers supply critical portions of buyers inputs.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AA958-16E4-4AC9-9E9F-5B443BA66DFE}" type="slidenum">
              <a:rPr lang="en-IN" smtClean="0"/>
              <a:pPr/>
              <a:t>39</a:t>
            </a:fld>
            <a:endParaRPr lang="en-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9073-C2A8-447D-B417-50BFB517F826}" type="slidenum">
              <a:rPr lang="en-IN" smtClean="0"/>
              <a:pPr/>
              <a:t>62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1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293C69-5135-4B2C-86FC-A9E845D3071A}" type="datetimeFigureOut">
              <a:rPr lang="en-US" smtClean="0"/>
              <a:pPr/>
              <a:t>6/13/2012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3218429-EB2F-4A14-8607-C75B947E6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image" Target="../media/image6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mailto:Kv.navaneethakrishnan@gmail.co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0"/>
            <a:ext cx="8229600" cy="1828800"/>
          </a:xfrm>
        </p:spPr>
        <p:txBody>
          <a:bodyPr>
            <a:noAutofit/>
          </a:bodyPr>
          <a:lstStyle/>
          <a:p>
            <a:r>
              <a:rPr lang="en-US" sz="8000" dirty="0" smtClean="0"/>
              <a:t>EQUITY RESEARCH AND VALUATION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 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of Equity research is to provide inputs for valuation.</a:t>
            </a:r>
          </a:p>
          <a:p>
            <a:r>
              <a:rPr lang="en-US" dirty="0" smtClean="0"/>
              <a:t>Process of Ascribing Value to a Company.</a:t>
            </a:r>
          </a:p>
          <a:p>
            <a:r>
              <a:rPr lang="en-US" dirty="0" smtClean="0"/>
              <a:t>Usually Expressed as a Formula.</a:t>
            </a:r>
          </a:p>
          <a:p>
            <a:r>
              <a:rPr lang="en-US" dirty="0" smtClean="0"/>
              <a:t>Features:</a:t>
            </a:r>
          </a:p>
          <a:p>
            <a:pPr>
              <a:buNone/>
            </a:pPr>
            <a:r>
              <a:rPr lang="en-US" dirty="0" smtClean="0"/>
              <a:t> 1. What is to be forecasted &amp; future prospects.</a:t>
            </a:r>
          </a:p>
          <a:p>
            <a:pPr>
              <a:buNone/>
            </a:pPr>
            <a:r>
              <a:rPr lang="en-US" dirty="0" smtClean="0"/>
              <a:t> 2.Method to convert forecasts to stock Valuation.</a:t>
            </a:r>
          </a:p>
          <a:p>
            <a:pPr>
              <a:buNone/>
            </a:pPr>
            <a:r>
              <a:rPr lang="en-US" dirty="0" smtClean="0"/>
              <a:t>E.g.: Dividend Discount Model.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4500" dirty="0" smtClean="0"/>
              <a:t>ECONOMIC ANALYSIS</a:t>
            </a:r>
            <a:endParaRPr lang="en-IN" sz="4500" dirty="0"/>
          </a:p>
        </p:txBody>
      </p:sp>
      <p:pic>
        <p:nvPicPr>
          <p:cNvPr id="1034" name="Picture 10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158947"/>
            <a:ext cx="1670609" cy="1794053"/>
          </a:xfrm>
          <a:prstGeom prst="rect">
            <a:avLst/>
          </a:prstGeom>
          <a:noFill/>
        </p:spPr>
      </p:pic>
      <p:pic>
        <p:nvPicPr>
          <p:cNvPr id="103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143000"/>
            <a:ext cx="609599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Introduction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How Economic Analysis Helps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Macro Economy and Stock Markets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Indicators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Indian Macro economic Scenario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 smtClean="0"/>
              <a:t>Detailed Version of Macro Economic Scenario.</a:t>
            </a:r>
          </a:p>
          <a:p>
            <a:pPr marL="651510" indent="-514350"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Font typeface="+mj-lt"/>
              <a:buAutoNum type="arabicPeriod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Performance of economy at Micro &amp; Macro level is analyzed </a:t>
            </a:r>
          </a:p>
          <a:p>
            <a:pPr lvl="1"/>
            <a:r>
              <a:rPr lang="en-US" dirty="0" smtClean="0"/>
              <a:t>to understand the business for forecasting and Valuation.</a:t>
            </a:r>
          </a:p>
          <a:p>
            <a:r>
              <a:rPr lang="en-US" dirty="0" smtClean="0"/>
              <a:t>Requires thorough understanding of the economy of the country and its various sectors.</a:t>
            </a:r>
          </a:p>
          <a:p>
            <a:r>
              <a:rPr lang="en-US" dirty="0" smtClean="0"/>
              <a:t>Economic Changes have their implications on all business firms directly/indirectly.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Economic Analysis Helps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Macro economic Analysis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Micro Economic Analysis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Determinants of growth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Demand and supply conditions in product, financial and labor markets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Productivity</a:t>
                      </a:r>
                      <a:r>
                        <a:rPr lang="en-US" baseline="0" dirty="0" smtClean="0"/>
                        <a:t> Measurement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structures</a:t>
                      </a:r>
                      <a:r>
                        <a:rPr lang="en-US" baseline="0" dirty="0" smtClean="0"/>
                        <a:t> in terms of perfect competition, monopoly, oligopoly, and duopoly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Inter-linkages</a:t>
                      </a:r>
                      <a:r>
                        <a:rPr lang="en-US" baseline="0" dirty="0" smtClean="0"/>
                        <a:t> between inflation, interest rates and determinants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Firm’s Cost Management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Impact of country’s monetary,</a:t>
                      </a:r>
                      <a:r>
                        <a:rPr lang="en-US" baseline="0" dirty="0" smtClean="0"/>
                        <a:t> fiscal, and exchange rate policies on economic growth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Production</a:t>
                      </a:r>
                      <a:r>
                        <a:rPr lang="en-US" baseline="0" dirty="0" smtClean="0"/>
                        <a:t> possibilities and efficiencies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Global spillover effects</a:t>
                      </a:r>
                      <a:r>
                        <a:rPr lang="en-US" baseline="0" dirty="0" smtClean="0"/>
                        <a:t> of crude oil, gold prices on domestic capital inflows and exchange rates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Pricing strategies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Macro Economy &amp; Stock Markets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Inter-relationship between stock markets and macro economic performance is empirically analyzed with the help of CAPM &amp; APT.</a:t>
            </a:r>
          </a:p>
          <a:p>
            <a:r>
              <a:rPr lang="en-US" dirty="0" smtClean="0"/>
              <a:t>Mixed evidence of relationship between economic behavior and  stock markets.</a:t>
            </a:r>
          </a:p>
          <a:p>
            <a:r>
              <a:rPr lang="en-US" dirty="0" smtClean="0"/>
              <a:t>Impact on stock markets is especially in terms of monetary and interest rate on the liquidity conditions.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Macro Economic Scenario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 Growth: </a:t>
            </a:r>
          </a:p>
          <a:p>
            <a:pPr lvl="1"/>
            <a:r>
              <a:rPr lang="en-US" dirty="0" smtClean="0"/>
              <a:t>Single most important macro economic variable</a:t>
            </a:r>
          </a:p>
          <a:p>
            <a:pPr lvl="1"/>
            <a:r>
              <a:rPr lang="en-US" dirty="0" smtClean="0"/>
              <a:t>Rate at which the real national product has grown during a time period.</a:t>
            </a:r>
          </a:p>
          <a:p>
            <a:r>
              <a:rPr lang="en-US" dirty="0" smtClean="0"/>
              <a:t>Higher the rate of growth- better the general prospects for industries during the coming months or years.</a:t>
            </a:r>
          </a:p>
          <a:p>
            <a:r>
              <a:rPr lang="en-US" dirty="0" smtClean="0"/>
              <a:t>Higher demand for goods and services – Higher sales and profitability.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Indicators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0916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Statistic used to predict future trends about the economy. E.g.: economic survey by RBI, publications by CMIE.</a:t>
            </a:r>
          </a:p>
          <a:p>
            <a:r>
              <a:rPr lang="en-US" dirty="0" smtClean="0"/>
              <a:t>LEADING : predict likely performance of economy in near future - money supply, stock market indices </a:t>
            </a:r>
          </a:p>
          <a:p>
            <a:r>
              <a:rPr lang="en-US" dirty="0" smtClean="0"/>
              <a:t>COINCIDENTAL: current position of economy/sector - GDP/GNP, IIP.</a:t>
            </a:r>
          </a:p>
          <a:p>
            <a:r>
              <a:rPr lang="en-US" dirty="0" smtClean="0"/>
              <a:t>LAGGING: What has taken place and outcomes of such past developments - piled up inventories, interest rates on commercial loans, O/s debt.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Macro Economic Indicators- In detail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GDP: Money value of all final goods and services produced in a country during a given time period- 1 year.</a:t>
            </a:r>
          </a:p>
          <a:p>
            <a:r>
              <a:rPr lang="en-US" dirty="0" smtClean="0"/>
              <a:t>NDP: GDP- Depreciation.</a:t>
            </a:r>
          </a:p>
          <a:p>
            <a:r>
              <a:rPr lang="en-US" dirty="0" smtClean="0"/>
              <a:t>GNP: Measure of total income earned by resident/nationals from various economic activities.(within economic territory/outside).</a:t>
            </a:r>
          </a:p>
          <a:p>
            <a:pPr lvl="1"/>
            <a:r>
              <a:rPr lang="en-US" dirty="0" smtClean="0"/>
              <a:t>GNP= GDP</a:t>
            </a:r>
          </a:p>
          <a:p>
            <a:pPr lvl="2"/>
            <a:r>
              <a:rPr lang="en-US" dirty="0" smtClean="0"/>
              <a:t>+ Factor income  by residents from the rest of the world</a:t>
            </a:r>
          </a:p>
          <a:p>
            <a:pPr lvl="2"/>
            <a:r>
              <a:rPr lang="en-US" dirty="0" smtClean="0"/>
              <a:t>-  Factor income earned by non-residents in our economy.</a:t>
            </a:r>
          </a:p>
          <a:p>
            <a:pPr lvl="1"/>
            <a:r>
              <a:rPr lang="en-US" dirty="0" smtClean="0"/>
              <a:t>Factor Income= direct investment income, portfolio investment income, interest income</a:t>
            </a:r>
          </a:p>
          <a:p>
            <a:r>
              <a:rPr lang="en-US" dirty="0" smtClean="0"/>
              <a:t>NNP: NDP- Depreciation.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Savings &amp; Capital formation.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for the future economic growth of a nation.</a:t>
            </a:r>
          </a:p>
          <a:p>
            <a:r>
              <a:rPr lang="en-US" dirty="0" smtClean="0"/>
              <a:t>Banks/FI’s channelize the physical savings made by household sector into investment in private and public forms so that physical capital stock of the nation would grow.</a:t>
            </a:r>
          </a:p>
          <a:p>
            <a:r>
              <a:rPr lang="en-US" dirty="0" smtClean="0"/>
              <a:t>Physical Savings- Land, Building, gold.</a:t>
            </a:r>
          </a:p>
          <a:p>
            <a:r>
              <a:rPr lang="en-US" dirty="0" smtClean="0"/>
              <a:t>Financial Savings- Bank Deposits, P.O Savings, P.F’s  and Stock purchase.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1.Introduction</a:t>
            </a:r>
          </a:p>
          <a:p>
            <a:endParaRPr lang="en-US" dirty="0" smtClean="0"/>
          </a:p>
          <a:p>
            <a:r>
              <a:rPr lang="en-US" dirty="0" smtClean="0"/>
              <a:t>2.Economic Analysis</a:t>
            </a:r>
          </a:p>
          <a:p>
            <a:endParaRPr lang="en-US" dirty="0" smtClean="0"/>
          </a:p>
          <a:p>
            <a:r>
              <a:rPr lang="en-US" dirty="0" smtClean="0"/>
              <a:t>3.Industry Analysis</a:t>
            </a:r>
          </a:p>
          <a:p>
            <a:endParaRPr lang="en-US" dirty="0" smtClean="0"/>
          </a:p>
          <a:p>
            <a:r>
              <a:rPr lang="en-US" dirty="0" smtClean="0"/>
              <a:t>4.Company Analysis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5.Discounted Cash Flow Valuation Models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IIP- Index of Industrial Production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Measures growth in Industrial Activity in an economy with reference to a base year.</a:t>
            </a:r>
          </a:p>
          <a:p>
            <a:r>
              <a:rPr lang="en-US" dirty="0" smtClean="0"/>
              <a:t>Shows the performance of industry and sectors and points out the direction of changes in different sectors of the economy.</a:t>
            </a:r>
          </a:p>
          <a:p>
            <a:r>
              <a:rPr lang="en-US" dirty="0" smtClean="0"/>
              <a:t>Quick estimates of IIP are compiled from the data furnished by agencies attached to Ministries/Departments /Sub-ordinate offices of GOI.</a:t>
            </a:r>
          </a:p>
          <a:p>
            <a:r>
              <a:rPr lang="en-US" dirty="0" smtClean="0"/>
              <a:t>Released within six weeks from the reference month &amp; revised based on revised production data.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Sustained rise in general price level over a given period.</a:t>
            </a:r>
          </a:p>
          <a:p>
            <a:r>
              <a:rPr lang="en-US" dirty="0" smtClean="0"/>
              <a:t>Types: </a:t>
            </a:r>
          </a:p>
          <a:p>
            <a:pPr lvl="1"/>
            <a:r>
              <a:rPr lang="en-US" dirty="0" smtClean="0"/>
              <a:t>Low/Moderate also called Creeping Inflation</a:t>
            </a:r>
          </a:p>
          <a:p>
            <a:pPr lvl="1"/>
            <a:r>
              <a:rPr lang="en-US" dirty="0" smtClean="0"/>
              <a:t>Very High also called Hyper Inflation.(rate over 1000% p.a )</a:t>
            </a:r>
          </a:p>
          <a:p>
            <a:r>
              <a:rPr lang="en-US" dirty="0" smtClean="0"/>
              <a:t>Measured through</a:t>
            </a:r>
          </a:p>
          <a:p>
            <a:pPr lvl="1"/>
            <a:r>
              <a:rPr lang="en-US" dirty="0" smtClean="0"/>
              <a:t> WPI with 1993-94 base year.</a:t>
            </a:r>
          </a:p>
          <a:p>
            <a:pPr lvl="2"/>
            <a:r>
              <a:rPr lang="en-US" dirty="0" smtClean="0"/>
              <a:t>Price Movements continuously tracked to give public idea of changes in price level.</a:t>
            </a:r>
          </a:p>
          <a:p>
            <a:pPr lvl="1"/>
            <a:r>
              <a:rPr lang="en-US" dirty="0" smtClean="0"/>
              <a:t>CPI, PPI, index for rural workers and urban non-manual employees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 Rate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8798"/>
            <a:ext cx="8229600" cy="4709160"/>
          </a:xfrm>
        </p:spPr>
        <p:txBody>
          <a:bodyPr/>
          <a:lstStyle/>
          <a:p>
            <a:r>
              <a:rPr lang="en-US" dirty="0" smtClean="0"/>
              <a:t>Decides the level of investment activity in the country.</a:t>
            </a:r>
          </a:p>
          <a:p>
            <a:r>
              <a:rPr lang="en-US" dirty="0" smtClean="0"/>
              <a:t>Nominal: Contractual rate of interest when a firm/individual borrows from a bank/FI.</a:t>
            </a:r>
          </a:p>
          <a:p>
            <a:r>
              <a:rPr lang="en-US" dirty="0" smtClean="0"/>
              <a:t>Real: Inflation adjusted interest rate.</a:t>
            </a:r>
          </a:p>
          <a:p>
            <a:r>
              <a:rPr lang="en-US" dirty="0" smtClean="0"/>
              <a:t>Investment:</a:t>
            </a:r>
          </a:p>
          <a:p>
            <a:pPr lvl="1"/>
            <a:r>
              <a:rPr lang="en-US" dirty="0" smtClean="0"/>
              <a:t>Autonomous- interest &amp; income dependent.</a:t>
            </a:r>
          </a:p>
          <a:p>
            <a:pPr lvl="2"/>
            <a:r>
              <a:rPr lang="en-US" dirty="0" smtClean="0"/>
              <a:t>Takes place as public investment.</a:t>
            </a:r>
          </a:p>
          <a:p>
            <a:pPr lvl="1"/>
            <a:r>
              <a:rPr lang="en-US" dirty="0" smtClean="0"/>
              <a:t>Induced- interest sensitive; rises when there is decline in interest rate(lending rate) &amp; vice versa.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Monetary Policy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 Controls the economy through changes in money supply and credit availability		</a:t>
            </a:r>
          </a:p>
          <a:p>
            <a:r>
              <a:rPr lang="en-US" dirty="0" smtClean="0"/>
              <a:t>Change in monetary policy makes cost of credit relatively cheaper/costlier depending on the economic situation.</a:t>
            </a:r>
          </a:p>
          <a:p>
            <a:r>
              <a:rPr lang="en-US" dirty="0" smtClean="0"/>
              <a:t>Central Bank(RBI)</a:t>
            </a:r>
          </a:p>
          <a:p>
            <a:pPr lvl="1"/>
            <a:r>
              <a:rPr lang="en-US" dirty="0" smtClean="0"/>
              <a:t>Estimates demand for money/credit requirements.</a:t>
            </a:r>
          </a:p>
          <a:p>
            <a:pPr lvl="1"/>
            <a:r>
              <a:rPr lang="en-US" dirty="0" smtClean="0"/>
              <a:t>Credit  info gets into food and non food credit.</a:t>
            </a:r>
          </a:p>
          <a:p>
            <a:pPr lvl="2"/>
            <a:r>
              <a:rPr lang="en-US" dirty="0" smtClean="0"/>
              <a:t>Food Credit        - agricultural &amp; allied activities	</a:t>
            </a:r>
          </a:p>
          <a:p>
            <a:pPr lvl="2"/>
            <a:r>
              <a:rPr lang="en-US" dirty="0" smtClean="0"/>
              <a:t>Non food credit – Industry &amp; Service sectors.</a:t>
            </a:r>
          </a:p>
          <a:p>
            <a:pPr lvl="1">
              <a:buNone/>
            </a:pPr>
            <a:r>
              <a:rPr lang="en-US" dirty="0" smtClean="0"/>
              <a:t>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Fiscal Policies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Taxes and Expenditure are the two components.</a:t>
            </a:r>
          </a:p>
          <a:p>
            <a:r>
              <a:rPr lang="en-US" dirty="0" smtClean="0"/>
              <a:t>Higher the Fiscal deficit- greater is the pressure on interest rates.</a:t>
            </a:r>
          </a:p>
          <a:p>
            <a:r>
              <a:rPr lang="en-US" dirty="0" smtClean="0"/>
              <a:t>Government Policies effects the Performance of industries &amp; other sectors of economy.</a:t>
            </a:r>
          </a:p>
          <a:p>
            <a:r>
              <a:rPr lang="en-US" dirty="0" smtClean="0"/>
              <a:t>Business firms can have influence to make public  policies in their favor.  E.g.. Price fixation, restriction of goods movement between  states.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Sector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Trade restrictions, outsourcing, exchange rates and inflation in foreign countries affects industrial performance and companies that have larger dependencies on foreign markets.</a:t>
            </a:r>
          </a:p>
          <a:p>
            <a:r>
              <a:rPr lang="en-US" dirty="0" smtClean="0"/>
              <a:t>BOT: If Export &gt;Imports- surplus trade balance</a:t>
            </a:r>
            <a:r>
              <a:rPr lang="en-IN" dirty="0" smtClean="0"/>
              <a:t> or else deficit.</a:t>
            </a:r>
          </a:p>
          <a:p>
            <a:r>
              <a:rPr lang="en-US" dirty="0" smtClean="0"/>
              <a:t>BOP: records all Capital &amp; Current A/c transactions. Surplus in this a/c would raise the forex- reserves.</a:t>
            </a:r>
          </a:p>
          <a:p>
            <a:pPr>
              <a:buNone/>
            </a:pPr>
            <a:endParaRPr lang="en-IN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 smtClean="0"/>
              <a:t>INDUSTRY ANALYSIS</a:t>
            </a:r>
            <a:endParaRPr lang="en-IN" sz="4500" dirty="0"/>
          </a:p>
        </p:txBody>
      </p:sp>
      <p:pic>
        <p:nvPicPr>
          <p:cNvPr id="1026" name="Picture 2" descr="C:\Program Files (x86)\Microsoft Office\MEDIA\CAGCAT10\j0285360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00200"/>
            <a:ext cx="2209800" cy="2440851"/>
          </a:xfrm>
          <a:prstGeom prst="rect">
            <a:avLst/>
          </a:prstGeom>
          <a:noFill/>
        </p:spPr>
      </p:pic>
      <p:pic>
        <p:nvPicPr>
          <p:cNvPr id="1027" name="Picture 3" descr="C:\Program Files (x86)\Microsoft Office\MEDIA\CAGCAT10\j018742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9351" y="1600656"/>
            <a:ext cx="1762049" cy="2361744"/>
          </a:xfrm>
          <a:prstGeom prst="rect">
            <a:avLst/>
          </a:prstGeom>
          <a:noFill/>
        </p:spPr>
      </p:pic>
      <p:pic>
        <p:nvPicPr>
          <p:cNvPr id="1028" name="Picture 4" descr="C:\Program Files (x86)\Microsoft Office\MEDIA\CAGCAT10\j025234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4527804"/>
            <a:ext cx="1826971" cy="1644396"/>
          </a:xfrm>
          <a:prstGeom prst="rect">
            <a:avLst/>
          </a:prstGeom>
          <a:noFill/>
        </p:spPr>
      </p:pic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15000" y="4357687"/>
            <a:ext cx="1828800" cy="1585913"/>
            <a:chOff x="1632" y="1248"/>
            <a:chExt cx="2682" cy="2286"/>
          </a:xfrm>
        </p:grpSpPr>
        <p:sp>
          <p:nvSpPr>
            <p:cNvPr id="1031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IN"/>
            </a:p>
          </p:txBody>
        </p:sp>
        <p:sp>
          <p:nvSpPr>
            <p:cNvPr id="1032" name="AutoShape 8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IN"/>
            </a:p>
          </p:txBody>
        </p:sp>
        <p:sp>
          <p:nvSpPr>
            <p:cNvPr id="1033" name="AutoShape 9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en-IN"/>
            </a:p>
          </p:txBody>
        </p:sp>
      </p:grpSp>
      <p:pic>
        <p:nvPicPr>
          <p:cNvPr id="1034" name="Picture 10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3158947"/>
            <a:ext cx="1670609" cy="1794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INDUSTRY ANALYSIS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Methods used for Industry Analysis</a:t>
            </a:r>
          </a:p>
          <a:p>
            <a:pPr lvl="1"/>
            <a:r>
              <a:rPr lang="en-US" dirty="0" smtClean="0"/>
              <a:t>Herfindahl – Hirschman Index</a:t>
            </a:r>
          </a:p>
          <a:p>
            <a:pPr lvl="1"/>
            <a:r>
              <a:rPr lang="en-US" dirty="0" smtClean="0"/>
              <a:t>S-Curve (Industry Life Cycle) Approach</a:t>
            </a:r>
          </a:p>
          <a:p>
            <a:pPr lvl="1"/>
            <a:r>
              <a:rPr lang="en-US" dirty="0" smtClean="0"/>
              <a:t>SWOT Analysis.</a:t>
            </a:r>
          </a:p>
          <a:p>
            <a:pPr lvl="1"/>
            <a:r>
              <a:rPr lang="en-US" dirty="0" smtClean="0"/>
              <a:t>Stuck in the middle</a:t>
            </a:r>
          </a:p>
          <a:p>
            <a:pPr lvl="1"/>
            <a:r>
              <a:rPr lang="en-US" dirty="0" smtClean="0"/>
              <a:t>Porter’s Five Force Analysis</a:t>
            </a:r>
          </a:p>
          <a:p>
            <a:pPr lvl="1"/>
            <a:r>
              <a:rPr lang="en-US" dirty="0" smtClean="0"/>
              <a:t>Porter’s Generic Strategies</a:t>
            </a:r>
          </a:p>
          <a:p>
            <a:pPr lvl="2"/>
            <a:r>
              <a:rPr lang="en-US" dirty="0" smtClean="0"/>
              <a:t>Cost Leadership</a:t>
            </a:r>
          </a:p>
          <a:p>
            <a:pPr lvl="2"/>
            <a:r>
              <a:rPr lang="en-US" dirty="0" smtClean="0"/>
              <a:t>Differentiation</a:t>
            </a:r>
          </a:p>
          <a:p>
            <a:pPr lvl="2"/>
            <a:r>
              <a:rPr lang="en-US" dirty="0" smtClean="0"/>
              <a:t>Focus.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Integral Part of Equity Valuation.</a:t>
            </a:r>
          </a:p>
          <a:p>
            <a:r>
              <a:rPr lang="en-US" dirty="0" smtClean="0"/>
              <a:t>Determines the relevant benchmarks</a:t>
            </a:r>
          </a:p>
          <a:p>
            <a:r>
              <a:rPr lang="en-US" dirty="0" smtClean="0"/>
              <a:t>Assists in finding the future potential.</a:t>
            </a:r>
          </a:p>
          <a:p>
            <a:r>
              <a:rPr lang="en-US" dirty="0" smtClean="0"/>
              <a:t>Competitive Strategies of </a:t>
            </a:r>
            <a:r>
              <a:rPr lang="en-US" smtClean="0"/>
              <a:t>Busniness:- </a:t>
            </a:r>
            <a:r>
              <a:rPr lang="en-US" dirty="0" smtClean="0"/>
              <a:t>Focus on cost leadership/differentiation</a:t>
            </a:r>
          </a:p>
          <a:p>
            <a:pPr lvl="1"/>
            <a:r>
              <a:rPr lang="en-US" dirty="0" smtClean="0"/>
              <a:t>Industry Attractiveness-</a:t>
            </a:r>
          </a:p>
          <a:p>
            <a:pPr lvl="2"/>
            <a:r>
              <a:rPr lang="en-US" dirty="0" smtClean="0"/>
              <a:t>Short &amp; Long Term Profitability.</a:t>
            </a:r>
          </a:p>
          <a:p>
            <a:pPr lvl="1"/>
            <a:r>
              <a:rPr lang="en-US" dirty="0" smtClean="0"/>
              <a:t>Competitive Advantage-</a:t>
            </a:r>
          </a:p>
          <a:p>
            <a:pPr lvl="2"/>
            <a:r>
              <a:rPr lang="en-US" dirty="0" smtClean="0"/>
              <a:t>The Industry, The Firm, Competitive reaction.</a:t>
            </a:r>
          </a:p>
          <a:p>
            <a:pPr lvl="2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HERFINDAHL- HIRSCHMAN INDEX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Gives clear idea of the role of dominant firms in an imperfect market.</a:t>
            </a:r>
          </a:p>
          <a:p>
            <a:r>
              <a:rPr lang="en-US" dirty="0" smtClean="0"/>
              <a:t>Computed by a sum of squares of the percentage market shares of all participants in a market.</a:t>
            </a:r>
            <a:endParaRPr lang="en-IN" dirty="0" smtClean="0"/>
          </a:p>
          <a:p>
            <a:r>
              <a:rPr lang="en-US" dirty="0" smtClean="0"/>
              <a:t>The concentration is said to be</a:t>
            </a:r>
          </a:p>
          <a:p>
            <a:pPr lvl="1"/>
            <a:r>
              <a:rPr lang="en-US" dirty="0" smtClean="0"/>
              <a:t> low if the value of the index is &lt;0.1 and </a:t>
            </a:r>
          </a:p>
          <a:p>
            <a:pPr lvl="1"/>
            <a:r>
              <a:rPr lang="en-US" dirty="0" smtClean="0"/>
              <a:t>High if it is &gt;0.18.</a:t>
            </a:r>
          </a:p>
          <a:p>
            <a:r>
              <a:rPr lang="en-US" dirty="0" smtClean="0"/>
              <a:t>Find the history of company, promotion, management, product range, marketing and distribution network, industrial relations, productivity, and such other parameters of the interested companies.</a:t>
            </a:r>
          </a:p>
          <a:p>
            <a:pPr lvl="1">
              <a:buNone/>
            </a:pPr>
            <a:r>
              <a:rPr lang="en-US" dirty="0" smtClean="0"/>
              <a:t>		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 map for analysis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5409364"/>
              </p:ext>
            </p:extLst>
          </p:nvPr>
        </p:nvGraphicFramePr>
        <p:xfrm>
          <a:off x="457200" y="16002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HH Index  contd..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7724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828800"/>
                <a:gridCol w="320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Players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Market share (MS)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(MS)^2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Tata</a:t>
                      </a:r>
                      <a:r>
                        <a:rPr lang="en-US" baseline="0" dirty="0" smtClean="0"/>
                        <a:t> Motors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0.3969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Ashok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leyland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0.0784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Eicher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0.0049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0.0004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HH Index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0.4806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S-CURVE(industry life cycle) approach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71600" y="1676400"/>
          <a:ext cx="7086600" cy="4573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50"/>
                <a:gridCol w="1771650"/>
                <a:gridCol w="1771650"/>
                <a:gridCol w="1771650"/>
              </a:tblGrid>
              <a:tr h="449592">
                <a:tc>
                  <a:txBody>
                    <a:bodyPr/>
                    <a:lstStyle/>
                    <a:p>
                      <a:r>
                        <a:rPr lang="en-US" dirty="0" smtClean="0"/>
                        <a:t>Pioneer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Growth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Maturity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Decline</a:t>
                      </a:r>
                      <a:endParaRPr lang="en-IN" dirty="0"/>
                    </a:p>
                  </a:txBody>
                  <a:tcPr/>
                </a:tc>
              </a:tr>
              <a:tr h="1108583">
                <a:tc>
                  <a:txBody>
                    <a:bodyPr/>
                    <a:lstStyle/>
                    <a:p>
                      <a:r>
                        <a:rPr lang="en-US" dirty="0" smtClean="0"/>
                        <a:t>Limited demand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Ramp up in demand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 growth with economy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Slow sales</a:t>
                      </a:r>
                      <a:endParaRPr lang="en-IN" dirty="0"/>
                    </a:p>
                  </a:txBody>
                  <a:tcPr/>
                </a:tc>
              </a:tr>
              <a:tr h="776008">
                <a:tc>
                  <a:txBody>
                    <a:bodyPr/>
                    <a:lstStyle/>
                    <a:p>
                      <a:r>
                        <a:rPr lang="en-US" dirty="0" smtClean="0"/>
                        <a:t>Low margins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margins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Slim margin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Low/negative margins</a:t>
                      </a:r>
                      <a:endParaRPr lang="en-IN" dirty="0"/>
                    </a:p>
                  </a:txBody>
                  <a:tcPr/>
                </a:tc>
              </a:tr>
              <a:tr h="776008"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</a:t>
                      </a:r>
                      <a:r>
                        <a:rPr lang="en-US" baseline="0" dirty="0" smtClean="0"/>
                        <a:t> sales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Few competitors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Focus</a:t>
                      </a:r>
                      <a:r>
                        <a:rPr lang="en-US" baseline="0" dirty="0" smtClean="0"/>
                        <a:t> on Cost control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Losing</a:t>
                      </a:r>
                      <a:r>
                        <a:rPr lang="en-US" baseline="0" dirty="0" smtClean="0"/>
                        <a:t> of capital</a:t>
                      </a:r>
                      <a:endParaRPr lang="en-IN" dirty="0"/>
                    </a:p>
                  </a:txBody>
                  <a:tcPr/>
                </a:tc>
              </a:tr>
              <a:tr h="776008">
                <a:tc>
                  <a:txBody>
                    <a:bodyPr/>
                    <a:lstStyle/>
                    <a:p>
                      <a:r>
                        <a:rPr lang="en-US" dirty="0" smtClean="0"/>
                        <a:t>Frequent changes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Mass exit via mergers, etc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Chronic Overcapacity/negative industrial profits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Cycle-</a:t>
            </a:r>
            <a:r>
              <a:rPr lang="en-US" dirty="0" err="1" smtClean="0"/>
              <a:t>Contd</a:t>
            </a:r>
            <a:r>
              <a:rPr lang="en-US" dirty="0" smtClean="0"/>
              <a:t>……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Factors: Government intervention, liberalization of external trade and lower transportation costs.</a:t>
            </a:r>
          </a:p>
          <a:p>
            <a:r>
              <a:rPr lang="en-US" dirty="0" smtClean="0"/>
              <a:t>Advisable to invest in the 1</a:t>
            </a:r>
            <a:r>
              <a:rPr lang="en-US" baseline="30000" dirty="0" smtClean="0"/>
              <a:t>st</a:t>
            </a:r>
            <a:r>
              <a:rPr lang="en-US" dirty="0" smtClean="0"/>
              <a:t> two stages and disinvest in the next two phases.</a:t>
            </a:r>
          </a:p>
          <a:p>
            <a:r>
              <a:rPr lang="en-US" dirty="0" smtClean="0"/>
              <a:t>After a decline, industry starts pioneering- time to re-invest.</a:t>
            </a:r>
          </a:p>
          <a:p>
            <a:r>
              <a:rPr lang="en-US" dirty="0" smtClean="0"/>
              <a:t>This is useful for </a:t>
            </a:r>
            <a:r>
              <a:rPr lang="en-US" smtClean="0"/>
              <a:t>forecasting industry-wide EPS.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SWOT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Environmental Scan</a:t>
            </a:r>
          </a:p>
          <a:p>
            <a:pPr lvl="1"/>
            <a:r>
              <a:rPr lang="en-US" dirty="0" smtClean="0"/>
              <a:t>Internal Analysis- Strengths and Weaknesses	</a:t>
            </a:r>
          </a:p>
          <a:p>
            <a:pPr lvl="1"/>
            <a:r>
              <a:rPr lang="en-US" dirty="0" smtClean="0"/>
              <a:t>External Analysis- Opportunities and Threats.</a:t>
            </a:r>
          </a:p>
          <a:p>
            <a:r>
              <a:rPr lang="en-US" dirty="0" smtClean="0"/>
              <a:t>It involves</a:t>
            </a:r>
          </a:p>
          <a:p>
            <a:pPr lvl="1"/>
            <a:r>
              <a:rPr lang="en-US" dirty="0" smtClean="0"/>
              <a:t> specifying the objectives and </a:t>
            </a:r>
          </a:p>
          <a:p>
            <a:pPr lvl="1"/>
            <a:r>
              <a:rPr lang="en-US" dirty="0" smtClean="0"/>
              <a:t>identifying the internal and external factors that are favorable and unfavorable to achieving those objectives</a:t>
            </a:r>
          </a:p>
          <a:p>
            <a:r>
              <a:rPr lang="en-US" dirty="0" smtClean="0"/>
              <a:t>Make own analysis based on reliable data from non-disputable sources to gain in-depth insight into companies nature, its current &amp; future prospects.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848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SWOT </a:t>
            </a:r>
            <a:r>
              <a:rPr lang="en-US" sz="3600" dirty="0" err="1" smtClean="0"/>
              <a:t>contd</a:t>
            </a:r>
            <a:r>
              <a:rPr lang="en-US" sz="3600" dirty="0" smtClean="0"/>
              <a:t>…..</a:t>
            </a:r>
            <a:endParaRPr lang="en-IN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800600" y="1066800"/>
          <a:ext cx="3962400" cy="550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</a:tblGrid>
              <a:tr h="34036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WEAKNESSES</a:t>
                      </a:r>
                      <a:endParaRPr kumimoji="0" lang="en-IN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patents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Poor reputation among customers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Brand name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High cost structure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access to natural resources</a:t>
                      </a:r>
                      <a:endParaRPr lang="en-IN" dirty="0"/>
                    </a:p>
                  </a:txBody>
                  <a:tcPr/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access to distribution network</a:t>
                      </a:r>
                      <a:endParaRPr lang="en-IN" dirty="0"/>
                    </a:p>
                  </a:txBody>
                  <a:tcPr/>
                </a:tc>
              </a:tr>
              <a:tr h="3867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THREATS</a:t>
                      </a:r>
                      <a:endParaRPr lang="en-IN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Shifts in customer tastes away from firm’s products</a:t>
                      </a:r>
                      <a:endParaRPr lang="en-IN" dirty="0"/>
                    </a:p>
                  </a:txBody>
                  <a:tcPr/>
                </a:tc>
              </a:tr>
              <a:tr h="525103">
                <a:tc>
                  <a:txBody>
                    <a:bodyPr/>
                    <a:lstStyle/>
                    <a:p>
                      <a:r>
                        <a:rPr lang="en-US" dirty="0" smtClean="0"/>
                        <a:t>Emergency of substitute products</a:t>
                      </a:r>
                      <a:endParaRPr lang="en-IN" dirty="0"/>
                    </a:p>
                  </a:txBody>
                  <a:tcPr/>
                </a:tc>
              </a:tr>
              <a:tr h="525103">
                <a:tc>
                  <a:txBody>
                    <a:bodyPr/>
                    <a:lstStyle/>
                    <a:p>
                      <a:r>
                        <a:rPr lang="en-US" dirty="0" smtClean="0"/>
                        <a:t>New regulations</a:t>
                      </a:r>
                      <a:endParaRPr lang="en-IN" dirty="0"/>
                    </a:p>
                  </a:txBody>
                  <a:tcPr/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Increased trade barriers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304800" y="1066800"/>
          <a:ext cx="4114800" cy="550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</a:tblGrid>
              <a:tr h="340362">
                <a:tc>
                  <a:txBody>
                    <a:bodyPr/>
                    <a:lstStyle/>
                    <a:p>
                      <a:pPr algn="ctr"/>
                      <a:r>
                        <a:rPr kumimoji="0" lang="en-US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STRENGHTS</a:t>
                      </a:r>
                      <a:r>
                        <a:rPr lang="en-US" dirty="0" smtClean="0"/>
                        <a:t> </a:t>
                      </a:r>
                      <a:endParaRPr lang="en-IN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Patents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Good reputation among customers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Brand name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r>
                        <a:rPr lang="en-US" baseline="0" dirty="0" smtClean="0"/>
                        <a:t> Advantages</a:t>
                      </a:r>
                      <a:endParaRPr lang="en-IN" dirty="0"/>
                    </a:p>
                  </a:txBody>
                  <a:tcPr/>
                </a:tc>
              </a:tr>
              <a:tr h="340362">
                <a:tc>
                  <a:txBody>
                    <a:bodyPr/>
                    <a:lstStyle/>
                    <a:p>
                      <a:r>
                        <a:rPr lang="en-US" dirty="0" smtClean="0"/>
                        <a:t>Exclusive access to natural resources</a:t>
                      </a:r>
                      <a:endParaRPr lang="en-IN" dirty="0"/>
                    </a:p>
                  </a:txBody>
                  <a:tcPr/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Exclusive access to distribution network</a:t>
                      </a:r>
                      <a:endParaRPr lang="en-IN" dirty="0"/>
                    </a:p>
                  </a:txBody>
                  <a:tcPr/>
                </a:tc>
              </a:tr>
              <a:tr h="38674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OPPORTUNITIES</a:t>
                      </a:r>
                      <a:endParaRPr lang="en-IN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Unfulfilled customer</a:t>
                      </a:r>
                      <a:r>
                        <a:rPr lang="en-US" baseline="0" dirty="0" smtClean="0"/>
                        <a:t> need</a:t>
                      </a:r>
                      <a:endParaRPr lang="en-IN" dirty="0"/>
                    </a:p>
                  </a:txBody>
                  <a:tcPr/>
                </a:tc>
              </a:tr>
              <a:tr h="525103">
                <a:tc>
                  <a:txBody>
                    <a:bodyPr/>
                    <a:lstStyle/>
                    <a:p>
                      <a:r>
                        <a:rPr lang="en-US" dirty="0" smtClean="0"/>
                        <a:t>Arrival</a:t>
                      </a:r>
                      <a:r>
                        <a:rPr lang="en-US" baseline="0" dirty="0" smtClean="0"/>
                        <a:t> of new technology</a:t>
                      </a:r>
                      <a:endParaRPr lang="en-IN" dirty="0"/>
                    </a:p>
                  </a:txBody>
                  <a:tcPr/>
                </a:tc>
              </a:tr>
              <a:tr h="525103">
                <a:tc>
                  <a:txBody>
                    <a:bodyPr/>
                    <a:lstStyle/>
                    <a:p>
                      <a:r>
                        <a:rPr lang="en-US" dirty="0" smtClean="0"/>
                        <a:t>Loosening of regulation</a:t>
                      </a:r>
                      <a:endParaRPr lang="en-IN" dirty="0"/>
                    </a:p>
                  </a:txBody>
                  <a:tcPr/>
                </a:tc>
              </a:tr>
              <a:tr h="595633">
                <a:tc>
                  <a:txBody>
                    <a:bodyPr/>
                    <a:lstStyle/>
                    <a:p>
                      <a:r>
                        <a:rPr lang="en-US" dirty="0" smtClean="0"/>
                        <a:t>Remova</a:t>
                      </a:r>
                      <a:r>
                        <a:rPr lang="en-US" baseline="0" dirty="0" smtClean="0"/>
                        <a:t>l of international trade barriers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STRUCK IN THE MIDDLE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scores of midsize companies are essentially the ones struck in the middle.</a:t>
            </a:r>
          </a:p>
          <a:p>
            <a:r>
              <a:rPr lang="en-US" dirty="0" smtClean="0"/>
              <a:t>There is no competitive advantage for a company that is stuck in the middle and result is poor financial performance.</a:t>
            </a:r>
          </a:p>
          <a:p>
            <a:r>
              <a:rPr lang="en-US" dirty="0" smtClean="0"/>
              <a:t>E.g.: ABC ltd – an auto products supplier-</a:t>
            </a:r>
          </a:p>
          <a:p>
            <a:pPr lvl="1"/>
            <a:r>
              <a:rPr lang="en-US" dirty="0" smtClean="0"/>
              <a:t>Customers- Big auto companies-focus on lowering costs</a:t>
            </a:r>
          </a:p>
          <a:p>
            <a:pPr lvl="1"/>
            <a:r>
              <a:rPr lang="en-US" dirty="0" smtClean="0"/>
              <a:t>Suppliers- Large raw material suppliers- focus on increasing prices .</a:t>
            </a:r>
          </a:p>
          <a:p>
            <a:pPr lvl="1"/>
            <a:r>
              <a:rPr lang="en-US" dirty="0" smtClean="0"/>
              <a:t>ABC ltd feels pressure on its margins having stuck in the middle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PORTER’s FIVE FORCE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Aimed at analyzing the competitive environment faced by a single entity or as a Strategic Business Unit (SBU). Key areas are</a:t>
            </a:r>
          </a:p>
          <a:p>
            <a:pPr lvl="1"/>
            <a:r>
              <a:rPr lang="en-US" dirty="0" smtClean="0"/>
              <a:t>Threat of new entrants</a:t>
            </a:r>
          </a:p>
          <a:p>
            <a:pPr lvl="1"/>
            <a:r>
              <a:rPr lang="en-US" dirty="0" smtClean="0"/>
              <a:t>Threat of substitute products</a:t>
            </a:r>
          </a:p>
          <a:p>
            <a:pPr lvl="1"/>
            <a:r>
              <a:rPr lang="en-US" dirty="0" smtClean="0"/>
              <a:t>Bargaining power of buyers</a:t>
            </a:r>
          </a:p>
          <a:p>
            <a:pPr lvl="1"/>
            <a:r>
              <a:rPr lang="en-US" dirty="0" smtClean="0"/>
              <a:t>Bargaining power of suppliers</a:t>
            </a:r>
          </a:p>
          <a:p>
            <a:pPr lvl="1"/>
            <a:r>
              <a:rPr lang="en-US" dirty="0" smtClean="0"/>
              <a:t>Intensity of competitive rivalry.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of New Entrants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Factors facilitating easy entry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Factors serving as barriers to entry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Common technology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Patented or proprietary know-how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Little brand franchise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Difficulty</a:t>
                      </a:r>
                      <a:r>
                        <a:rPr lang="en-US" baseline="0" dirty="0" smtClean="0"/>
                        <a:t> in brand switching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Access to distribution</a:t>
                      </a:r>
                      <a:r>
                        <a:rPr lang="en-US" baseline="0" dirty="0" smtClean="0"/>
                        <a:t> channels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Restricted distribution channels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Low scale</a:t>
                      </a:r>
                      <a:r>
                        <a:rPr lang="en-US" baseline="0" dirty="0" smtClean="0"/>
                        <a:t> threshold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scale</a:t>
                      </a:r>
                      <a:r>
                        <a:rPr lang="en-US" baseline="0" dirty="0" smtClean="0"/>
                        <a:t> threshold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Salable</a:t>
                      </a:r>
                      <a:r>
                        <a:rPr lang="en-US" baseline="0" dirty="0" smtClean="0"/>
                        <a:t> assets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Specialized assets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Low exit costs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 exit costs</a:t>
                      </a:r>
                      <a:endParaRPr lang="en-IN" dirty="0"/>
                    </a:p>
                  </a:txBody>
                  <a:tcPr/>
                </a:tc>
              </a:tr>
              <a:tr h="600075">
                <a:tc>
                  <a:txBody>
                    <a:bodyPr/>
                    <a:lstStyle/>
                    <a:p>
                      <a:r>
                        <a:rPr lang="en-US" dirty="0" smtClean="0"/>
                        <a:t>Independent</a:t>
                      </a:r>
                      <a:r>
                        <a:rPr lang="en-US" baseline="0" dirty="0" smtClean="0"/>
                        <a:t> businesses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Inter-related</a:t>
                      </a:r>
                      <a:r>
                        <a:rPr lang="en-US" baseline="0" dirty="0" smtClean="0"/>
                        <a:t> businesses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of Substitute Products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Comes from products outside the industry.</a:t>
            </a:r>
          </a:p>
          <a:p>
            <a:r>
              <a:rPr lang="en-US" dirty="0" smtClean="0"/>
              <a:t>Constrains the ability of a firm in an industry to rise prices.</a:t>
            </a:r>
          </a:p>
          <a:p>
            <a:r>
              <a:rPr lang="en-US" dirty="0" smtClean="0"/>
              <a:t>Risk of low growth rate in sales and profits.</a:t>
            </a:r>
          </a:p>
          <a:p>
            <a:r>
              <a:rPr lang="en-US" dirty="0" smtClean="0"/>
              <a:t>The remedy is</a:t>
            </a:r>
          </a:p>
          <a:p>
            <a:pPr lvl="1"/>
            <a:r>
              <a:rPr lang="en-US" dirty="0" smtClean="0"/>
              <a:t>Quality up gradation, cost reduction</a:t>
            </a:r>
          </a:p>
          <a:p>
            <a:pPr lvl="1"/>
            <a:r>
              <a:rPr lang="en-US" dirty="0" smtClean="0"/>
              <a:t>Product differentiation</a:t>
            </a:r>
          </a:p>
          <a:p>
            <a:r>
              <a:rPr lang="en-US" dirty="0" smtClean="0"/>
              <a:t>Key consideration is Buyers Switching costs- one time costs facing the buyer in switching the products.</a:t>
            </a:r>
          </a:p>
          <a:p>
            <a:r>
              <a:rPr lang="en-US" dirty="0" smtClean="0"/>
              <a:t>E.g. Glass bottles – cans &amp; cable – satellite TV 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Bargaining Power of Buyers- greater when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Few Customers- purchase in large quantities</a:t>
            </a:r>
          </a:p>
          <a:p>
            <a:r>
              <a:rPr lang="en-US" dirty="0" smtClean="0"/>
              <a:t>Purchasers- sizable % of selling industry’s total sales</a:t>
            </a:r>
          </a:p>
          <a:p>
            <a:r>
              <a:rPr lang="en-US" dirty="0" smtClean="0"/>
              <a:t>Supplying industry- comprises large no of relatively small sellers</a:t>
            </a:r>
          </a:p>
          <a:p>
            <a:r>
              <a:rPr lang="en-US" dirty="0" smtClean="0"/>
              <a:t>Customers can find alternative sellers and have zero switching costs.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1.Title Analysis</a:t>
            </a:r>
          </a:p>
          <a:p>
            <a:endParaRPr lang="en-US" dirty="0" smtClean="0"/>
          </a:p>
          <a:p>
            <a:r>
              <a:rPr lang="en-US" dirty="0" smtClean="0"/>
              <a:t>2.Users of Equity Research Reports</a:t>
            </a:r>
          </a:p>
          <a:p>
            <a:endParaRPr lang="en-US" dirty="0" smtClean="0"/>
          </a:p>
          <a:p>
            <a:r>
              <a:rPr lang="en-US" dirty="0" smtClean="0"/>
              <a:t>3.What does Equity Research Entail</a:t>
            </a:r>
          </a:p>
          <a:p>
            <a:endParaRPr lang="en-US" dirty="0" smtClean="0"/>
          </a:p>
          <a:p>
            <a:r>
              <a:rPr lang="en-US" dirty="0" smtClean="0"/>
              <a:t>4. Essential Elements of Equity Research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5.Limitations of Equity Research Reports</a:t>
            </a:r>
          </a:p>
          <a:p>
            <a:endParaRPr lang="en-US" dirty="0" smtClean="0"/>
          </a:p>
          <a:p>
            <a:r>
              <a:rPr lang="en-US" dirty="0" smtClean="0"/>
              <a:t>6.Equity Valuation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Bargaining power of Suppliers- more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 is important to buyer one way/another.</a:t>
            </a:r>
          </a:p>
          <a:p>
            <a:r>
              <a:rPr lang="en-US" dirty="0" smtClean="0"/>
              <a:t>Supplier industry is </a:t>
            </a:r>
          </a:p>
          <a:p>
            <a:pPr lvl="1"/>
            <a:r>
              <a:rPr lang="en-US" dirty="0" smtClean="0"/>
              <a:t>Dominated by a few major producers</a:t>
            </a:r>
          </a:p>
          <a:p>
            <a:pPr lvl="1"/>
            <a:r>
              <a:rPr lang="en-US" dirty="0" smtClean="0"/>
              <a:t>Enjoying secure market positions</a:t>
            </a:r>
          </a:p>
          <a:p>
            <a:r>
              <a:rPr lang="en-US" dirty="0" smtClean="0"/>
              <a:t>Buying firms are not important customers</a:t>
            </a:r>
          </a:p>
          <a:p>
            <a:r>
              <a:rPr lang="en-US" dirty="0" smtClean="0"/>
              <a:t>One or more suppliers pose a credible threat of forward integration.</a:t>
            </a:r>
          </a:p>
          <a:p>
            <a:r>
              <a:rPr lang="en-US" dirty="0" smtClean="0"/>
              <a:t>Difficult for buyers to Switch over from one supplier to another.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Intensity of Competitive Rivalry-when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Increase in no. of competitors and become more equal in size and capacity</a:t>
            </a:r>
          </a:p>
          <a:p>
            <a:r>
              <a:rPr lang="en-US" dirty="0" smtClean="0"/>
              <a:t>When product’s demand is slow</a:t>
            </a:r>
          </a:p>
          <a:p>
            <a:r>
              <a:rPr lang="en-US" dirty="0" smtClean="0"/>
              <a:t>Competitors resorts to price cuts</a:t>
            </a:r>
          </a:p>
          <a:p>
            <a:r>
              <a:rPr lang="en-US" dirty="0" smtClean="0"/>
              <a:t>Exit costs are more than cost of stay and compete.</a:t>
            </a:r>
          </a:p>
          <a:p>
            <a:r>
              <a:rPr lang="en-US" dirty="0" smtClean="0"/>
              <a:t>Strong companies outside the industry acquire weak firms in the industry and launch aggressive well funded moves to transform newly acquired competitor into a major market contender.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PORTER’s GENERIC STRATEGIES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manner in which firm is able to retain its lead position and compete with other firms forms the basis.</a:t>
            </a:r>
          </a:p>
          <a:p>
            <a:r>
              <a:rPr lang="en-US" dirty="0" smtClean="0"/>
              <a:t>Formulation in three stages-</a:t>
            </a:r>
          </a:p>
          <a:p>
            <a:pPr lvl="1"/>
            <a:r>
              <a:rPr lang="en-US" dirty="0" smtClean="0"/>
              <a:t>Corporate level</a:t>
            </a:r>
          </a:p>
          <a:p>
            <a:pPr lvl="1"/>
            <a:r>
              <a:rPr lang="en-US" dirty="0" smtClean="0"/>
              <a:t>Business unit level- primary context of rivalry</a:t>
            </a:r>
          </a:p>
          <a:p>
            <a:pPr lvl="1"/>
            <a:r>
              <a:rPr lang="en-US" dirty="0" smtClean="0"/>
              <a:t>Functional or departmental level.</a:t>
            </a:r>
          </a:p>
          <a:p>
            <a:r>
              <a:rPr lang="en-US" dirty="0" smtClean="0"/>
              <a:t>Aspects covered –</a:t>
            </a:r>
          </a:p>
          <a:p>
            <a:pPr lvl="1"/>
            <a:r>
              <a:rPr lang="en-US" dirty="0" smtClean="0"/>
              <a:t>Cost Leadership </a:t>
            </a:r>
            <a:endParaRPr lang="en-US" b="1" dirty="0" smtClean="0"/>
          </a:p>
          <a:p>
            <a:pPr lvl="1"/>
            <a:r>
              <a:rPr lang="en-US" dirty="0" smtClean="0"/>
              <a:t>Differentiation</a:t>
            </a:r>
          </a:p>
          <a:p>
            <a:pPr lvl="1"/>
            <a:r>
              <a:rPr lang="en-US" dirty="0" smtClean="0"/>
              <a:t>Market segmentation- narrow in scope</a:t>
            </a:r>
          </a:p>
          <a:p>
            <a:pPr lvl="1"/>
            <a:endParaRPr lang="en-IN" dirty="0"/>
          </a:p>
        </p:txBody>
      </p:sp>
      <p:sp>
        <p:nvSpPr>
          <p:cNvPr id="4" name="Right Brace 3"/>
          <p:cNvSpPr/>
          <p:nvPr/>
        </p:nvSpPr>
        <p:spPr>
          <a:xfrm>
            <a:off x="3810000" y="5105400"/>
            <a:ext cx="1524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ounded Rectangle 4"/>
          <p:cNvSpPr/>
          <p:nvPr/>
        </p:nvSpPr>
        <p:spPr>
          <a:xfrm>
            <a:off x="4343400" y="5105400"/>
            <a:ext cx="1676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Broader in scope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Cost Leadership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is on</a:t>
            </a:r>
          </a:p>
          <a:p>
            <a:pPr lvl="1"/>
            <a:r>
              <a:rPr lang="en-US" dirty="0" smtClean="0"/>
              <a:t> Cost reduction in every activity of the value chain.</a:t>
            </a:r>
          </a:p>
          <a:p>
            <a:pPr lvl="1"/>
            <a:r>
              <a:rPr lang="en-US" dirty="0" smtClean="0"/>
              <a:t>Highest profits when competing products are essentially undifferentiated and selling at the established market price.</a:t>
            </a:r>
          </a:p>
          <a:p>
            <a:r>
              <a:rPr lang="en-US" dirty="0" smtClean="0"/>
              <a:t>Risks:</a:t>
            </a:r>
          </a:p>
          <a:p>
            <a:pPr lvl="1"/>
            <a:r>
              <a:rPr lang="en-US" dirty="0" smtClean="0"/>
              <a:t>Cost reduction may be at the expense of other vital factors</a:t>
            </a:r>
          </a:p>
          <a:p>
            <a:pPr lvl="1"/>
            <a:r>
              <a:rPr lang="en-US" dirty="0" smtClean="0"/>
              <a:t>Company may lose vision </a:t>
            </a:r>
          </a:p>
          <a:p>
            <a:r>
              <a:rPr lang="en-US" dirty="0" smtClean="0"/>
              <a:t>Example: Reliance &amp; Air Deccan.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Premium price for its products/services </a:t>
            </a:r>
          </a:p>
          <a:p>
            <a:r>
              <a:rPr lang="en-US" dirty="0" smtClean="0"/>
              <a:t>Can be in the form of better service levels or better product performance compared to existing customers.</a:t>
            </a:r>
          </a:p>
          <a:p>
            <a:r>
              <a:rPr lang="en-US" dirty="0" smtClean="0"/>
              <a:t>Extra costs in the nature of high advertising may be required – cost /investment.</a:t>
            </a:r>
          </a:p>
          <a:p>
            <a:r>
              <a:rPr lang="en-US" dirty="0" smtClean="0"/>
              <a:t>Limitations:</a:t>
            </a:r>
          </a:p>
          <a:p>
            <a:pPr lvl="1"/>
            <a:r>
              <a:rPr lang="en-US" dirty="0" smtClean="0"/>
              <a:t>Difficulty in estimating the extra costs entailed in differentiation- recovered through premium pricing.</a:t>
            </a:r>
          </a:p>
          <a:p>
            <a:pPr lvl="1"/>
            <a:r>
              <a:rPr lang="en-US" dirty="0" smtClean="0"/>
              <a:t>Competitors enter company’s market segment and copy the differentiated market.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139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Focus on a specific NICHE in the market and offering specialized products for that niche.</a:t>
            </a:r>
          </a:p>
          <a:p>
            <a:r>
              <a:rPr lang="en-US" dirty="0" smtClean="0"/>
              <a:t>Achieve competitive advantage in the company’s target segment using focus strategy.</a:t>
            </a:r>
          </a:p>
          <a:p>
            <a:r>
              <a:rPr lang="en-US" dirty="0" smtClean="0"/>
              <a:t>Make use of cost leadership or differentiation approach with regard to focus strategy.</a:t>
            </a:r>
          </a:p>
          <a:p>
            <a:r>
              <a:rPr lang="en-US" dirty="0" smtClean="0"/>
              <a:t>Company using</a:t>
            </a:r>
          </a:p>
          <a:p>
            <a:pPr lvl="1"/>
            <a:r>
              <a:rPr lang="en-US" dirty="0" smtClean="0"/>
              <a:t>Cost focus approach- cost advantage in target segment</a:t>
            </a:r>
          </a:p>
          <a:p>
            <a:pPr lvl="1"/>
            <a:r>
              <a:rPr lang="en-US" dirty="0" smtClean="0"/>
              <a:t>Differentiation focus- aim for differentiation in target segment.</a:t>
            </a:r>
          </a:p>
          <a:p>
            <a:r>
              <a:rPr lang="en-US" dirty="0" smtClean="0"/>
              <a:t>Risks-</a:t>
            </a:r>
          </a:p>
          <a:p>
            <a:pPr lvl="1"/>
            <a:r>
              <a:rPr lang="en-US" dirty="0" smtClean="0"/>
              <a:t> Niche is very small, may disappear over time</a:t>
            </a:r>
          </a:p>
          <a:p>
            <a:pPr lvl="1"/>
            <a:r>
              <a:rPr lang="en-US" dirty="0" smtClean="0"/>
              <a:t>Difficulty in cost focus where economies of scale is there.</a:t>
            </a:r>
          </a:p>
          <a:p>
            <a:pPr lvl="1"/>
            <a:r>
              <a:rPr lang="en-US" dirty="0" smtClean="0"/>
              <a:t>Change in customer preferences.</a:t>
            </a:r>
          </a:p>
          <a:p>
            <a:r>
              <a:rPr lang="en-US" dirty="0" smtClean="0"/>
              <a:t>E.g. Ferrari &amp; Rolls-Royce.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Strategies and Industry forces combined</a:t>
            </a:r>
            <a:endParaRPr lang="en-IN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707091"/>
          <a:ext cx="8229600" cy="5617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198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Industry</a:t>
                      </a:r>
                      <a:r>
                        <a:rPr lang="en-US" sz="1400" baseline="0" dirty="0" smtClean="0"/>
                        <a:t> Forces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Cost Leadership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Differentiation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Focus</a:t>
                      </a:r>
                      <a:endParaRPr lang="en-IN" sz="1400" dirty="0"/>
                    </a:p>
                  </a:txBody>
                  <a:tcPr/>
                </a:tc>
              </a:tr>
              <a:tr h="1021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Entry Barriers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Ability to cut price deters</a:t>
                      </a:r>
                      <a:r>
                        <a:rPr lang="en-US" sz="1400" baseline="0" dirty="0" smtClean="0"/>
                        <a:t> potential entrants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Customer loyalty can</a:t>
                      </a:r>
                      <a:r>
                        <a:rPr lang="en-US" sz="1400" baseline="0" dirty="0" smtClean="0"/>
                        <a:t> discourage potential entrants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Develops core competencies which are barriers</a:t>
                      </a:r>
                      <a:endParaRPr lang="en-IN" sz="1400" dirty="0"/>
                    </a:p>
                  </a:txBody>
                  <a:tcPr/>
                </a:tc>
              </a:tr>
              <a:tr h="1021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Buyer Power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Ability to offer lower prices to powerful buyers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Large buyers</a:t>
                      </a:r>
                      <a:r>
                        <a:rPr lang="en-US" sz="1400" baseline="0" dirty="0" smtClean="0"/>
                        <a:t> have less power because of limited alternatives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Large buyers</a:t>
                      </a:r>
                      <a:r>
                        <a:rPr lang="en-US" sz="1400" baseline="0" dirty="0" smtClean="0"/>
                        <a:t>  less power because of limited alternatives</a:t>
                      </a:r>
                      <a:endParaRPr lang="en-IN" sz="1400" dirty="0"/>
                    </a:p>
                  </a:txBody>
                  <a:tcPr/>
                </a:tc>
              </a:tr>
              <a:tr h="119660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Supplier</a:t>
                      </a:r>
                      <a:r>
                        <a:rPr lang="en-US" sz="1400" baseline="0" dirty="0" smtClean="0"/>
                        <a:t> Power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Better</a:t>
                      </a:r>
                      <a:r>
                        <a:rPr lang="en-US" sz="1400" baseline="0" dirty="0" smtClean="0"/>
                        <a:t> insulated from powerful suppliers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Better</a:t>
                      </a:r>
                      <a:r>
                        <a:rPr lang="en-US" sz="1400" baseline="0" dirty="0" smtClean="0"/>
                        <a:t> position to pass on supplier price increase to customers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Low volumes</a:t>
                      </a:r>
                      <a:r>
                        <a:rPr lang="en-US" sz="1400" baseline="0" dirty="0" smtClean="0"/>
                        <a:t> give power to suppliers through a firm focused on differentiation can transfer price increases</a:t>
                      </a:r>
                      <a:endParaRPr lang="en-IN" sz="1400" dirty="0"/>
                    </a:p>
                  </a:txBody>
                  <a:tcPr/>
                </a:tc>
              </a:tr>
              <a:tr h="125766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Threat of Substitutes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Use</a:t>
                      </a:r>
                      <a:r>
                        <a:rPr lang="en-US" sz="1400" baseline="0" dirty="0" smtClean="0"/>
                        <a:t> low price to defend against substitutes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Customer attachment reduces threat of substitutes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Specialized products and core competency</a:t>
                      </a:r>
                      <a:r>
                        <a:rPr lang="en-US" sz="1400" baseline="0" dirty="0" smtClean="0"/>
                        <a:t> protect against substitutes</a:t>
                      </a:r>
                      <a:endParaRPr lang="en-IN" sz="1400" dirty="0"/>
                    </a:p>
                  </a:txBody>
                  <a:tcPr/>
                </a:tc>
              </a:tr>
              <a:tr h="79973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Rivalry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Better</a:t>
                      </a:r>
                      <a:r>
                        <a:rPr lang="en-US" sz="1400" baseline="0" dirty="0" smtClean="0"/>
                        <a:t> position to compete on price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Brand loyalty keep customers</a:t>
                      </a:r>
                      <a:r>
                        <a:rPr lang="en-US" sz="1400" baseline="0" dirty="0" smtClean="0"/>
                        <a:t> away </a:t>
                      </a:r>
                      <a:endParaRPr lang="en-I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Rivalries can’t meet differentiation focused customer needs</a:t>
                      </a:r>
                      <a:endParaRPr lang="en-IN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COMPANY ANALYSIS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8305800" cy="52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Financial Statement Analysis</a:t>
            </a:r>
          </a:p>
          <a:p>
            <a:pPr lvl="1"/>
            <a:r>
              <a:rPr lang="en-US" dirty="0" smtClean="0"/>
              <a:t>Quantitative </a:t>
            </a:r>
          </a:p>
          <a:p>
            <a:pPr lvl="1"/>
            <a:r>
              <a:rPr lang="en-US" dirty="0" smtClean="0"/>
              <a:t>Qualitative</a:t>
            </a:r>
          </a:p>
          <a:p>
            <a:r>
              <a:rPr lang="en-US" dirty="0" smtClean="0"/>
              <a:t>The Search for Required Rate of Return</a:t>
            </a:r>
          </a:p>
          <a:p>
            <a:pPr lvl="1"/>
            <a:r>
              <a:rPr lang="en-US" dirty="0" smtClean="0"/>
              <a:t>CAPM</a:t>
            </a:r>
          </a:p>
          <a:p>
            <a:pPr lvl="1"/>
            <a:r>
              <a:rPr lang="en-US" dirty="0" smtClean="0"/>
              <a:t>APT</a:t>
            </a:r>
          </a:p>
          <a:p>
            <a:pPr lvl="1"/>
            <a:r>
              <a:rPr lang="en-US" dirty="0" smtClean="0"/>
              <a:t>Built up method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Analysis of financial aspects relating to a specific company to arrive at an estimation of the value of the business or its equity shares.</a:t>
            </a:r>
          </a:p>
          <a:p>
            <a:r>
              <a:rPr lang="en-US" dirty="0" smtClean="0"/>
              <a:t>Help us get a clear understanding of the financial position of a company.</a:t>
            </a:r>
          </a:p>
          <a:p>
            <a:r>
              <a:rPr lang="en-US" dirty="0" smtClean="0"/>
              <a:t>Holistic approach is needed while deciding on investing in a company</a:t>
            </a:r>
          </a:p>
          <a:p>
            <a:r>
              <a:rPr lang="en-US" dirty="0" smtClean="0"/>
              <a:t>Core of Equity Valuation and is assisted by economic and industry analysis.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Title Analysis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Equity Research -&gt; Research of Equities</a:t>
            </a:r>
          </a:p>
          <a:p>
            <a:r>
              <a:rPr lang="en-US" dirty="0" smtClean="0"/>
              <a:t>Two Components: 1.EQUITY. 2.RESEARCH</a:t>
            </a:r>
          </a:p>
          <a:p>
            <a:pPr lvl="1"/>
            <a:r>
              <a:rPr lang="en-US" dirty="0" smtClean="0"/>
              <a:t>1.EQUITY: Common Shares or Stock of Business (Companies- Listed/Unlisted)</a:t>
            </a:r>
          </a:p>
          <a:p>
            <a:pPr lvl="1"/>
            <a:r>
              <a:rPr lang="en-US" dirty="0" smtClean="0"/>
              <a:t>2.RESEARCH: Unraveling value of companies especially in equity markets.</a:t>
            </a:r>
          </a:p>
          <a:p>
            <a:r>
              <a:rPr lang="en-US" dirty="0" smtClean="0"/>
              <a:t>High Quality research can be a powerful tool for wealth creation.</a:t>
            </a:r>
          </a:p>
          <a:p>
            <a:r>
              <a:rPr lang="en-US" dirty="0" smtClean="0"/>
              <a:t>Helps to identify attractive business opportunities.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STATEMENT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source of information about the performance of a company over a period of time.</a:t>
            </a:r>
          </a:p>
          <a:p>
            <a:r>
              <a:rPr lang="en-US" dirty="0" smtClean="0"/>
              <a:t>Analysis gives an insight into the financial health &amp; viability and the SWOT analysis to</a:t>
            </a:r>
          </a:p>
          <a:p>
            <a:pPr lvl="1"/>
            <a:r>
              <a:rPr lang="en-US" dirty="0" smtClean="0"/>
              <a:t>Assess credit worthiness</a:t>
            </a:r>
          </a:p>
          <a:p>
            <a:pPr lvl="1"/>
            <a:r>
              <a:rPr lang="en-US" dirty="0" smtClean="0"/>
              <a:t>Evaluate intrinsic value</a:t>
            </a:r>
          </a:p>
          <a:p>
            <a:pPr lvl="1"/>
            <a:r>
              <a:rPr lang="en-US" dirty="0" smtClean="0"/>
              <a:t>Predict bankruptcy</a:t>
            </a:r>
          </a:p>
          <a:p>
            <a:pPr lvl="1"/>
            <a:r>
              <a:rPr lang="en-US" dirty="0" smtClean="0"/>
              <a:t>And determine market risk.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Financial Statements</a:t>
            </a:r>
            <a:br>
              <a:rPr lang="en-US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Balance sheet</a:t>
            </a:r>
          </a:p>
          <a:p>
            <a:pPr lvl="1"/>
            <a:r>
              <a:rPr lang="en-US" dirty="0" smtClean="0"/>
              <a:t>Profit and loss (or income) statement</a:t>
            </a:r>
          </a:p>
          <a:p>
            <a:pPr lvl="1"/>
            <a:r>
              <a:rPr lang="en-US" dirty="0" smtClean="0"/>
              <a:t>Cash Flow statement.( these three statements when  analyzed  in conjunction with each other indicates performance.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Supplementary statements</a:t>
            </a:r>
          </a:p>
          <a:p>
            <a:pPr lvl="2"/>
            <a:r>
              <a:rPr lang="en-US" dirty="0" smtClean="0"/>
              <a:t>Schedules to the Balance sheet &amp; income statements</a:t>
            </a:r>
          </a:p>
          <a:p>
            <a:pPr lvl="2"/>
            <a:r>
              <a:rPr lang="en-US" dirty="0" smtClean="0"/>
              <a:t>Notes to the financial statements</a:t>
            </a:r>
          </a:p>
          <a:p>
            <a:pPr lvl="2"/>
            <a:r>
              <a:rPr lang="en-US" dirty="0" smtClean="0"/>
              <a:t>Auditor’s   certificates.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Sources of Financial Statements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Annual Reports: Most common Source</a:t>
            </a:r>
          </a:p>
          <a:p>
            <a:r>
              <a:rPr lang="en-US" dirty="0" smtClean="0"/>
              <a:t>Analyst reports.</a:t>
            </a:r>
          </a:p>
          <a:p>
            <a:r>
              <a:rPr lang="en-US" dirty="0" smtClean="0"/>
              <a:t>Equity Research Websites</a:t>
            </a:r>
          </a:p>
          <a:p>
            <a:r>
              <a:rPr lang="en-US" dirty="0" smtClean="0"/>
              <a:t>Financial Magazines</a:t>
            </a:r>
          </a:p>
          <a:p>
            <a:r>
              <a:rPr lang="en-US" dirty="0" smtClean="0"/>
              <a:t>Newspapers </a:t>
            </a:r>
          </a:p>
          <a:p>
            <a:r>
              <a:rPr lang="en-US" dirty="0" smtClean="0"/>
              <a:t>Conference calls</a:t>
            </a:r>
          </a:p>
          <a:p>
            <a:r>
              <a:rPr lang="en-US" dirty="0" smtClean="0"/>
              <a:t>Secondary Data sources- interviews with management.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of Financial Analysis.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Some standard are used to operate on the financial statements in order to understand the implications on an absolute &amp; relative basis.</a:t>
            </a:r>
          </a:p>
          <a:p>
            <a:r>
              <a:rPr lang="en-US" dirty="0" smtClean="0"/>
              <a:t>Classification:</a:t>
            </a:r>
          </a:p>
          <a:p>
            <a:pPr lvl="1"/>
            <a:r>
              <a:rPr lang="en-US" dirty="0" smtClean="0"/>
              <a:t>Horizontal/Growth Analysis</a:t>
            </a:r>
          </a:p>
          <a:p>
            <a:pPr lvl="1"/>
            <a:r>
              <a:rPr lang="en-US" dirty="0" smtClean="0"/>
              <a:t>Vertical /Common Size Analysis</a:t>
            </a:r>
          </a:p>
          <a:p>
            <a:pPr lvl="1"/>
            <a:r>
              <a:rPr lang="en-US" dirty="0" smtClean="0"/>
              <a:t>Ratio Analysis</a:t>
            </a:r>
          </a:p>
          <a:p>
            <a:pPr lvl="1"/>
            <a:r>
              <a:rPr lang="en-US" dirty="0" smtClean="0"/>
              <a:t>Qualitative Analysis</a:t>
            </a:r>
          </a:p>
          <a:p>
            <a:r>
              <a:rPr lang="en-US" dirty="0" smtClean="0"/>
              <a:t>Limitations</a:t>
            </a:r>
          </a:p>
          <a:p>
            <a:pPr lvl="1"/>
            <a:r>
              <a:rPr lang="en-US" dirty="0" smtClean="0"/>
              <a:t>Uncertainty</a:t>
            </a:r>
          </a:p>
          <a:p>
            <a:pPr lvl="1"/>
            <a:r>
              <a:rPr lang="en-US" dirty="0" smtClean="0"/>
              <a:t>Cannot be 100% accurate</a:t>
            </a:r>
          </a:p>
          <a:p>
            <a:pPr lvl="1"/>
            <a:r>
              <a:rPr lang="en-US" dirty="0" smtClean="0"/>
              <a:t>No uniform ratio.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HORIZONTAL/GROWTH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Various entries in the P&amp;L and B/S are compared over the years and their </a:t>
            </a:r>
            <a:r>
              <a:rPr lang="en-US" dirty="0" err="1" smtClean="0"/>
              <a:t>YoY</a:t>
            </a:r>
            <a:r>
              <a:rPr lang="en-US" dirty="0" smtClean="0"/>
              <a:t> growth rates.</a:t>
            </a:r>
          </a:p>
          <a:p>
            <a:r>
              <a:rPr lang="en-US" dirty="0" smtClean="0"/>
              <a:t>P&amp;L: Tells how the top-line(Revenues) and bottom lines (Profits) are growing with time.</a:t>
            </a:r>
          </a:p>
          <a:p>
            <a:r>
              <a:rPr lang="en-US" dirty="0" smtClean="0"/>
              <a:t>B&amp;S: to determine Fixed assets , inventory growth rate.</a:t>
            </a:r>
          </a:p>
          <a:p>
            <a:r>
              <a:rPr lang="en-US" dirty="0" smtClean="0"/>
              <a:t>The cause for growth/decline in various parameters to be understood.</a:t>
            </a:r>
          </a:p>
          <a:p>
            <a:r>
              <a:rPr lang="en-US" dirty="0" smtClean="0"/>
              <a:t>To be used in conjunction with vertical analysis to greater insight.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Size B/s and P/L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Items in </a:t>
            </a:r>
          </a:p>
          <a:p>
            <a:pPr lvl="1"/>
            <a:r>
              <a:rPr lang="en-US" dirty="0" smtClean="0"/>
              <a:t>B/s are treated as a % of total assets </a:t>
            </a:r>
          </a:p>
          <a:p>
            <a:pPr lvl="1"/>
            <a:r>
              <a:rPr lang="en-US" dirty="0" smtClean="0"/>
              <a:t>P/L are treated as a % of total sales.</a:t>
            </a:r>
          </a:p>
          <a:p>
            <a:r>
              <a:rPr lang="en-US" dirty="0" smtClean="0"/>
              <a:t>They indicate </a:t>
            </a:r>
          </a:p>
          <a:p>
            <a:pPr lvl="1"/>
            <a:r>
              <a:rPr lang="en-US" dirty="0" smtClean="0"/>
              <a:t>where the revenues earned by the company  were utilized in case of P&amp;L</a:t>
            </a:r>
          </a:p>
          <a:p>
            <a:pPr lvl="1"/>
            <a:r>
              <a:rPr lang="en-US" dirty="0" smtClean="0"/>
              <a:t>What fractions of the assets do various entries in the B/s make up</a:t>
            </a:r>
          </a:p>
          <a:p>
            <a:r>
              <a:rPr lang="en-US" dirty="0" smtClean="0"/>
              <a:t>Provide good insight into the company’s historical performance.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assess the overall performance and financial health of the company.</a:t>
            </a:r>
          </a:p>
          <a:p>
            <a:r>
              <a:rPr lang="en-US" dirty="0" smtClean="0"/>
              <a:t>Summarized ways of presenting large quantities of financial data.</a:t>
            </a:r>
          </a:p>
          <a:p>
            <a:r>
              <a:rPr lang="en-US" dirty="0" smtClean="0"/>
              <a:t>To ask queries relating to performance of the company.</a:t>
            </a:r>
          </a:p>
          <a:p>
            <a:r>
              <a:rPr lang="en-US" dirty="0" smtClean="0"/>
              <a:t>Analysts to focus on few ratios that help him in understanding a company better.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Various Ratios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737360"/>
                <a:gridCol w="1554480"/>
                <a:gridCol w="1645920"/>
              </a:tblGrid>
              <a:tr h="406220">
                <a:tc>
                  <a:txBody>
                    <a:bodyPr/>
                    <a:lstStyle/>
                    <a:p>
                      <a:r>
                        <a:rPr lang="en-US" dirty="0" smtClean="0"/>
                        <a:t>Liquidity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Solvency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Profitability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T/o,</a:t>
                      </a:r>
                      <a:r>
                        <a:rPr lang="en-US" baseline="0" dirty="0" smtClean="0"/>
                        <a:t>  Activity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Valuation</a:t>
                      </a:r>
                      <a:endParaRPr lang="en-IN" dirty="0"/>
                    </a:p>
                  </a:txBody>
                  <a:tcPr/>
                </a:tc>
              </a:tr>
              <a:tr h="701148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ratio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Debt Equity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GP margin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Working Capital t/o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P/E ratio</a:t>
                      </a:r>
                      <a:endParaRPr lang="en-IN" dirty="0"/>
                    </a:p>
                  </a:txBody>
                  <a:tcPr/>
                </a:tc>
              </a:tr>
              <a:tr h="701148">
                <a:tc>
                  <a:txBody>
                    <a:bodyPr/>
                    <a:lstStyle/>
                    <a:p>
                      <a:r>
                        <a:rPr lang="en-US" dirty="0" smtClean="0"/>
                        <a:t>Quick ratio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 coverage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EBITDA margin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Debtors</a:t>
                      </a:r>
                      <a:r>
                        <a:rPr lang="en-US" baseline="0" dirty="0" smtClean="0"/>
                        <a:t> days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PEG</a:t>
                      </a:r>
                      <a:endParaRPr lang="en-IN" dirty="0"/>
                    </a:p>
                  </a:txBody>
                  <a:tcPr/>
                </a:tc>
              </a:tr>
              <a:tr h="701148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DSCR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EBIT(operating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margin)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Inventory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EBITDA ratio</a:t>
                      </a:r>
                      <a:endParaRPr lang="en-IN" dirty="0"/>
                    </a:p>
                  </a:txBody>
                  <a:tcPr/>
                </a:tc>
              </a:tr>
              <a:tr h="701148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Net Profit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margin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Creditors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P/BV</a:t>
                      </a:r>
                      <a:endParaRPr lang="en-IN" dirty="0"/>
                    </a:p>
                  </a:txBody>
                  <a:tcPr/>
                </a:tc>
              </a:tr>
              <a:tr h="701148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ROCE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liabilities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40622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RONW/ROE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40622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 Point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Return on Total Assets is defined as the product of the net profit margin and total assets turnover ratio.</a:t>
            </a:r>
          </a:p>
          <a:p>
            <a:pPr lvl="1"/>
            <a:r>
              <a:rPr lang="en-US" sz="1600" b="1" dirty="0" smtClean="0"/>
              <a:t>Net Profit/Average total assets= Net profits/net sales* Net sales /Total Assets</a:t>
            </a:r>
          </a:p>
          <a:p>
            <a:r>
              <a:rPr lang="en-US" sz="2400" dirty="0" smtClean="0"/>
              <a:t>The influence of net profit margin and total assets t/o ratio on the return on total assets is inferred.</a:t>
            </a:r>
          </a:p>
          <a:p>
            <a:r>
              <a:rPr lang="en-US" sz="2400" dirty="0" smtClean="0"/>
              <a:t>The Determinants of total assets t/o ratio </a:t>
            </a:r>
          </a:p>
          <a:p>
            <a:pPr lvl="1"/>
            <a:r>
              <a:rPr lang="en-US" sz="2000" dirty="0" smtClean="0"/>
              <a:t>In the L.H.S-&gt;cost reduction can bring about an improvement in the net profit margin</a:t>
            </a:r>
          </a:p>
          <a:p>
            <a:pPr lvl="1"/>
            <a:r>
              <a:rPr lang="en-US" sz="2000" dirty="0" smtClean="0"/>
              <a:t>In the R.H.S-&gt;efficiencies/inefficiencies  of asset usage.(to be supplemented by t/o ratios debtors, fixed assets, inventory t/o ratios)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 Point - Extension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Tries to explore the determinants of ROE in terms of three components- NPM, TATR and financial leverage</a:t>
            </a:r>
          </a:p>
          <a:p>
            <a:pPr lvl="1"/>
            <a:r>
              <a:rPr lang="en-US" dirty="0" smtClean="0"/>
              <a:t>(PAT/Sales)*(Sales/Assets)*(Assets/Equity)</a:t>
            </a:r>
          </a:p>
          <a:p>
            <a:pPr lvl="1"/>
            <a:r>
              <a:rPr lang="en-US" dirty="0" smtClean="0"/>
              <a:t>(Bus </a:t>
            </a:r>
            <a:r>
              <a:rPr lang="en-US" dirty="0" err="1" smtClean="0"/>
              <a:t>perf</a:t>
            </a:r>
            <a:r>
              <a:rPr lang="en-US" dirty="0" smtClean="0"/>
              <a:t>)*(</a:t>
            </a:r>
            <a:r>
              <a:rPr lang="en-US" dirty="0" err="1" smtClean="0"/>
              <a:t>eff</a:t>
            </a:r>
            <a:r>
              <a:rPr lang="en-US" dirty="0" smtClean="0"/>
              <a:t> in Asset Use)*(financing choice)</a:t>
            </a:r>
          </a:p>
          <a:p>
            <a:pPr lvl="2">
              <a:buNone/>
            </a:pPr>
            <a:r>
              <a:rPr lang="en-US" dirty="0" smtClean="0"/>
              <a:t>				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857620" y="4071942"/>
            <a:ext cx="1928826" cy="6429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ROE (PAT/Equity)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714480" y="4929198"/>
            <a:ext cx="5929354" cy="714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572264" y="5357826"/>
            <a:ext cx="1928826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Fin Leverage (Assets/Equity)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00496" y="5357826"/>
            <a:ext cx="1928826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TAT (Sales /Assets)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0100" y="5357826"/>
            <a:ext cx="1928826" cy="10715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Net Profit Margin (PAT /Sales)</a:t>
            </a:r>
            <a:endParaRPr lang="en-IN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16200000" flipH="1">
            <a:off x="4697016" y="4768463"/>
            <a:ext cx="142876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1572398" y="514271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7501752" y="5071280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644232" y="5142718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Users of Equity Research Reports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61408845"/>
              </p:ext>
            </p:extLst>
          </p:nvPr>
        </p:nvGraphicFramePr>
        <p:xfrm>
          <a:off x="381000" y="1600200"/>
          <a:ext cx="8229600" cy="4572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59818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USERS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FOR WHAT</a:t>
                      </a:r>
                      <a:endParaRPr lang="en-US" sz="1800" dirty="0"/>
                    </a:p>
                  </a:txBody>
                  <a:tcPr/>
                </a:tc>
              </a:tr>
              <a:tr h="959818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Investment Bankers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Pricing of an IPO, M&amp; A Valuations</a:t>
                      </a:r>
                      <a:endParaRPr lang="en-US" sz="1800" dirty="0"/>
                    </a:p>
                  </a:txBody>
                  <a:tcPr/>
                </a:tc>
              </a:tr>
              <a:tr h="1692547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Corporate Finance Professionals/Retail Investors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Investment</a:t>
                      </a:r>
                      <a:r>
                        <a:rPr lang="en-US" sz="1800" baseline="0" dirty="0" smtClean="0"/>
                        <a:t> Decisions- Short Term, strategic /financial investments </a:t>
                      </a:r>
                      <a:endParaRPr lang="en-US" sz="1800" dirty="0"/>
                    </a:p>
                  </a:txBody>
                  <a:tcPr/>
                </a:tc>
              </a:tr>
              <a:tr h="959818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Pvt.</a:t>
                      </a:r>
                      <a:r>
                        <a:rPr lang="en-US" sz="1800" baseline="0" dirty="0" smtClean="0"/>
                        <a:t> Equity &amp; Venture capital funds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Deployment</a:t>
                      </a:r>
                      <a:r>
                        <a:rPr lang="en-US" sz="1800" baseline="0" dirty="0" smtClean="0"/>
                        <a:t> of Funds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Sustainable Growth Rate-(g)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Function of return it can make on Shareholders equity and the portion of earnings that it ploughs back into that equity.</a:t>
            </a:r>
          </a:p>
          <a:p>
            <a:pPr lvl="1"/>
            <a:r>
              <a:rPr lang="en-US" dirty="0" smtClean="0"/>
              <a:t>g= ROE*RR.</a:t>
            </a:r>
            <a:r>
              <a:rPr lang="en-IN" dirty="0" smtClean="0"/>
              <a:t>	</a:t>
            </a:r>
          </a:p>
          <a:p>
            <a:r>
              <a:rPr lang="en-US" dirty="0" smtClean="0"/>
              <a:t>Actual growth &gt;g: </a:t>
            </a:r>
          </a:p>
          <a:p>
            <a:pPr lvl="1"/>
            <a:r>
              <a:rPr lang="en-US" dirty="0" smtClean="0"/>
              <a:t>Needs to plough more profits into company</a:t>
            </a:r>
          </a:p>
          <a:p>
            <a:pPr lvl="1"/>
            <a:r>
              <a:rPr lang="en-US" dirty="0" smtClean="0"/>
              <a:t>Increase net profit margin</a:t>
            </a:r>
          </a:p>
          <a:p>
            <a:pPr lvl="1"/>
            <a:r>
              <a:rPr lang="en-US" dirty="0" smtClean="0"/>
              <a:t>Fund from risky sources</a:t>
            </a:r>
          </a:p>
          <a:p>
            <a:r>
              <a:rPr lang="en-US" dirty="0" smtClean="0"/>
              <a:t>Actual growth&lt;g:</a:t>
            </a:r>
          </a:p>
          <a:p>
            <a:pPr lvl="1"/>
            <a:r>
              <a:rPr lang="en-US" dirty="0" smtClean="0"/>
              <a:t>Firm is underperforming</a:t>
            </a:r>
          </a:p>
          <a:p>
            <a:pPr lvl="1"/>
            <a:r>
              <a:rPr lang="en-US" dirty="0" smtClean="0"/>
              <a:t>High dividends, stock repurchase</a:t>
            </a:r>
          </a:p>
          <a:p>
            <a:pPr>
              <a:buNone/>
            </a:pPr>
            <a:endParaRPr lang="en-IN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External ways of Computing “g”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Management Estimate:</a:t>
            </a:r>
          </a:p>
          <a:p>
            <a:pPr lvl="1"/>
            <a:r>
              <a:rPr lang="en-US" dirty="0" smtClean="0"/>
              <a:t>Company’s management shares their view of business with analysts and investors </a:t>
            </a:r>
          </a:p>
          <a:p>
            <a:pPr lvl="1"/>
            <a:r>
              <a:rPr lang="en-US" dirty="0" smtClean="0"/>
              <a:t>Good source provided reliable.</a:t>
            </a:r>
          </a:p>
          <a:p>
            <a:r>
              <a:rPr lang="en-US" dirty="0" smtClean="0"/>
              <a:t>Analyst Estimate:</a:t>
            </a:r>
          </a:p>
          <a:p>
            <a:pPr lvl="1"/>
            <a:r>
              <a:rPr lang="en-US" dirty="0" smtClean="0"/>
              <a:t>Independent service providers collect estimates put out by analysts and provide for a fee.</a:t>
            </a:r>
          </a:p>
          <a:p>
            <a:pPr lvl="1"/>
            <a:r>
              <a:rPr lang="en-US" dirty="0" smtClean="0"/>
              <a:t>Easy source but also needs to be reliable.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INTRINSIC P/E Ratio-(Po/E1)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Variant of P/E ratio that can be computed based on data internal to the company.</a:t>
            </a:r>
          </a:p>
          <a:p>
            <a:r>
              <a:rPr lang="en-US" dirty="0" smtClean="0"/>
              <a:t>Indicator for selecting the right target P/E ratio for the company</a:t>
            </a:r>
          </a:p>
          <a:p>
            <a:r>
              <a:rPr lang="en-US" dirty="0" smtClean="0"/>
              <a:t>Comprises of </a:t>
            </a:r>
          </a:p>
          <a:p>
            <a:pPr lvl="1"/>
            <a:r>
              <a:rPr lang="en-US" dirty="0" smtClean="0"/>
              <a:t>Tangible P/E (Static P/E)-&gt;(1/r)</a:t>
            </a:r>
          </a:p>
          <a:p>
            <a:pPr lvl="1"/>
            <a:r>
              <a:rPr lang="en-US" dirty="0" smtClean="0"/>
              <a:t>Franchise P/E-&gt;(FF*G)- represents growth in P/E value and arises when RoE&gt; COC</a:t>
            </a:r>
          </a:p>
          <a:p>
            <a:pPr lvl="2"/>
            <a:r>
              <a:rPr lang="en-US" dirty="0" smtClean="0"/>
              <a:t>Franchise factor</a:t>
            </a:r>
          </a:p>
          <a:p>
            <a:pPr lvl="2"/>
            <a:r>
              <a:rPr lang="en-US" dirty="0" smtClean="0"/>
              <a:t>Growth factor</a:t>
            </a:r>
          </a:p>
          <a:p>
            <a:r>
              <a:rPr lang="en-US" dirty="0" smtClean="0"/>
              <a:t>(Po/E1)=(1/r)+(FF*G)</a:t>
            </a:r>
          </a:p>
          <a:p>
            <a:pPr lvl="1"/>
            <a:r>
              <a:rPr lang="en-US" dirty="0" smtClean="0"/>
              <a:t>FF=(1/r)-(1/ROE): required rate from new investments</a:t>
            </a:r>
          </a:p>
          <a:p>
            <a:pPr lvl="1"/>
            <a:r>
              <a:rPr lang="en-US" dirty="0" smtClean="0"/>
              <a:t>G=g/(r-g): P.V of excess return from new investments.</a:t>
            </a:r>
          </a:p>
          <a:p>
            <a:pPr lvl="1"/>
            <a:r>
              <a:rPr lang="en-US" dirty="0" smtClean="0"/>
              <a:t>“G”- Growth Factor ; “g”- growth rate (sustainable).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FACTORS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Parameters beyond financial statements having a bearing on the feasibility of survival and growth of the company.</a:t>
            </a:r>
          </a:p>
          <a:p>
            <a:pPr lvl="1"/>
            <a:r>
              <a:rPr lang="en-US" dirty="0" smtClean="0"/>
              <a:t>Management, human resources, brand image, distribution channels, reputation, corporate governance, mergers, joint ventures.</a:t>
            </a:r>
          </a:p>
          <a:p>
            <a:r>
              <a:rPr lang="en-US" dirty="0" smtClean="0"/>
              <a:t>Data </a:t>
            </a:r>
          </a:p>
          <a:p>
            <a:pPr lvl="1"/>
            <a:r>
              <a:rPr lang="en-US" dirty="0" smtClean="0"/>
              <a:t>can be obtained from Annual reports, websites, magazines etc.</a:t>
            </a:r>
          </a:p>
          <a:p>
            <a:pPr lvl="1"/>
            <a:r>
              <a:rPr lang="en-US" dirty="0" smtClean="0"/>
              <a:t>Needs to be consistent with conclusions from Quantitative analysis., soundness of analysis.</a:t>
            </a:r>
          </a:p>
          <a:p>
            <a:r>
              <a:rPr lang="en-US" dirty="0" smtClean="0"/>
              <a:t>Important in predicting the future performance of the company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Search for Required Rate of Return- CAPM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Investors risk premium varies in direct proportion to the investment’s volatility compared to the rest of a competitive, efficient market.</a:t>
            </a:r>
          </a:p>
          <a:p>
            <a:r>
              <a:rPr lang="en-US" dirty="0" smtClean="0"/>
              <a:t>Single period model that defines asset returns solely as a function of the asset’s contribution to the systematic risk of the market portfolio.</a:t>
            </a:r>
          </a:p>
          <a:p>
            <a:pPr lvl="1"/>
            <a:r>
              <a:rPr lang="en-US" dirty="0" smtClean="0"/>
              <a:t>Ke= Rf +</a:t>
            </a:r>
            <a:r>
              <a:rPr lang="el-GR" dirty="0" smtClean="0"/>
              <a:t>β</a:t>
            </a:r>
            <a:r>
              <a:rPr lang="en-US" dirty="0" smtClean="0"/>
              <a:t>(</a:t>
            </a:r>
            <a:r>
              <a:rPr lang="en-US" dirty="0" err="1" smtClean="0"/>
              <a:t>Rm</a:t>
            </a:r>
            <a:r>
              <a:rPr lang="en-US" dirty="0" smtClean="0"/>
              <a:t> -Rf)</a:t>
            </a:r>
          </a:p>
          <a:p>
            <a:r>
              <a:rPr lang="en-US" dirty="0" smtClean="0"/>
              <a:t>Rf- Risk free Rate of Return:</a:t>
            </a:r>
          </a:p>
          <a:p>
            <a:pPr lvl="1"/>
            <a:r>
              <a:rPr lang="en-US" dirty="0" smtClean="0"/>
              <a:t>Short term- approximate inflation</a:t>
            </a:r>
          </a:p>
          <a:p>
            <a:pPr lvl="1"/>
            <a:r>
              <a:rPr lang="en-US" dirty="0" smtClean="0"/>
              <a:t>Long term- to match duration of bond to term of our analysis</a:t>
            </a:r>
          </a:p>
          <a:p>
            <a:pPr lvl="1"/>
            <a:r>
              <a:rPr lang="en-US" dirty="0" smtClean="0"/>
              <a:t>Different Rf  for each period- Zero Coupon Bond- Disaggregating yield to a Current spot rate and series of forward rates.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Market Risk Premium- (</a:t>
            </a:r>
            <a:r>
              <a:rPr lang="en-US" dirty="0" err="1" smtClean="0"/>
              <a:t>Rm</a:t>
            </a:r>
            <a:r>
              <a:rPr lang="en-US" dirty="0" smtClean="0"/>
              <a:t>-Rf)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Difference between expected market rate of return and the risk-free rate of return</a:t>
            </a:r>
          </a:p>
          <a:p>
            <a:r>
              <a:rPr lang="en-US" dirty="0" smtClean="0"/>
              <a:t>R</a:t>
            </a:r>
            <a:r>
              <a:rPr lang="en-US" baseline="-25000" dirty="0" smtClean="0"/>
              <a:t>m</a:t>
            </a:r>
            <a:r>
              <a:rPr lang="en-US" dirty="0" smtClean="0"/>
              <a:t> –&gt; 1 year forecasted market dividend yield +consensus long term market EPS.</a:t>
            </a:r>
          </a:p>
          <a:p>
            <a:r>
              <a:rPr lang="en-US" dirty="0" smtClean="0"/>
              <a:t>Issues:</a:t>
            </a:r>
          </a:p>
          <a:p>
            <a:pPr lvl="1"/>
            <a:r>
              <a:rPr lang="en-US" dirty="0" smtClean="0"/>
              <a:t>Historical period of estimate</a:t>
            </a:r>
          </a:p>
          <a:p>
            <a:pPr lvl="1"/>
            <a:r>
              <a:rPr lang="en-US" dirty="0" smtClean="0"/>
              <a:t>Market index choice</a:t>
            </a:r>
          </a:p>
          <a:p>
            <a:pPr lvl="1"/>
            <a:r>
              <a:rPr lang="en-US" dirty="0" smtClean="0"/>
              <a:t>Premium – arithmetic or </a:t>
            </a:r>
            <a:r>
              <a:rPr lang="en-US" dirty="0" smtClean="0"/>
              <a:t>geometric compounding of returns.</a:t>
            </a:r>
            <a:endParaRPr lang="en-US" dirty="0" smtClean="0"/>
          </a:p>
          <a:p>
            <a:pPr lvl="1"/>
            <a:r>
              <a:rPr lang="en-US" dirty="0" smtClean="0"/>
              <a:t>R </a:t>
            </a:r>
            <a:r>
              <a:rPr lang="en-US" baseline="-25000" dirty="0" smtClean="0"/>
              <a:t>f-</a:t>
            </a:r>
            <a:r>
              <a:rPr lang="en-US" dirty="0" smtClean="0"/>
              <a:t> Short term or long term.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BETA- </a:t>
            </a:r>
            <a:r>
              <a:rPr lang="el-GR" dirty="0" smtClean="0">
                <a:latin typeface="Book Antiqua"/>
              </a:rPr>
              <a:t>β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Sensitivity of a stock’s return to market returns</a:t>
            </a:r>
          </a:p>
          <a:p>
            <a:r>
              <a:rPr lang="en-US" dirty="0" smtClean="0"/>
              <a:t>Using the slope of a regression line drawn between stock’s return and market returns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Cov</a:t>
            </a:r>
            <a:r>
              <a:rPr lang="en-US" dirty="0" smtClean="0"/>
              <a:t>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err="1" smtClean="0"/>
              <a:t>,r</a:t>
            </a:r>
            <a:r>
              <a:rPr lang="en-US" baseline="-25000" dirty="0" err="1" smtClean="0"/>
              <a:t>m</a:t>
            </a:r>
            <a:r>
              <a:rPr lang="en-US" dirty="0" smtClean="0"/>
              <a:t>)/</a:t>
            </a:r>
            <a:r>
              <a:rPr lang="en-US" dirty="0" err="1" smtClean="0"/>
              <a:t>Var</a:t>
            </a:r>
            <a:r>
              <a:rPr lang="en-US" dirty="0" smtClean="0"/>
              <a:t>(</a:t>
            </a:r>
            <a:r>
              <a:rPr lang="en-US" dirty="0" err="1" smtClean="0"/>
              <a:t>r</a:t>
            </a:r>
            <a:r>
              <a:rPr lang="en-US" baseline="-25000" dirty="0" err="1" smtClean="0"/>
              <a:t>m</a:t>
            </a:r>
            <a:r>
              <a:rPr lang="en-US" baseline="-25000" dirty="0" smtClean="0"/>
              <a:t>).</a:t>
            </a:r>
            <a:r>
              <a:rPr lang="en-US" dirty="0" smtClean="0"/>
              <a:t>  =Fundamental </a:t>
            </a:r>
            <a:r>
              <a:rPr lang="el-GR" dirty="0" smtClean="0">
                <a:latin typeface="Book Antiqua"/>
              </a:rPr>
              <a:t>β</a:t>
            </a:r>
            <a:r>
              <a:rPr lang="en-US" dirty="0" smtClean="0">
                <a:latin typeface="Book Antiqua"/>
              </a:rPr>
              <a:t>.</a:t>
            </a:r>
            <a:endParaRPr lang="en-US" dirty="0" smtClean="0"/>
          </a:p>
          <a:p>
            <a:r>
              <a:rPr lang="en-US" dirty="0" smtClean="0"/>
              <a:t>Decisions to arrive </a:t>
            </a:r>
            <a:r>
              <a:rPr lang="el-GR" dirty="0" smtClean="0">
                <a:latin typeface="Book Antiqua"/>
              </a:rPr>
              <a:t>β</a:t>
            </a:r>
            <a:r>
              <a:rPr lang="en-US" dirty="0" smtClean="0">
                <a:latin typeface="Book Antiqua"/>
              </a:rPr>
              <a:t>:</a:t>
            </a:r>
            <a:endParaRPr lang="en-US" dirty="0" smtClean="0">
              <a:latin typeface="Book Antiqua"/>
            </a:endParaRPr>
          </a:p>
          <a:p>
            <a:pPr lvl="1"/>
            <a:r>
              <a:rPr lang="en-US" dirty="0" smtClean="0">
                <a:latin typeface="Book Antiqua"/>
              </a:rPr>
              <a:t>Length of estimation period- longer period-more data points</a:t>
            </a:r>
          </a:p>
          <a:p>
            <a:pPr lvl="1"/>
            <a:r>
              <a:rPr lang="en-US" dirty="0" smtClean="0">
                <a:latin typeface="Book Antiqua"/>
              </a:rPr>
              <a:t>Appropriate Return interval- daily, monthly, annually</a:t>
            </a:r>
          </a:p>
          <a:p>
            <a:pPr lvl="1"/>
            <a:r>
              <a:rPr lang="en-US" dirty="0" smtClean="0">
                <a:latin typeface="Book Antiqua"/>
              </a:rPr>
              <a:t>Market Index- holdings of marginal investor based on location of investors- global/local.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CAPM-Assumptions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Perfect Competition</a:t>
            </a:r>
          </a:p>
          <a:p>
            <a:r>
              <a:rPr lang="en-US" dirty="0" smtClean="0"/>
              <a:t>Rational Expectations</a:t>
            </a:r>
          </a:p>
          <a:p>
            <a:r>
              <a:rPr lang="en-US" dirty="0" smtClean="0"/>
              <a:t>No Arbitrage opportunities</a:t>
            </a:r>
          </a:p>
          <a:p>
            <a:r>
              <a:rPr lang="en-US" dirty="0" smtClean="0"/>
              <a:t>Normal Distribution Returns</a:t>
            </a:r>
          </a:p>
          <a:p>
            <a:r>
              <a:rPr lang="en-US" dirty="0" smtClean="0"/>
              <a:t>Fixed Quantity of Assets</a:t>
            </a:r>
          </a:p>
          <a:p>
            <a:r>
              <a:rPr lang="en-US" dirty="0" smtClean="0"/>
              <a:t>Perfectly efficient capital markets</a:t>
            </a:r>
          </a:p>
          <a:p>
            <a:r>
              <a:rPr lang="en-US" dirty="0" smtClean="0"/>
              <a:t>Level &amp; uncertainty of future wealth-investors concern</a:t>
            </a:r>
          </a:p>
          <a:p>
            <a:r>
              <a:rPr lang="en-US" dirty="0" smtClean="0"/>
              <a:t>Risk free rate, limitless borrowings &amp; universal access.</a:t>
            </a:r>
          </a:p>
          <a:p>
            <a:r>
              <a:rPr lang="en-US" dirty="0" smtClean="0"/>
              <a:t>Risk free borrowing &amp; lending rates are equal</a:t>
            </a:r>
          </a:p>
          <a:p>
            <a:r>
              <a:rPr lang="en-US" dirty="0" smtClean="0"/>
              <a:t>No inflation and no change in level of interest rates</a:t>
            </a:r>
          </a:p>
          <a:p>
            <a:r>
              <a:rPr lang="en-US" dirty="0" smtClean="0"/>
              <a:t>No taxes</a:t>
            </a:r>
          </a:p>
          <a:p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ARBITRAGE PRICING THEORY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 factor model, where the identity of the  factors are not specified.</a:t>
            </a:r>
          </a:p>
          <a:p>
            <a:r>
              <a:rPr lang="en-US" dirty="0" smtClean="0"/>
              <a:t>Expected return of a financial asset can be modeled </a:t>
            </a:r>
          </a:p>
          <a:p>
            <a:pPr lvl="1"/>
            <a:r>
              <a:rPr lang="en-US" dirty="0" smtClean="0"/>
              <a:t>as a linear function of various macro-economic factors or theoretical market indices</a:t>
            </a:r>
          </a:p>
          <a:p>
            <a:pPr lvl="1"/>
            <a:r>
              <a:rPr lang="en-US" dirty="0" smtClean="0"/>
              <a:t>Where sensitivity to changes in each factor is represented by a factor-specific beta co-efficient</a:t>
            </a:r>
          </a:p>
          <a:p>
            <a:r>
              <a:rPr lang="en-US" dirty="0" smtClean="0"/>
              <a:t>Assumes each investor will hold a unique portfolio with its own array of betas.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APT - Models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Fama</a:t>
            </a:r>
            <a:r>
              <a:rPr lang="en-US" dirty="0" smtClean="0"/>
              <a:t> French Model (FF)- three factors</a:t>
            </a:r>
          </a:p>
          <a:p>
            <a:pPr lvl="1"/>
            <a:r>
              <a:rPr lang="en-US" dirty="0" smtClean="0"/>
              <a:t>Returns on value- weighted index less returns on t-bills (RMRF)</a:t>
            </a:r>
          </a:p>
          <a:p>
            <a:pPr lvl="1"/>
            <a:r>
              <a:rPr lang="en-US" dirty="0" smtClean="0"/>
              <a:t>Size factor- </a:t>
            </a:r>
            <a:r>
              <a:rPr lang="en-US" dirty="0" smtClean="0"/>
              <a:t>SMB(three small- three big)</a:t>
            </a:r>
            <a:endParaRPr lang="en-US" dirty="0" smtClean="0"/>
          </a:p>
          <a:p>
            <a:pPr lvl="1"/>
            <a:r>
              <a:rPr lang="en-US" dirty="0" smtClean="0"/>
              <a:t>Book to market ratio factor- </a:t>
            </a:r>
            <a:r>
              <a:rPr lang="en-US" dirty="0" smtClean="0"/>
              <a:t>HML(two big- two small).</a:t>
            </a:r>
            <a:endParaRPr lang="en-US" dirty="0" smtClean="0"/>
          </a:p>
          <a:p>
            <a:r>
              <a:rPr lang="en-US" dirty="0" err="1" smtClean="0"/>
              <a:t>Burmeister</a:t>
            </a:r>
            <a:r>
              <a:rPr lang="en-US" dirty="0" smtClean="0"/>
              <a:t>, Roll and Ross Model (BIRR)- </a:t>
            </a:r>
            <a:r>
              <a:rPr lang="en-US" dirty="0" smtClean="0"/>
              <a:t>Risk Premium- 5 factors.</a:t>
            </a:r>
            <a:endParaRPr lang="en-US" dirty="0" smtClean="0"/>
          </a:p>
          <a:p>
            <a:pPr lvl="1"/>
            <a:r>
              <a:rPr lang="en-US" dirty="0" smtClean="0"/>
              <a:t>Investor confidence </a:t>
            </a:r>
            <a:r>
              <a:rPr lang="en-US" dirty="0" smtClean="0"/>
              <a:t>factors(20 year Corporate &amp; </a:t>
            </a:r>
            <a:r>
              <a:rPr lang="en-US" dirty="0" err="1" smtClean="0"/>
              <a:t>govt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Time Horizon </a:t>
            </a:r>
            <a:r>
              <a:rPr lang="en-US" dirty="0" smtClean="0"/>
              <a:t>factor- risk premium for long term investing.</a:t>
            </a:r>
            <a:endParaRPr lang="en-US" dirty="0" smtClean="0"/>
          </a:p>
          <a:p>
            <a:pPr lvl="1"/>
            <a:r>
              <a:rPr lang="en-US" dirty="0" smtClean="0"/>
              <a:t>Inflation </a:t>
            </a:r>
            <a:r>
              <a:rPr lang="en-US" dirty="0" smtClean="0"/>
              <a:t>factor- unexpected changes for inflation.</a:t>
            </a:r>
            <a:endParaRPr lang="en-US" dirty="0" smtClean="0"/>
          </a:p>
          <a:p>
            <a:pPr lvl="1"/>
            <a:r>
              <a:rPr lang="en-US" dirty="0" smtClean="0"/>
              <a:t>Business Cycle </a:t>
            </a:r>
            <a:r>
              <a:rPr lang="en-US" dirty="0" smtClean="0"/>
              <a:t>factor- unexpected economic growth.</a:t>
            </a:r>
            <a:endParaRPr lang="en-US" dirty="0" smtClean="0"/>
          </a:p>
          <a:p>
            <a:pPr lvl="1"/>
            <a:r>
              <a:rPr lang="en-US" dirty="0" smtClean="0"/>
              <a:t>Market timing factor</a:t>
            </a:r>
            <a:r>
              <a:rPr lang="en-US" dirty="0" smtClean="0"/>
              <a:t>.(risk premium for factors not specified above)</a:t>
            </a:r>
            <a:endParaRPr lang="en-US" dirty="0" smtClean="0"/>
          </a:p>
          <a:p>
            <a:r>
              <a:rPr lang="en-US" dirty="0" smtClean="0"/>
              <a:t>Built up Method: Firms long term bond yield +estimated market risk premium.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does equity research entail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164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Holistic Understanding of Business-Quantitative &amp; Qualitative.</a:t>
            </a:r>
          </a:p>
          <a:p>
            <a:pPr>
              <a:buNone/>
            </a:pPr>
            <a:r>
              <a:rPr lang="en-US" u="sng" dirty="0" smtClean="0"/>
              <a:t>QUANTITATIVE</a:t>
            </a:r>
            <a:r>
              <a:rPr lang="en-US" dirty="0" smtClean="0"/>
              <a:t>:</a:t>
            </a:r>
          </a:p>
          <a:p>
            <a:r>
              <a:rPr lang="en-US" dirty="0" smtClean="0"/>
              <a:t> Financial Aspects- Analysis of P&amp;L, B/s, C/f.</a:t>
            </a:r>
          </a:p>
          <a:p>
            <a:pPr>
              <a:buNone/>
            </a:pPr>
            <a:r>
              <a:rPr lang="en-US" u="sng" dirty="0" smtClean="0"/>
              <a:t>QUALITATIVE</a:t>
            </a:r>
            <a:r>
              <a:rPr lang="en-US" dirty="0" smtClean="0"/>
              <a:t>:</a:t>
            </a:r>
          </a:p>
          <a:p>
            <a:r>
              <a:rPr lang="en-US" dirty="0" smtClean="0"/>
              <a:t>Gaining an Insight on business and industry – news reports, detailed discussions with Management, Sector Experts, Site Visits.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VALUATION MODELS</a:t>
            </a:r>
            <a:endParaRPr lang="en-IN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7239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77200" cy="5090160"/>
          </a:xfrm>
        </p:spPr>
        <p:txBody>
          <a:bodyPr/>
          <a:lstStyle/>
          <a:p>
            <a:pPr>
              <a:buNone/>
            </a:pPr>
            <a:endParaRPr lang="en-IN" dirty="0"/>
          </a:p>
        </p:txBody>
      </p:sp>
      <p:sp>
        <p:nvSpPr>
          <p:cNvPr id="4" name="Oval 3"/>
          <p:cNvSpPr/>
          <p:nvPr/>
        </p:nvSpPr>
        <p:spPr>
          <a:xfrm>
            <a:off x="3276600" y="3124200"/>
            <a:ext cx="21336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Valuation process</a:t>
            </a:r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3352800" y="1371600"/>
            <a:ext cx="1828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Historical Financial analysis</a:t>
            </a:r>
            <a:endParaRPr lang="en-IN" dirty="0"/>
          </a:p>
        </p:txBody>
      </p:sp>
      <p:sp>
        <p:nvSpPr>
          <p:cNvPr id="10" name="Oval 9"/>
          <p:cNvSpPr/>
          <p:nvPr/>
        </p:nvSpPr>
        <p:spPr>
          <a:xfrm>
            <a:off x="5638800" y="1447800"/>
            <a:ext cx="23622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Strategic &amp; Competitive analysis</a:t>
            </a:r>
            <a:endParaRPr lang="en-IN" dirty="0"/>
          </a:p>
        </p:txBody>
      </p:sp>
      <p:sp>
        <p:nvSpPr>
          <p:cNvPr id="13" name="Oval 12"/>
          <p:cNvSpPr/>
          <p:nvPr/>
        </p:nvSpPr>
        <p:spPr>
          <a:xfrm>
            <a:off x="5791200" y="3124200"/>
            <a:ext cx="2362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Financial forecast</a:t>
            </a:r>
            <a:endParaRPr lang="en-IN" dirty="0"/>
          </a:p>
        </p:txBody>
      </p:sp>
      <p:sp>
        <p:nvSpPr>
          <p:cNvPr id="17" name="Oval 16"/>
          <p:cNvSpPr/>
          <p:nvPr/>
        </p:nvSpPr>
        <p:spPr>
          <a:xfrm>
            <a:off x="6096000" y="4876800"/>
            <a:ext cx="20574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Strategic &amp; Competitive forecast</a:t>
            </a:r>
            <a:endParaRPr lang="en-IN" dirty="0"/>
          </a:p>
        </p:txBody>
      </p:sp>
      <p:sp>
        <p:nvSpPr>
          <p:cNvPr id="18" name="Oval 17"/>
          <p:cNvSpPr/>
          <p:nvPr/>
        </p:nvSpPr>
        <p:spPr>
          <a:xfrm>
            <a:off x="3352800" y="4953000"/>
            <a:ext cx="21336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Consistency of CF forecast</a:t>
            </a:r>
            <a:endParaRPr lang="en-IN" dirty="0"/>
          </a:p>
        </p:txBody>
      </p:sp>
      <p:sp>
        <p:nvSpPr>
          <p:cNvPr id="19" name="Oval 18"/>
          <p:cNvSpPr/>
          <p:nvPr/>
        </p:nvSpPr>
        <p:spPr>
          <a:xfrm>
            <a:off x="533400" y="4724400"/>
            <a:ext cx="22098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COC </a:t>
            </a:r>
            <a:r>
              <a:rPr lang="en-US" sz="1700" dirty="0" smtClean="0"/>
              <a:t>determination</a:t>
            </a:r>
            <a:endParaRPr lang="en-IN" sz="1700" dirty="0"/>
          </a:p>
        </p:txBody>
      </p:sp>
      <p:sp>
        <p:nvSpPr>
          <p:cNvPr id="20" name="Oval 19"/>
          <p:cNvSpPr/>
          <p:nvPr/>
        </p:nvSpPr>
        <p:spPr>
          <a:xfrm>
            <a:off x="533400" y="3200400"/>
            <a:ext cx="22860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Firm/Equity Value computation</a:t>
            </a:r>
            <a:endParaRPr lang="en-IN" dirty="0"/>
          </a:p>
        </p:txBody>
      </p:sp>
      <p:sp>
        <p:nvSpPr>
          <p:cNvPr id="21" name="Oval 20"/>
          <p:cNvSpPr/>
          <p:nvPr/>
        </p:nvSpPr>
        <p:spPr>
          <a:xfrm>
            <a:off x="762000" y="1447800"/>
            <a:ext cx="22860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Interpretation of results</a:t>
            </a:r>
            <a:endParaRPr lang="en-IN" dirty="0"/>
          </a:p>
        </p:txBody>
      </p:sp>
      <p:sp>
        <p:nvSpPr>
          <p:cNvPr id="31" name="Right Arrow 30"/>
          <p:cNvSpPr/>
          <p:nvPr/>
        </p:nvSpPr>
        <p:spPr>
          <a:xfrm flipV="1">
            <a:off x="5562600" y="5562599"/>
            <a:ext cx="4572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Left Arrow 31"/>
          <p:cNvSpPr/>
          <p:nvPr/>
        </p:nvSpPr>
        <p:spPr>
          <a:xfrm>
            <a:off x="2743200" y="5562600"/>
            <a:ext cx="53340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Left Arrow 32"/>
          <p:cNvSpPr/>
          <p:nvPr/>
        </p:nvSpPr>
        <p:spPr>
          <a:xfrm>
            <a:off x="2895600" y="3810000"/>
            <a:ext cx="30480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5" name="Straight Arrow Connector 34"/>
          <p:cNvCxnSpPr>
            <a:stCxn id="4" idx="7"/>
          </p:cNvCxnSpPr>
          <p:nvPr/>
        </p:nvCxnSpPr>
        <p:spPr>
          <a:xfrm rot="5400000" flipH="1" flipV="1">
            <a:off x="5159117" y="2529425"/>
            <a:ext cx="723107" cy="845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2667000" y="2667000"/>
            <a:ext cx="838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4" idx="3"/>
          </p:cNvCxnSpPr>
          <p:nvPr/>
        </p:nvCxnSpPr>
        <p:spPr>
          <a:xfrm rot="5400000">
            <a:off x="2766477" y="4206617"/>
            <a:ext cx="799307" cy="845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334000" y="42672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Arrow 45"/>
          <p:cNvSpPr/>
          <p:nvPr/>
        </p:nvSpPr>
        <p:spPr>
          <a:xfrm>
            <a:off x="5486400" y="38100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Left Arrow 47"/>
          <p:cNvSpPr/>
          <p:nvPr/>
        </p:nvSpPr>
        <p:spPr>
          <a:xfrm rot="16200000">
            <a:off x="4128850" y="4624187"/>
            <a:ext cx="456683" cy="493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9" name="Left Arrow 48"/>
          <p:cNvSpPr/>
          <p:nvPr/>
        </p:nvSpPr>
        <p:spPr>
          <a:xfrm rot="5400000">
            <a:off x="4063528" y="2794472"/>
            <a:ext cx="456683" cy="4933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Discounted Cash Flow</a:t>
            </a:r>
          </a:p>
          <a:p>
            <a:r>
              <a:rPr lang="en-US" dirty="0" smtClean="0"/>
              <a:t>Dividend Discount</a:t>
            </a:r>
          </a:p>
          <a:p>
            <a:r>
              <a:rPr lang="en-US" dirty="0" smtClean="0"/>
              <a:t>Gordon Growth</a:t>
            </a:r>
          </a:p>
          <a:p>
            <a:r>
              <a:rPr lang="en-US" dirty="0" smtClean="0"/>
              <a:t>Two Stage DDM</a:t>
            </a:r>
          </a:p>
          <a:p>
            <a:r>
              <a:rPr lang="en-US" dirty="0" smtClean="0"/>
              <a:t>Two Stage H model</a:t>
            </a:r>
          </a:p>
          <a:p>
            <a:r>
              <a:rPr lang="en-US" dirty="0" smtClean="0"/>
              <a:t>FCF Models</a:t>
            </a:r>
          </a:p>
          <a:p>
            <a:r>
              <a:rPr lang="en-US" dirty="0" smtClean="0"/>
              <a:t>Relative Valuation Models</a:t>
            </a:r>
          </a:p>
          <a:p>
            <a:r>
              <a:rPr lang="en-US" dirty="0" smtClean="0"/>
              <a:t>SOTP Valuation</a:t>
            </a:r>
          </a:p>
          <a:p>
            <a:r>
              <a:rPr lang="en-US" dirty="0" smtClean="0"/>
              <a:t>Adjustments to Valuation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Cash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Determines the intrinsic value of a company using cash flows adjusted for time value.</a:t>
            </a:r>
          </a:p>
          <a:p>
            <a:r>
              <a:rPr lang="en-US" dirty="0" smtClean="0"/>
              <a:t>Steps</a:t>
            </a:r>
          </a:p>
          <a:p>
            <a:pPr lvl="1"/>
            <a:r>
              <a:rPr lang="en-US" dirty="0" smtClean="0"/>
              <a:t>Estimate the period- life of asset</a:t>
            </a:r>
          </a:p>
          <a:p>
            <a:pPr lvl="1"/>
            <a:r>
              <a:rPr lang="en-US" dirty="0" smtClean="0"/>
              <a:t>Estimate Cash flows during the period</a:t>
            </a:r>
          </a:p>
          <a:p>
            <a:pPr lvl="1"/>
            <a:r>
              <a:rPr lang="en-US" dirty="0" smtClean="0"/>
              <a:t>Discount rate</a:t>
            </a:r>
          </a:p>
          <a:p>
            <a:r>
              <a:rPr lang="en-US" dirty="0" smtClean="0"/>
              <a:t>Ensure:</a:t>
            </a:r>
          </a:p>
          <a:p>
            <a:pPr lvl="1"/>
            <a:r>
              <a:rPr lang="en-US" dirty="0" smtClean="0"/>
              <a:t>Integration of forecasts of P&amp;L, B/S &amp; C/F.</a:t>
            </a:r>
          </a:p>
          <a:p>
            <a:pPr lvl="1"/>
            <a:r>
              <a:rPr lang="en-US" dirty="0" smtClean="0"/>
              <a:t>Compare historical financial ratios with forecasted ones for integrity</a:t>
            </a:r>
          </a:p>
          <a:p>
            <a:pPr lvl="1"/>
            <a:r>
              <a:rPr lang="en-US" dirty="0" smtClean="0"/>
              <a:t>Reality of  projected growth opportunities &amp; implied competitive advantage period.</a:t>
            </a:r>
          </a:p>
          <a:p>
            <a:pPr lvl="1"/>
            <a:r>
              <a:rPr lang="en-US" dirty="0" smtClean="0"/>
              <a:t>Discount factor- appropriate risk reflection</a:t>
            </a:r>
          </a:p>
          <a:p>
            <a:pPr lvl="1"/>
            <a:r>
              <a:rPr lang="en-US" dirty="0" smtClean="0"/>
              <a:t>Sensitivity analysis by Changing k &amp; g assumptions to understand impact on final valuation.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Discounted Cash Flow-others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Additions to be made:</a:t>
            </a:r>
          </a:p>
          <a:p>
            <a:pPr lvl="1"/>
            <a:r>
              <a:rPr lang="en-US" dirty="0" smtClean="0"/>
              <a:t>Value of non core assets</a:t>
            </a:r>
          </a:p>
          <a:p>
            <a:pPr lvl="1"/>
            <a:r>
              <a:rPr lang="en-US" dirty="0" smtClean="0"/>
              <a:t>Non Income contributing assets.</a:t>
            </a:r>
          </a:p>
          <a:p>
            <a:pPr lvl="1"/>
            <a:r>
              <a:rPr lang="en-US" dirty="0" smtClean="0"/>
              <a:t>Future investment plans.</a:t>
            </a:r>
          </a:p>
          <a:p>
            <a:r>
              <a:rPr lang="en-US" dirty="0" smtClean="0"/>
              <a:t>Works Best:</a:t>
            </a:r>
          </a:p>
          <a:p>
            <a:pPr lvl="1"/>
            <a:r>
              <a:rPr lang="en-US" dirty="0" smtClean="0"/>
              <a:t>Positive Cash Flows</a:t>
            </a:r>
          </a:p>
          <a:p>
            <a:pPr lvl="1"/>
            <a:r>
              <a:rPr lang="en-US" dirty="0" smtClean="0"/>
              <a:t>Reliability of future periods</a:t>
            </a:r>
          </a:p>
          <a:p>
            <a:pPr lvl="1"/>
            <a:r>
              <a:rPr lang="en-US" dirty="0" smtClean="0"/>
              <a:t>Investors have long time horizon to correct mistakes</a:t>
            </a:r>
          </a:p>
          <a:p>
            <a:pPr lvl="1"/>
            <a:r>
              <a:rPr lang="en-US" dirty="0" smtClean="0"/>
              <a:t>To Acquire Business as a whole.	</a:t>
            </a:r>
            <a:endParaRPr lang="en-US" dirty="0" smtClean="0"/>
          </a:p>
          <a:p>
            <a:r>
              <a:rPr lang="en-US" dirty="0" smtClean="0"/>
              <a:t>Cannot comment on Over/Undervaluation.</a:t>
            </a:r>
            <a:r>
              <a:rPr lang="en-US" dirty="0" smtClean="0"/>
              <a:t>			</a:t>
            </a:r>
          </a:p>
          <a:p>
            <a:pPr lvl="1"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Dividend Discount Models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Only cash Flow of a trading stock-Dividend</a:t>
            </a:r>
          </a:p>
          <a:p>
            <a:r>
              <a:rPr lang="en-US" dirty="0" smtClean="0"/>
              <a:t>Value of stock is present value of Expected Dividends on it.</a:t>
            </a:r>
          </a:p>
          <a:p>
            <a:r>
              <a:rPr lang="en-US" dirty="0" smtClean="0"/>
              <a:t>Vo=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t</a:t>
            </a:r>
            <a:r>
              <a:rPr lang="en-US" dirty="0" smtClean="0"/>
              <a:t>/(1+k)</a:t>
            </a:r>
            <a:r>
              <a:rPr lang="en-US" baseline="30000" dirty="0" smtClean="0"/>
              <a:t>t</a:t>
            </a:r>
          </a:p>
          <a:p>
            <a:pPr lvl="1"/>
            <a:r>
              <a:rPr lang="en-US" dirty="0" err="1" smtClean="0"/>
              <a:t>D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–</a:t>
            </a:r>
            <a:r>
              <a:rPr lang="en-US" dirty="0" smtClean="0"/>
              <a:t> Expected dividend per share</a:t>
            </a:r>
          </a:p>
          <a:p>
            <a:pPr lvl="1"/>
            <a:r>
              <a:rPr lang="en-US" dirty="0" smtClean="0"/>
              <a:t>k- Cost of equity</a:t>
            </a:r>
          </a:p>
          <a:p>
            <a:r>
              <a:rPr lang="en-US" dirty="0" smtClean="0"/>
              <a:t>The Expected price is itself determined by future dividends.</a:t>
            </a:r>
          </a:p>
          <a:p>
            <a:pPr lvl="1">
              <a:buNone/>
            </a:pPr>
            <a:r>
              <a:rPr lang="en-US" dirty="0" smtClean="0"/>
              <a:t>			</a:t>
            </a:r>
          </a:p>
          <a:p>
            <a:pPr lvl="1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Gordon Growth Model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Valuation of a firm that is in steady state with dividends growing at a rate that can be sustained forever.</a:t>
            </a:r>
          </a:p>
          <a:p>
            <a:r>
              <a:rPr lang="en-US" dirty="0" smtClean="0"/>
              <a:t>V</a:t>
            </a:r>
            <a:r>
              <a:rPr lang="en-US" baseline="-25000" dirty="0" smtClean="0"/>
              <a:t>o=</a:t>
            </a:r>
            <a:r>
              <a:rPr lang="en-US" dirty="0" smtClean="0"/>
              <a:t> D</a:t>
            </a:r>
            <a:r>
              <a:rPr lang="en-US" baseline="-25000" dirty="0" smtClean="0"/>
              <a:t>1</a:t>
            </a:r>
            <a:r>
              <a:rPr lang="en-US" dirty="0" smtClean="0"/>
              <a:t>/k-g</a:t>
            </a:r>
          </a:p>
          <a:p>
            <a:r>
              <a:rPr lang="en-US" dirty="0" smtClean="0"/>
              <a:t>Best suited for firms</a:t>
            </a:r>
          </a:p>
          <a:p>
            <a:pPr lvl="1"/>
            <a:r>
              <a:rPr lang="en-US" dirty="0" smtClean="0"/>
              <a:t> growing at a rate comparable to or lower than the nominal economic growth .</a:t>
            </a:r>
          </a:p>
          <a:p>
            <a:pPr lvl="1"/>
            <a:r>
              <a:rPr lang="en-US" dirty="0" smtClean="0"/>
              <a:t>Having well established dividend payout policies to continue in future</a:t>
            </a:r>
          </a:p>
          <a:p>
            <a:r>
              <a:rPr lang="en-US" dirty="0" smtClean="0"/>
              <a:t>k &amp; g are highly sensitive</a:t>
            </a:r>
          </a:p>
          <a:p>
            <a:r>
              <a:rPr lang="en-US" dirty="0" smtClean="0"/>
              <a:t>Base for other financial models- can calculate justified leading and trailing PE ratios.</a:t>
            </a:r>
          </a:p>
          <a:p>
            <a:pPr lvl="1">
              <a:buNone/>
            </a:pPr>
            <a:r>
              <a:rPr lang="en-US" dirty="0" smtClean="0"/>
              <a:t> 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Stage DDM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Allows for two stages of growth</a:t>
            </a:r>
          </a:p>
          <a:p>
            <a:pPr lvl="1"/>
            <a:r>
              <a:rPr lang="en-US" dirty="0" smtClean="0"/>
              <a:t>An initial phase- where the growth rate is not stable</a:t>
            </a:r>
          </a:p>
          <a:p>
            <a:pPr lvl="1"/>
            <a:r>
              <a:rPr lang="en-US" dirty="0" smtClean="0"/>
              <a:t>Subsequent Steady state- stable growth rate and is expected to remain so for the long term</a:t>
            </a:r>
          </a:p>
          <a:p>
            <a:r>
              <a:rPr lang="en-US" dirty="0" smtClean="0"/>
              <a:t>Value of stock=PV of dividend during extra ordinary phase +PV of terminal value</a:t>
            </a:r>
          </a:p>
          <a:p>
            <a:r>
              <a:rPr lang="en-US" dirty="0" smtClean="0"/>
              <a:t>Best suited for firms which are in high growth rate and expects to maintain the same for a specific time period</a:t>
            </a:r>
          </a:p>
          <a:p>
            <a:r>
              <a:rPr lang="en-US" dirty="0" smtClean="0"/>
              <a:t>Example- Patent rights for 3 years.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Stage DDM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r>
              <a:rPr lang="en-US" dirty="0" smtClean="0"/>
              <a:t>			Div 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			Time</a:t>
            </a:r>
          </a:p>
          <a:p>
            <a:pPr>
              <a:buNone/>
            </a:pPr>
            <a:r>
              <a:rPr lang="en-US" dirty="0" smtClean="0"/>
              <a:t>				</a:t>
            </a:r>
            <a:endParaRPr lang="en-IN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1752600" y="3505200"/>
            <a:ext cx="1981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43200" y="4495800"/>
            <a:ext cx="3276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114800" y="3657600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123406" y="3504406"/>
            <a:ext cx="1981200" cy="1589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2895600" y="3886200"/>
            <a:ext cx="1066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Stage 1</a:t>
            </a:r>
            <a:endParaRPr lang="en-IN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743200" y="2894012"/>
            <a:ext cx="13716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419600" y="3886200"/>
            <a:ext cx="1066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Stage 2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Stage H model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the assumption </a:t>
            </a:r>
          </a:p>
          <a:p>
            <a:pPr lvl="1"/>
            <a:r>
              <a:rPr lang="en-US" dirty="0" smtClean="0"/>
              <a:t>that earnings growth rate starts at high initial rate,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s</a:t>
            </a:r>
            <a:r>
              <a:rPr lang="en-US" baseline="-25000" dirty="0" smtClean="0"/>
              <a:t>  </a:t>
            </a:r>
            <a:r>
              <a:rPr lang="en-US" dirty="0" smtClean="0"/>
              <a:t>and declines linearly over the extra ordinary growth period (assumed to last 2H periods) to a stable growth rate g</a:t>
            </a:r>
            <a:r>
              <a:rPr lang="en-US" baseline="-25000" dirty="0" smtClean="0"/>
              <a:t>l.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Dividend payout and cost of equity are constant over time and are not affected by shifting growth rates.</a:t>
            </a:r>
          </a:p>
          <a:p>
            <a:r>
              <a:rPr lang="en-US" dirty="0" smtClean="0"/>
              <a:t>Pitfalls:</a:t>
            </a:r>
          </a:p>
          <a:p>
            <a:pPr lvl="1"/>
            <a:r>
              <a:rPr lang="en-US" dirty="0" smtClean="0"/>
              <a:t>Growth rate expected to decline in linear increments</a:t>
            </a:r>
          </a:p>
          <a:p>
            <a:pPr lvl="1"/>
            <a:r>
              <a:rPr lang="en-US" dirty="0" smtClean="0"/>
              <a:t>Constancy of payout ratio.</a:t>
            </a:r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Essential elements of equity research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1" y="1295400"/>
          <a:ext cx="2895599" cy="5002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599"/>
              </a:tblGrid>
              <a:tr h="5334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Trade Journals</a:t>
                      </a:r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Supply</a:t>
                      </a:r>
                      <a:r>
                        <a:rPr lang="en-US" baseline="0" dirty="0" smtClean="0"/>
                        <a:t> Chain Feedback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Industry Exhibitions &amp; Trade Shows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Customer Feedback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Plant/Site Visits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Cash Flow Forecast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Valuation Techniques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8175">
                <a:tc>
                  <a:txBody>
                    <a:bodyPr/>
                    <a:lstStyle/>
                    <a:p>
                      <a:r>
                        <a:rPr lang="en-US" dirty="0" smtClean="0"/>
                        <a:t>Global</a:t>
                      </a:r>
                      <a:r>
                        <a:rPr lang="en-US" baseline="0" dirty="0" smtClean="0"/>
                        <a:t> Focus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5791199" y="1219200"/>
          <a:ext cx="2971801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1"/>
              </a:tblGrid>
              <a:tr h="6477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Competitor</a:t>
                      </a:r>
                      <a:r>
                        <a:rPr lang="en-US" b="0" baseline="0" dirty="0" smtClean="0">
                          <a:solidFill>
                            <a:schemeClr val="bg1"/>
                          </a:solidFill>
                        </a:rPr>
                        <a:t> feedback</a:t>
                      </a:r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bg1"/>
                          </a:solidFill>
                        </a:rPr>
                        <a:t>Financial Statement</a:t>
                      </a:r>
                      <a:r>
                        <a:rPr lang="en-US" b="0" baseline="0" dirty="0" smtClean="0">
                          <a:solidFill>
                            <a:schemeClr val="bg1"/>
                          </a:solidFill>
                        </a:rPr>
                        <a:t> Analysis</a:t>
                      </a:r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Management</a:t>
                      </a:r>
                      <a:r>
                        <a:rPr lang="en-US" baseline="0" dirty="0" smtClean="0"/>
                        <a:t> Discussions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Investor Decisions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Management</a:t>
                      </a:r>
                      <a:r>
                        <a:rPr lang="en-US" baseline="0" dirty="0" smtClean="0"/>
                        <a:t> Conference Calls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P&amp;L</a:t>
                      </a:r>
                      <a:r>
                        <a:rPr lang="en-US" baseline="0" dirty="0" smtClean="0"/>
                        <a:t> , B/S Forecasts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Risk Assessments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Field Trip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3657600" y="3429000"/>
            <a:ext cx="16002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Equity Research</a:t>
            </a:r>
            <a:endParaRPr lang="en-IN" dirty="0"/>
          </a:p>
        </p:txBody>
      </p:sp>
      <p:sp>
        <p:nvSpPr>
          <p:cNvPr id="10" name="Isosceles Triangle 9"/>
          <p:cNvSpPr/>
          <p:nvPr/>
        </p:nvSpPr>
        <p:spPr>
          <a:xfrm rot="5400000">
            <a:off x="4191000" y="2939429"/>
            <a:ext cx="609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Isosceles Triangle 10"/>
          <p:cNvSpPr/>
          <p:nvPr/>
        </p:nvSpPr>
        <p:spPr>
          <a:xfrm rot="16452102">
            <a:off x="3108125" y="3764344"/>
            <a:ext cx="609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Isosceles Triangle 11"/>
          <p:cNvSpPr/>
          <p:nvPr/>
        </p:nvSpPr>
        <p:spPr>
          <a:xfrm rot="16043968">
            <a:off x="4114800" y="4648200"/>
            <a:ext cx="609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Isosceles Triangle 12"/>
          <p:cNvSpPr/>
          <p:nvPr/>
        </p:nvSpPr>
        <p:spPr>
          <a:xfrm rot="5400000">
            <a:off x="5258240" y="3836084"/>
            <a:ext cx="6096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Stage H model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		</a:t>
            </a:r>
          </a:p>
          <a:p>
            <a:pPr>
              <a:buNone/>
            </a:pPr>
            <a:r>
              <a:rPr lang="en-US" dirty="0" smtClean="0"/>
              <a:t>			Div 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			Time</a:t>
            </a:r>
          </a:p>
          <a:p>
            <a:pPr>
              <a:buNone/>
            </a:pPr>
            <a:r>
              <a:rPr lang="en-US" dirty="0" smtClean="0"/>
              <a:t>				</a:t>
            </a:r>
            <a:endParaRPr lang="en-IN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1753394" y="3505200"/>
            <a:ext cx="1981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43994" y="4495800"/>
            <a:ext cx="32766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115594" y="3657600"/>
            <a:ext cx="1828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124200" y="3504406"/>
            <a:ext cx="1981200" cy="1589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2895600" y="3886200"/>
            <a:ext cx="1066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Stage 1</a:t>
            </a:r>
            <a:endParaRPr lang="en-IN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743994" y="2894012"/>
            <a:ext cx="1371600" cy="763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419600" y="3886200"/>
            <a:ext cx="1066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Stage 2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Cash Flow (FCF) Models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Estimates intrinsic value from available financial information </a:t>
            </a:r>
          </a:p>
          <a:p>
            <a:r>
              <a:rPr lang="en-US" dirty="0" smtClean="0"/>
              <a:t>Classified into</a:t>
            </a:r>
          </a:p>
          <a:p>
            <a:pPr lvl="1"/>
            <a:r>
              <a:rPr lang="en-US" dirty="0" smtClean="0"/>
              <a:t>Free cash flow to the firm(</a:t>
            </a:r>
            <a:r>
              <a:rPr lang="en-US" dirty="0" err="1" smtClean="0"/>
              <a:t>Ko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Free cash flow to the equity(</a:t>
            </a:r>
            <a:r>
              <a:rPr lang="en-US" dirty="0" err="1" smtClean="0"/>
              <a:t>ke</a:t>
            </a:r>
            <a:r>
              <a:rPr lang="en-US" dirty="0" smtClean="0"/>
              <a:t>)</a:t>
            </a:r>
          </a:p>
          <a:p>
            <a:r>
              <a:rPr lang="en-US" dirty="0" smtClean="0"/>
              <a:t>Works best when</a:t>
            </a:r>
          </a:p>
          <a:p>
            <a:pPr lvl="1"/>
            <a:r>
              <a:rPr lang="en-US" dirty="0" smtClean="0"/>
              <a:t>No Dividends</a:t>
            </a:r>
          </a:p>
          <a:p>
            <a:pPr lvl="1"/>
            <a:r>
              <a:rPr lang="en-US" dirty="0" smtClean="0"/>
              <a:t>Dividend paid not in line with its actual capacity.</a:t>
            </a:r>
          </a:p>
          <a:p>
            <a:r>
              <a:rPr lang="en-US" dirty="0" smtClean="0"/>
              <a:t>Can be used in DCF framework to value firm or its equity.</a:t>
            </a:r>
          </a:p>
          <a:p>
            <a:r>
              <a:rPr lang="en-US" dirty="0" smtClean="0"/>
              <a:t>Equity Value=Firm Value- MV of Debt.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FCFF &amp; FCFE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72518" cy="5562600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en-US" dirty="0" smtClean="0"/>
              <a:t>                                   REVENUES							                                                                                                                             </a:t>
            </a:r>
          </a:p>
          <a:p>
            <a:pPr lvl="5">
              <a:buNone/>
            </a:pPr>
            <a:r>
              <a:rPr lang="en-US" dirty="0" smtClean="0"/>
              <a:t>                                                                        </a:t>
            </a:r>
          </a:p>
          <a:p>
            <a:pPr lvl="5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Down Arrow 3"/>
          <p:cNvSpPr/>
          <p:nvPr/>
        </p:nvSpPr>
        <p:spPr>
          <a:xfrm>
            <a:off x="4572000" y="1676400"/>
            <a:ext cx="457200" cy="2362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ounded Rectangle 4"/>
          <p:cNvSpPr/>
          <p:nvPr/>
        </p:nvSpPr>
        <p:spPr>
          <a:xfrm>
            <a:off x="3962400" y="41148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FCFF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24000" y="4572000"/>
            <a:ext cx="1371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FCFE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1" name="Left Arrow 20"/>
          <p:cNvSpPr/>
          <p:nvPr/>
        </p:nvSpPr>
        <p:spPr>
          <a:xfrm>
            <a:off x="2971800" y="4495800"/>
            <a:ext cx="914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/>
          <p:cNvSpPr/>
          <p:nvPr/>
        </p:nvSpPr>
        <p:spPr>
          <a:xfrm>
            <a:off x="2071670" y="1571612"/>
            <a:ext cx="192882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Working Capital 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1928794" y="2428868"/>
            <a:ext cx="2000264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Fixed Capital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429256" y="1428736"/>
            <a:ext cx="242889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Operating Cost  except interests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357950" y="3857628"/>
            <a:ext cx="257176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Interest Payments to Bond holders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6000760" y="5072074"/>
            <a:ext cx="2786082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Net Borrowings  from Bond Holders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4071934" y="1857364"/>
            <a:ext cx="57150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Left Arrow 25"/>
          <p:cNvSpPr/>
          <p:nvPr/>
        </p:nvSpPr>
        <p:spPr>
          <a:xfrm>
            <a:off x="4071934" y="2643182"/>
            <a:ext cx="500066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ight Arrow 26"/>
          <p:cNvSpPr/>
          <p:nvPr/>
        </p:nvSpPr>
        <p:spPr>
          <a:xfrm>
            <a:off x="5000628" y="1714488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Right Arrow 27"/>
          <p:cNvSpPr/>
          <p:nvPr/>
        </p:nvSpPr>
        <p:spPr>
          <a:xfrm>
            <a:off x="5857884" y="4143380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Left Arrow 30"/>
          <p:cNvSpPr/>
          <p:nvPr/>
        </p:nvSpPr>
        <p:spPr>
          <a:xfrm>
            <a:off x="3214678" y="5000636"/>
            <a:ext cx="2857520" cy="5000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FCF- Forecasts..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FCFF=</a:t>
            </a:r>
            <a:r>
              <a:rPr lang="en-US" dirty="0" err="1" smtClean="0"/>
              <a:t>NI+NCC+i</a:t>
            </a:r>
            <a:r>
              <a:rPr lang="en-US" dirty="0" smtClean="0"/>
              <a:t>(1-t)-</a:t>
            </a:r>
            <a:r>
              <a:rPr lang="en-US" dirty="0" err="1" smtClean="0"/>
              <a:t>Capex-WC</a:t>
            </a:r>
            <a:r>
              <a:rPr lang="en-US" baseline="-25000" dirty="0" err="1" smtClean="0"/>
              <a:t>inv</a:t>
            </a:r>
            <a:endParaRPr lang="en-US" baseline="-25000" dirty="0" smtClean="0"/>
          </a:p>
          <a:p>
            <a:r>
              <a:rPr lang="en-US" dirty="0" smtClean="0"/>
              <a:t>FCFE= FCFF-</a:t>
            </a:r>
            <a:r>
              <a:rPr lang="en-US" dirty="0" err="1" smtClean="0"/>
              <a:t>i</a:t>
            </a:r>
            <a:r>
              <a:rPr lang="en-US" dirty="0" smtClean="0"/>
              <a:t>(1-t)+Net Borrowings.</a:t>
            </a:r>
            <a:endParaRPr lang="en-IN" dirty="0" smtClean="0"/>
          </a:p>
          <a:p>
            <a:r>
              <a:rPr lang="en-US" dirty="0" smtClean="0"/>
              <a:t>Forecast: </a:t>
            </a:r>
          </a:p>
          <a:p>
            <a:pPr lvl="1"/>
            <a:r>
              <a:rPr lang="en-US" dirty="0" smtClean="0"/>
              <a:t>Calculate historical FCF and apply some constant growth rate</a:t>
            </a:r>
          </a:p>
          <a:p>
            <a:pPr lvl="1"/>
            <a:r>
              <a:rPr lang="en-US" dirty="0" smtClean="0"/>
              <a:t>Suitable if FCF tends to grow at a constant rate and if historical relationship between FCF and fundamental factors are maintained in future</a:t>
            </a:r>
          </a:p>
          <a:p>
            <a:r>
              <a:rPr lang="en-US" dirty="0" smtClean="0"/>
              <a:t>Factors be taken</a:t>
            </a:r>
          </a:p>
          <a:p>
            <a:pPr lvl="1"/>
            <a:r>
              <a:rPr lang="en-US" dirty="0" smtClean="0"/>
              <a:t>Length of growth period </a:t>
            </a:r>
            <a:r>
              <a:rPr lang="en-US" dirty="0" smtClean="0"/>
              <a:t>–size of </a:t>
            </a:r>
            <a:r>
              <a:rPr lang="en-US" smtClean="0"/>
              <a:t>th</a:t>
            </a:r>
            <a:r>
              <a:rPr lang="en-US" smtClean="0"/>
              <a:t>e firm.</a:t>
            </a:r>
            <a:endParaRPr lang="en-US" dirty="0" smtClean="0"/>
          </a:p>
          <a:p>
            <a:pPr lvl="1"/>
            <a:r>
              <a:rPr lang="en-US" dirty="0" smtClean="0"/>
              <a:t>Existing growth rate &amp; excess return</a:t>
            </a:r>
          </a:p>
          <a:p>
            <a:pPr lvl="1"/>
            <a:r>
              <a:rPr lang="en-US" dirty="0" smtClean="0"/>
              <a:t>Life cycle &amp; magnitude of competitive advantage</a:t>
            </a:r>
          </a:p>
          <a:p>
            <a:pPr lvl="1"/>
            <a:r>
              <a:rPr lang="en-US" dirty="0" smtClean="0"/>
              <a:t>Cash Flow &amp; Terminal Value.</a:t>
            </a:r>
            <a:endParaRPr lang="en-IN" dirty="0" smtClean="0"/>
          </a:p>
          <a:p>
            <a:endParaRPr lang="en-US" baseline="-25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Relative valuation model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Value determined in relation to how similar companies are priced in the market.</a:t>
            </a:r>
          </a:p>
          <a:p>
            <a:r>
              <a:rPr lang="en-US" dirty="0" smtClean="0"/>
              <a:t>Steps:</a:t>
            </a:r>
          </a:p>
          <a:p>
            <a:pPr lvl="1"/>
            <a:r>
              <a:rPr lang="en-US" dirty="0" smtClean="0"/>
              <a:t>Create a list of comparable companies, often industry peers and obtain their market values</a:t>
            </a:r>
          </a:p>
          <a:p>
            <a:pPr lvl="1"/>
            <a:r>
              <a:rPr lang="en-US" dirty="0" smtClean="0"/>
              <a:t>Convert these market values into comparable trading multiples such as P/E, EBIDTA multiples.</a:t>
            </a:r>
          </a:p>
          <a:p>
            <a:pPr lvl="1"/>
            <a:r>
              <a:rPr lang="en-US" dirty="0" smtClean="0"/>
              <a:t>Compare the company’s multiples with those of its peers to assess whether the firm is over or undervalued.</a:t>
            </a:r>
          </a:p>
          <a:p>
            <a:r>
              <a:rPr lang="en-US" dirty="0" smtClean="0"/>
              <a:t>Works best for investors:</a:t>
            </a:r>
          </a:p>
          <a:p>
            <a:pPr lvl="1"/>
            <a:r>
              <a:rPr lang="en-US" dirty="0" smtClean="0"/>
              <a:t>Who have relatively short time horizons</a:t>
            </a:r>
          </a:p>
          <a:p>
            <a:pPr lvl="1"/>
            <a:r>
              <a:rPr lang="en-US" dirty="0" smtClean="0"/>
              <a:t>Judge  based on relative benchmark.</a:t>
            </a:r>
          </a:p>
          <a:p>
            <a:r>
              <a:rPr lang="en-US" dirty="0" smtClean="0"/>
              <a:t>Requirements:</a:t>
            </a:r>
          </a:p>
          <a:p>
            <a:pPr lvl="1"/>
            <a:r>
              <a:rPr lang="en-US" dirty="0" smtClean="0"/>
              <a:t>Large no of assets &amp; they are priced</a:t>
            </a:r>
          </a:p>
          <a:p>
            <a:pPr lvl="1"/>
            <a:r>
              <a:rPr lang="en-US" dirty="0" smtClean="0"/>
              <a:t>Existence of common variable.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 of the parts(SOTP) Valuation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Valuing a company by  determining what its divisions or lines of business would be worth if it was broken up and spun off or acquired by another company .</a:t>
            </a:r>
          </a:p>
          <a:p>
            <a:r>
              <a:rPr lang="en-US" dirty="0" smtClean="0"/>
              <a:t>Each of these business lines have different risks and return profile</a:t>
            </a:r>
          </a:p>
          <a:p>
            <a:r>
              <a:rPr lang="en-US" dirty="0" smtClean="0"/>
              <a:t>Look at each of them independently and then combine all of them to find the overall value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Adjustments to valuation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Marketability</a:t>
            </a:r>
            <a:r>
              <a:rPr lang="en-US" dirty="0" smtClean="0"/>
              <a:t>: liquidity of investment.</a:t>
            </a:r>
          </a:p>
          <a:p>
            <a:pPr lvl="1"/>
            <a:r>
              <a:rPr lang="en-US" dirty="0" smtClean="0"/>
              <a:t>No of shareholders</a:t>
            </a:r>
          </a:p>
          <a:p>
            <a:pPr lvl="1"/>
            <a:r>
              <a:rPr lang="en-US" dirty="0" smtClean="0"/>
              <a:t>Size of block &amp; restrictions on its sale.</a:t>
            </a:r>
          </a:p>
          <a:p>
            <a:r>
              <a:rPr lang="en-US" u="sng" dirty="0" smtClean="0"/>
              <a:t>Controlling Interest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Directors, management, perquisites, dividends, treasury shares, Acquisitions, Policy making</a:t>
            </a:r>
          </a:p>
          <a:p>
            <a:r>
              <a:rPr lang="en-US" u="sng" dirty="0" smtClean="0"/>
              <a:t>Voting Rights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Premium is placed on stock that include special voting rights as compared with other similar stocks without the same provision.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endParaRPr lang="en-US" sz="8800" b="1" dirty="0" smtClean="0"/>
          </a:p>
          <a:p>
            <a:pPr marL="137160" indent="0">
              <a:buNone/>
            </a:pPr>
            <a:r>
              <a:rPr lang="en-US" sz="8800" b="1" dirty="0" smtClean="0"/>
              <a:t>THANK </a:t>
            </a:r>
            <a:r>
              <a:rPr lang="en-US" sz="8800" b="1" dirty="0" smtClean="0"/>
              <a:t>YOU</a:t>
            </a:r>
          </a:p>
          <a:p>
            <a:pPr marL="137160" indent="0">
              <a:buNone/>
            </a:pPr>
            <a:r>
              <a:rPr lang="en-US" sz="3200" b="1" dirty="0" smtClean="0">
                <a:hlinkClick r:id="rId2"/>
              </a:rPr>
              <a:t>Kv.navaneethakrishnan@gmail.com</a:t>
            </a:r>
            <a:endParaRPr lang="en-US" sz="3200" b="1" dirty="0" smtClean="0"/>
          </a:p>
          <a:p>
            <a:pPr marL="137160" indent="0">
              <a:buNone/>
            </a:pPr>
            <a:r>
              <a:rPr lang="en-US" sz="3200" b="1" dirty="0" smtClean="0"/>
              <a:t>+9600632459</a:t>
            </a:r>
          </a:p>
          <a:p>
            <a:pPr marL="137160" indent="0">
              <a:buNone/>
            </a:pPr>
            <a:endParaRPr lang="en-US" sz="1800" b="1" dirty="0"/>
          </a:p>
        </p:txBody>
      </p:sp>
    </p:spTree>
    <p:extLst>
      <p:ext uri="{BB962C8B-B14F-4D97-AF65-F5344CB8AC3E}">
        <p14:creationId xmlns="" xmlns:p14="http://schemas.microsoft.com/office/powerpoint/2010/main" val="302446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Limitations of Equity Research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 Specific: Developed Vs Developing Markets- Corporate Reporting &amp; Transparency</a:t>
            </a:r>
          </a:p>
          <a:p>
            <a:r>
              <a:rPr lang="en-US" dirty="0" smtClean="0"/>
              <a:t>Indian Firms lack clarity about Investor Requirements and needs for their analysis.</a:t>
            </a:r>
          </a:p>
          <a:p>
            <a:r>
              <a:rPr lang="en-US" dirty="0" smtClean="0"/>
              <a:t>Challenge in Forecasting:  Swift Business Changes.</a:t>
            </a:r>
          </a:p>
          <a:p>
            <a:r>
              <a:rPr lang="en-US" dirty="0" smtClean="0"/>
              <a:t>Analysts: Require Fine Tuning Skills &amp; Flexibility.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1044</TotalTime>
  <Words>4852</Words>
  <Application>Microsoft Office PowerPoint</Application>
  <PresentationFormat>On-screen Show (4:3)</PresentationFormat>
  <Paragraphs>792</Paragraphs>
  <Slides>87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8" baseType="lpstr">
      <vt:lpstr>Apex</vt:lpstr>
      <vt:lpstr>EQUITY RESEARCH AND VALUATION</vt:lpstr>
      <vt:lpstr>Overview </vt:lpstr>
      <vt:lpstr>Route map for analysis</vt:lpstr>
      <vt:lpstr>Introduction </vt:lpstr>
      <vt:lpstr> Title Analysis </vt:lpstr>
      <vt:lpstr>Users of Equity Research Reports</vt:lpstr>
      <vt:lpstr>What does equity research entail</vt:lpstr>
      <vt:lpstr>Essential elements of equity research </vt:lpstr>
      <vt:lpstr>Limitations of Equity Research </vt:lpstr>
      <vt:lpstr>Equity valuation</vt:lpstr>
      <vt:lpstr>ECONOMIC ANALYSIS</vt:lpstr>
      <vt:lpstr>Economic Analysis</vt:lpstr>
      <vt:lpstr>Introduction</vt:lpstr>
      <vt:lpstr>How does Economic Analysis Helps</vt:lpstr>
      <vt:lpstr>Macro Economy &amp; Stock Markets </vt:lpstr>
      <vt:lpstr>Macro Economic Scenario</vt:lpstr>
      <vt:lpstr>Indicators</vt:lpstr>
      <vt:lpstr>Macro Economic Indicators- In detail</vt:lpstr>
      <vt:lpstr>Savings &amp; Capital formation.</vt:lpstr>
      <vt:lpstr>IIP- Index of Industrial Production</vt:lpstr>
      <vt:lpstr>Inflation</vt:lpstr>
      <vt:lpstr>Interest Rate</vt:lpstr>
      <vt:lpstr>Monetary Policy </vt:lpstr>
      <vt:lpstr>Fiscal Policies</vt:lpstr>
      <vt:lpstr>External Sector </vt:lpstr>
      <vt:lpstr>INDUSTRY ANALYSIS</vt:lpstr>
      <vt:lpstr> INDUSTRY ANALYSIS </vt:lpstr>
      <vt:lpstr>Introduction</vt:lpstr>
      <vt:lpstr>HERFINDAHL- HIRSCHMAN INDEX</vt:lpstr>
      <vt:lpstr>HH Index  contd..</vt:lpstr>
      <vt:lpstr>S-CURVE(industry life cycle) approach</vt:lpstr>
      <vt:lpstr>Life Cycle-Contd……</vt:lpstr>
      <vt:lpstr>SWOT Analysis</vt:lpstr>
      <vt:lpstr>SWOT contd…..</vt:lpstr>
      <vt:lpstr>STRUCK IN THE MIDDLE</vt:lpstr>
      <vt:lpstr>PORTER’s FIVE FORCE ANALYSIS</vt:lpstr>
      <vt:lpstr>Threat of New Entrants</vt:lpstr>
      <vt:lpstr>Threat of Substitute Products</vt:lpstr>
      <vt:lpstr>Bargaining Power of Buyers- greater when</vt:lpstr>
      <vt:lpstr>Bargaining power of Suppliers- more</vt:lpstr>
      <vt:lpstr>Intensity of Competitive Rivalry-when</vt:lpstr>
      <vt:lpstr>PORTER’s GENERIC STRATEGIES</vt:lpstr>
      <vt:lpstr>Cost Leadership</vt:lpstr>
      <vt:lpstr>Differentiation</vt:lpstr>
      <vt:lpstr>Focus</vt:lpstr>
      <vt:lpstr>Strategies and Industry forces combined</vt:lpstr>
      <vt:lpstr>COMPANY ANALYSIS</vt:lpstr>
      <vt:lpstr>Index</vt:lpstr>
      <vt:lpstr>Introduction </vt:lpstr>
      <vt:lpstr>FINANCIAL STATEMENT ANALYSIS</vt:lpstr>
      <vt:lpstr>Types of Financial Statements </vt:lpstr>
      <vt:lpstr>Sources of Financial Statements </vt:lpstr>
      <vt:lpstr>Tools of Financial Analysis.</vt:lpstr>
      <vt:lpstr>HORIZONTAL/GROWTH ANALYSIS</vt:lpstr>
      <vt:lpstr>Common Size B/s and P/L</vt:lpstr>
      <vt:lpstr>RATIO ANALYSIS</vt:lpstr>
      <vt:lpstr>Various Ratios</vt:lpstr>
      <vt:lpstr>Du Point Analysis</vt:lpstr>
      <vt:lpstr>Du Point - Extension</vt:lpstr>
      <vt:lpstr>Sustainable Growth Rate-(g)</vt:lpstr>
      <vt:lpstr>External ways of Computing “g”</vt:lpstr>
      <vt:lpstr>INTRINSIC P/E Ratio-(Po/E1)</vt:lpstr>
      <vt:lpstr>QUALITATIVE FACTORS</vt:lpstr>
      <vt:lpstr>The Search for Required Rate of Return- CAPM</vt:lpstr>
      <vt:lpstr>Market Risk Premium- (Rm-Rf)</vt:lpstr>
      <vt:lpstr>BETA- β</vt:lpstr>
      <vt:lpstr>CAPM-Assumptions</vt:lpstr>
      <vt:lpstr>ARBITRAGE PRICING THEORY</vt:lpstr>
      <vt:lpstr>APT - Models</vt:lpstr>
      <vt:lpstr>VALUATION MODELS</vt:lpstr>
      <vt:lpstr>Overview</vt:lpstr>
      <vt:lpstr>Introduction</vt:lpstr>
      <vt:lpstr>Discounted Cash Flow</vt:lpstr>
      <vt:lpstr>Discounted Cash Flow-others</vt:lpstr>
      <vt:lpstr>Dividend Discount Models</vt:lpstr>
      <vt:lpstr>Gordon Growth Model</vt:lpstr>
      <vt:lpstr>Two Stage DDM</vt:lpstr>
      <vt:lpstr>Two Stage DDM</vt:lpstr>
      <vt:lpstr>Two Stage H model</vt:lpstr>
      <vt:lpstr>Two Stage H model</vt:lpstr>
      <vt:lpstr>Free Cash Flow (FCF) Models</vt:lpstr>
      <vt:lpstr>Computing FCFF &amp; FCFE</vt:lpstr>
      <vt:lpstr>FCF- Forecasts..</vt:lpstr>
      <vt:lpstr>Relative valuation model</vt:lpstr>
      <vt:lpstr>Sum of the parts(SOTP) Valuation</vt:lpstr>
      <vt:lpstr>Adjustments to valuation</vt:lpstr>
      <vt:lpstr>Slide 87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EQUITY RESEARCH AND VALUATION</dc:title>
  <dc:creator>306219</dc:creator>
  <cp:lastModifiedBy>navaneeth</cp:lastModifiedBy>
  <cp:revision>116</cp:revision>
  <dcterms:created xsi:type="dcterms:W3CDTF">2012-05-06T10:24:01Z</dcterms:created>
  <dcterms:modified xsi:type="dcterms:W3CDTF">2012-06-13T11:57:13Z</dcterms:modified>
</cp:coreProperties>
</file>