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52"/>
  </p:notesMasterIdLst>
  <p:sldIdLst>
    <p:sldId id="333" r:id="rId2"/>
    <p:sldId id="281" r:id="rId3"/>
    <p:sldId id="388" r:id="rId4"/>
    <p:sldId id="389" r:id="rId5"/>
    <p:sldId id="282" r:id="rId6"/>
    <p:sldId id="418" r:id="rId7"/>
    <p:sldId id="283" r:id="rId8"/>
    <p:sldId id="407" r:id="rId9"/>
    <p:sldId id="364" r:id="rId10"/>
    <p:sldId id="408" r:id="rId11"/>
    <p:sldId id="366" r:id="rId12"/>
    <p:sldId id="392" r:id="rId13"/>
    <p:sldId id="303" r:id="rId14"/>
    <p:sldId id="296" r:id="rId15"/>
    <p:sldId id="289" r:id="rId16"/>
    <p:sldId id="346" r:id="rId17"/>
    <p:sldId id="361" r:id="rId18"/>
    <p:sldId id="304" r:id="rId19"/>
    <p:sldId id="415" r:id="rId20"/>
    <p:sldId id="300" r:id="rId21"/>
    <p:sldId id="416" r:id="rId22"/>
    <p:sldId id="417" r:id="rId23"/>
    <p:sldId id="301" r:id="rId24"/>
    <p:sldId id="369" r:id="rId25"/>
    <p:sldId id="370" r:id="rId26"/>
    <p:sldId id="305" r:id="rId27"/>
    <p:sldId id="371" r:id="rId28"/>
    <p:sldId id="393" r:id="rId29"/>
    <p:sldId id="394" r:id="rId30"/>
    <p:sldId id="402" r:id="rId31"/>
    <p:sldId id="306" r:id="rId32"/>
    <p:sldId id="401" r:id="rId33"/>
    <p:sldId id="372" r:id="rId34"/>
    <p:sldId id="400" r:id="rId35"/>
    <p:sldId id="373" r:id="rId36"/>
    <p:sldId id="399" r:id="rId37"/>
    <p:sldId id="376" r:id="rId38"/>
    <p:sldId id="259" r:id="rId39"/>
    <p:sldId id="378" r:id="rId40"/>
    <p:sldId id="377" r:id="rId41"/>
    <p:sldId id="260" r:id="rId42"/>
    <p:sldId id="267" r:id="rId43"/>
    <p:sldId id="268" r:id="rId44"/>
    <p:sldId id="269" r:id="rId45"/>
    <p:sldId id="381" r:id="rId46"/>
    <p:sldId id="379" r:id="rId47"/>
    <p:sldId id="380" r:id="rId48"/>
    <p:sldId id="359" r:id="rId49"/>
    <p:sldId id="360" r:id="rId50"/>
    <p:sldId id="307" r:id="rId51"/>
  </p:sldIdLst>
  <p:sldSz cx="9144000" cy="6858000" type="screen4x3"/>
  <p:notesSz cx="6858000" cy="9144000"/>
  <p:custShowLst>
    <p:custShow name="Custom Show 1" id="0">
      <p:sldLst>
        <p:sld r:id="rId2"/>
        <p:sld r:id="rId3"/>
        <p:sld r:id="rId4"/>
        <p:sld r:id="rId5"/>
      </p:sldLst>
    </p:custShow>
  </p:custShow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60F547"/>
    <a:srgbClr val="3333FF"/>
    <a:srgbClr val="F82502"/>
    <a:srgbClr val="FEADA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228"/>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dirty="0"/>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dirty="0"/>
            </a:lvl1pPr>
          </a:lstStyle>
          <a:p>
            <a:pPr>
              <a:defRPr/>
            </a:pPr>
            <a:endParaRPr lang="en-US"/>
          </a:p>
        </p:txBody>
      </p:sp>
      <p:sp>
        <p:nvSpPr>
          <p:cNvPr id="788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dirty="0"/>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291FB22-1603-4823-8277-E514A5663962}"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909D220F-8586-4FF7-977C-73E614CAA02B}" type="slidenum">
              <a:rPr lang="en-US" smtClean="0"/>
              <a:pPr/>
              <a:t>1</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875E6342-9F1E-4C52-A2B9-8D52C02706BA}" type="slidenum">
              <a:rPr lang="en-US" smtClean="0"/>
              <a:pPr/>
              <a:t>17</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BB9BD920-60B6-4CCF-B666-C8DC7E73164E}" type="slidenum">
              <a:rPr lang="en-US" smtClean="0"/>
              <a:pPr/>
              <a:t>18</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E974E7A6-22FF-4532-A3E2-9AFD714E2029}" type="slidenum">
              <a:rPr lang="en-US" smtClean="0"/>
              <a:pPr/>
              <a:t>20</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97DA45CE-7969-4DD1-9862-00D70C37F8D1}" type="slidenum">
              <a:rPr lang="en-US" smtClean="0"/>
              <a:pPr/>
              <a:t>23</a:t>
            </a:fld>
            <a:endParaRPr lang="en-US"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CD00A325-7661-4940-BA23-CE50590131A5}" type="slidenum">
              <a:rPr lang="en-US" smtClean="0"/>
              <a:pPr/>
              <a:t>26</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C09620FC-9939-4F1C-A504-CC183F324AAE}" type="slidenum">
              <a:rPr lang="en-US" smtClean="0"/>
              <a:pPr/>
              <a:t>31</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35F9EEF4-08E9-42EF-A04D-0ECD999A28E9}" type="slidenum">
              <a:rPr lang="en-US" smtClean="0"/>
              <a:pPr/>
              <a:t>38</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DDBF36D0-3629-485D-BD18-F255959B61CD}" type="slidenum">
              <a:rPr lang="en-US" smtClean="0"/>
              <a:pPr/>
              <a:t>39</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B72D3337-6F13-4138-A1F8-8AE1AD6EC449}" type="slidenum">
              <a:rPr lang="en-US" smtClean="0"/>
              <a:pPr/>
              <a:t>40</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93F719F-2095-4EC0-8844-D9F9B3C8CA0F}" type="slidenum">
              <a:rPr lang="en-US" smtClean="0"/>
              <a:pPr/>
              <a:t>41</a:t>
            </a:fld>
            <a:endParaRPr lang="en-US"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E96308F5-E359-4487-8C4C-107B7537C062}" type="slidenum">
              <a:rPr lang="en-US" smtClean="0"/>
              <a:pPr/>
              <a:t>2</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D8C3F568-86C2-4BD4-B5FA-2C8D9A3A973F}" type="slidenum">
              <a:rPr lang="en-US" smtClean="0"/>
              <a:pPr/>
              <a:t>42</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60782B08-839E-4347-A5EE-55EDD6EFEFF9}" type="slidenum">
              <a:rPr lang="en-US" smtClean="0"/>
              <a:pPr/>
              <a:t>43</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0C0C4794-4CC1-4C68-8130-B95B9D0D85DA}" type="slidenum">
              <a:rPr lang="en-US" smtClean="0"/>
              <a:pPr/>
              <a:t>44</a:t>
            </a:fld>
            <a:endParaRPr lang="en-US"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2FA78147-0876-4EE8-AABB-E9DEED962446}" type="slidenum">
              <a:rPr lang="en-US" sz="1200"/>
              <a:pPr algn="r" eaLnBrk="1" hangingPunct="1"/>
              <a:t>45</a:t>
            </a:fld>
            <a:endParaRPr lang="en-US" sz="120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3E97DBCB-89BC-49EE-957B-170308E8B92E}" type="slidenum">
              <a:rPr lang="en-US" smtClean="0"/>
              <a:pPr/>
              <a:t>48</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F1C83449-7FD1-4D62-B619-5BD8C6676CAC}" type="slidenum">
              <a:rPr lang="en-US" smtClean="0"/>
              <a:pPr/>
              <a:t>49</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5F5199D4-F7AA-450C-BE3E-45BAF897A119}" type="slidenum">
              <a:rPr lang="en-US" smtClean="0"/>
              <a:pPr/>
              <a:t>50</a:t>
            </a:fld>
            <a:endParaRPr lang="en-US"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00753A23-ABB2-485A-8716-A5C8DFA08853}" type="slidenum">
              <a:rPr lang="en-US" smtClean="0"/>
              <a:pPr/>
              <a:t>5</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94C7BA88-E484-4759-AD2E-09F7337DA1B6}" type="slidenum">
              <a:rPr lang="en-US" smtClean="0"/>
              <a:pPr/>
              <a:t>7</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xfrm>
            <a:off x="914400" y="4343400"/>
            <a:ext cx="5029200" cy="4114800"/>
          </a:xfrm>
          <a:noFill/>
          <a:ln/>
        </p:spPr>
        <p:txBody>
          <a:bodyPr/>
          <a:lstStyle/>
          <a:p>
            <a:pPr eaLnBrk="1" hangingPunct="1"/>
            <a:endParaRPr lang="hi-IN"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2C31C160-4E47-4EBB-9932-9AA42B6C441C}" type="slidenum">
              <a:rPr lang="en-US" sz="1200"/>
              <a:pPr algn="r" eaLnBrk="1" hangingPunct="1"/>
              <a:t>12</a:t>
            </a:fld>
            <a:endParaRPr lang="en-US" sz="120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E2CEA965-9BE8-4011-BFA6-8D42674731D7}" type="slidenum">
              <a:rPr lang="en-US" smtClean="0"/>
              <a:pPr/>
              <a:t>13</a:t>
            </a:fld>
            <a:endParaRPr lang="en-US"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C17B331F-7B91-4CA4-AEAB-7F5F00A85045}" type="slidenum">
              <a:rPr lang="en-US" smtClean="0"/>
              <a:pPr/>
              <a:t>14</a:t>
            </a:fld>
            <a:endParaRPr lang="en-US"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621A781D-8EB0-47A0-A231-97127F10D778}" type="slidenum">
              <a:rPr lang="en-US" smtClean="0"/>
              <a:pPr/>
              <a:t>15</a:t>
            </a:fld>
            <a:endParaRPr lang="en-US"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F44D5A17-B64D-41E4-AE59-78766BA774E9}" type="slidenum">
              <a:rPr lang="en-US" smtClean="0"/>
              <a:pPr/>
              <a:t>16</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ahLst/>
            <a:cxnLst>
              <a:cxn ang="0">
                <a:pos x="2822" y="0"/>
              </a:cxn>
              <a:cxn ang="0">
                <a:pos x="0" y="975"/>
              </a:cxn>
              <a:cxn ang="0">
                <a:pos x="2169" y="3619"/>
              </a:cxn>
              <a:cxn ang="0">
                <a:pos x="3985" y="1125"/>
              </a:cxn>
              <a:cxn ang="0">
                <a:pos x="2822" y="0"/>
              </a:cxn>
              <a:cxn ang="0">
                <a:pos x="2822" y="0"/>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round/>
            <a:headEnd/>
            <a:tailEnd/>
          </a:ln>
        </p:spPr>
        <p:txBody>
          <a:bodyPr/>
          <a:lstStyle/>
          <a:p>
            <a:pPr>
              <a:defRPr/>
            </a:pPr>
            <a:endParaRPr lang="en-IN" dirty="0"/>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pPr>
                <a:defRPr/>
              </a:pPr>
              <a:endParaRPr lang="en-IN" dirty="0"/>
            </a:p>
          </p:txBody>
        </p:sp>
        <p:sp>
          <p:nvSpPr>
            <p:cNvPr id="7" name="Freeform 10"/>
            <p:cNvSpPr>
              <a:spLocks/>
            </p:cNvSpPr>
            <p:nvPr userDrawn="1"/>
          </p:nvSpPr>
          <p:spPr bwMode="auto">
            <a:xfrm>
              <a:off x="166" y="261"/>
              <a:ext cx="2244" cy="1007"/>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pPr>
                <a:defRPr/>
              </a:pPr>
              <a:endParaRPr lang="en-IN" dirty="0"/>
            </a:p>
          </p:txBody>
        </p:sp>
        <p:sp>
          <p:nvSpPr>
            <p:cNvPr id="8" name="Freeform 11"/>
            <p:cNvSpPr>
              <a:spLocks/>
            </p:cNvSpPr>
            <p:nvPr userDrawn="1"/>
          </p:nvSpPr>
          <p:spPr bwMode="auto">
            <a:xfrm>
              <a:off x="474" y="344"/>
              <a:ext cx="1488" cy="919"/>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en-IN" dirty="0"/>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en-IN" dirty="0"/>
              </a:p>
            </p:txBody>
          </p:sp>
          <p:sp>
            <p:nvSpPr>
              <p:cNvPr id="11" name="Freeform 14"/>
              <p:cNvSpPr>
                <a:spLocks/>
              </p:cNvSpPr>
              <p:nvPr userDrawn="1"/>
            </p:nvSpPr>
            <p:spPr bwMode="auto">
              <a:xfrm>
                <a:off x="123" y="148"/>
                <a:ext cx="2386" cy="108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en-IN" dirty="0"/>
              </a:p>
            </p:txBody>
          </p:sp>
          <p:sp>
            <p:nvSpPr>
              <p:cNvPr id="12" name="Freeform 15"/>
              <p:cNvSpPr>
                <a:spLocks/>
              </p:cNvSpPr>
              <p:nvPr userDrawn="1"/>
            </p:nvSpPr>
            <p:spPr bwMode="auto">
              <a:xfrm>
                <a:off x="324" y="158"/>
                <a:ext cx="1686" cy="614"/>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en-IN" dirty="0"/>
              </a:p>
            </p:txBody>
          </p:sp>
          <p:sp>
            <p:nvSpPr>
              <p:cNvPr id="13" name="Freeform 16"/>
              <p:cNvSpPr>
                <a:spLocks/>
              </p:cNvSpPr>
              <p:nvPr userDrawn="1"/>
            </p:nvSpPr>
            <p:spPr bwMode="auto">
              <a:xfrm>
                <a:off x="409" y="251"/>
                <a:ext cx="227" cy="410"/>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en-IN" dirty="0"/>
              </a:p>
            </p:txBody>
          </p:sp>
          <p:sp>
            <p:nvSpPr>
              <p:cNvPr id="14" name="Freeform 17"/>
              <p:cNvSpPr>
                <a:spLocks/>
              </p:cNvSpPr>
              <p:nvPr userDrawn="1"/>
            </p:nvSpPr>
            <p:spPr bwMode="auto">
              <a:xfrm>
                <a:off x="846" y="536"/>
                <a:ext cx="691" cy="36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en-IN" dirty="0"/>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pPr>
                <a:defRPr/>
              </a:pPr>
              <a:endParaRPr lang="en-IN" dirty="0"/>
            </a:p>
          </p:txBody>
        </p:sp>
        <p:sp>
          <p:nvSpPr>
            <p:cNvPr id="17" name="Freeform 20"/>
            <p:cNvSpPr>
              <a:spLocks/>
            </p:cNvSpPr>
            <p:nvPr userDrawn="1"/>
          </p:nvSpPr>
          <p:spPr bwMode="auto">
            <a:xfrm rot="7320404">
              <a:off x="4893" y="2923"/>
              <a:ext cx="627" cy="29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round/>
              <a:headEnd/>
              <a:tailEnd/>
            </a:ln>
          </p:spPr>
          <p:txBody>
            <a:bodyPr/>
            <a:lstStyle/>
            <a:p>
              <a:pPr>
                <a:defRPr/>
              </a:pPr>
              <a:endParaRPr lang="en-IN" dirty="0"/>
            </a:p>
          </p:txBody>
        </p:sp>
        <p:sp>
          <p:nvSpPr>
            <p:cNvPr id="18" name="Freeform 21"/>
            <p:cNvSpPr>
              <a:spLocks/>
            </p:cNvSpPr>
            <p:nvPr userDrawn="1"/>
          </p:nvSpPr>
          <p:spPr bwMode="auto">
            <a:xfrm rot="7320404">
              <a:off x="5000" y="2913"/>
              <a:ext cx="416" cy="265"/>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en-IN" dirty="0"/>
            </a:p>
          </p:txBody>
        </p:sp>
        <p:grpSp>
          <p:nvGrpSpPr>
            <p:cNvPr id="19" name="Group 22"/>
            <p:cNvGrpSpPr>
              <a:grpSpLocks/>
            </p:cNvGrpSpPr>
            <p:nvPr userDrawn="1"/>
          </p:nvGrpSpPr>
          <p:grpSpPr bwMode="auto">
            <a:xfrm>
              <a:off x="4986" y="2752"/>
              <a:ext cx="469" cy="667"/>
              <a:chOff x="4986" y="2752"/>
              <a:chExt cx="469" cy="667"/>
            </a:xfrm>
          </p:grpSpPr>
          <p:sp>
            <p:nvSpPr>
              <p:cNvPr id="20" name="Freeform 23"/>
              <p:cNvSpPr>
                <a:spLocks/>
              </p:cNvSpPr>
              <p:nvPr userDrawn="1"/>
            </p:nvSpPr>
            <p:spPr bwMode="auto">
              <a:xfrm rot="7320404">
                <a:off x="4987" y="3190"/>
                <a:ext cx="59" cy="61"/>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en-IN" dirty="0"/>
              </a:p>
            </p:txBody>
          </p:sp>
          <p:sp>
            <p:nvSpPr>
              <p:cNvPr id="21" name="Freeform 24"/>
              <p:cNvSpPr>
                <a:spLocks/>
              </p:cNvSpPr>
              <p:nvPr userDrawn="1"/>
            </p:nvSpPr>
            <p:spPr bwMode="auto">
              <a:xfrm rot="7320404">
                <a:off x="4887" y="2930"/>
                <a:ext cx="667" cy="31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en-IN" dirty="0"/>
              </a:p>
            </p:txBody>
          </p:sp>
          <p:sp>
            <p:nvSpPr>
              <p:cNvPr id="22" name="Freeform 25"/>
              <p:cNvSpPr>
                <a:spLocks/>
              </p:cNvSpPr>
              <p:nvPr userDrawn="1"/>
            </p:nvSpPr>
            <p:spPr bwMode="auto">
              <a:xfrm rot="7320404">
                <a:off x="5062" y="2997"/>
                <a:ext cx="472" cy="176"/>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en-IN" dirty="0"/>
              </a:p>
            </p:txBody>
          </p:sp>
          <p:sp>
            <p:nvSpPr>
              <p:cNvPr id="23" name="Freeform 26"/>
              <p:cNvSpPr>
                <a:spLocks/>
              </p:cNvSpPr>
              <p:nvPr userDrawn="1"/>
            </p:nvSpPr>
            <p:spPr bwMode="auto">
              <a:xfrm rot="7320404">
                <a:off x="5364" y="2873"/>
                <a:ext cx="63" cy="118"/>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en-IN" dirty="0"/>
              </a:p>
            </p:txBody>
          </p:sp>
          <p:sp>
            <p:nvSpPr>
              <p:cNvPr id="24" name="Freeform 27"/>
              <p:cNvSpPr>
                <a:spLocks/>
              </p:cNvSpPr>
              <p:nvPr userDrawn="1"/>
            </p:nvSpPr>
            <p:spPr bwMode="auto">
              <a:xfrm rot="7320404">
                <a:off x="5137" y="3000"/>
                <a:ext cx="193" cy="10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en-IN" dirty="0"/>
              </a:p>
            </p:txBody>
          </p:sp>
        </p:grpSp>
      </p:grpSp>
      <p:sp>
        <p:nvSpPr>
          <p:cNvPr id="25" name="Freeform 28"/>
          <p:cNvSpPr>
            <a:spLocks/>
          </p:cNvSpPr>
          <p:nvPr/>
        </p:nvSpPr>
        <p:spPr bwMode="auto">
          <a:xfrm>
            <a:off x="901700" y="5054600"/>
            <a:ext cx="6807200" cy="728663"/>
          </a:xfrm>
          <a:custGeom>
            <a:avLst/>
            <a:gdLst/>
            <a:ahLst/>
            <a:cxnLst>
              <a:cxn ang="0">
                <a:pos x="0" y="0"/>
              </a:cxn>
              <a:cxn ang="0">
                <a:pos x="816" y="256"/>
              </a:cxn>
              <a:cxn ang="0">
                <a:pos x="1560" y="144"/>
              </a:cxn>
              <a:cxn ang="0">
                <a:pos x="1856" y="376"/>
              </a:cxn>
              <a:cxn ang="0">
                <a:pos x="2344" y="152"/>
              </a:cxn>
              <a:cxn ang="0">
                <a:pos x="3536" y="456"/>
              </a:cxn>
              <a:cxn ang="0">
                <a:pos x="4288" y="136"/>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p:spPr>
        <p:txBody>
          <a:bodyPr/>
          <a:lstStyle/>
          <a:p>
            <a:pPr>
              <a:defRPr/>
            </a:pPr>
            <a:endParaRPr lang="en-IN" dirty="0"/>
          </a:p>
        </p:txBody>
      </p:sp>
      <p:sp>
        <p:nvSpPr>
          <p:cNvPr id="26" name="Freeform 29"/>
          <p:cNvSpPr>
            <a:spLocks/>
          </p:cNvSpPr>
          <p:nvPr/>
        </p:nvSpPr>
        <p:spPr bwMode="auto">
          <a:xfrm>
            <a:off x="4076700" y="1930400"/>
            <a:ext cx="889000" cy="381000"/>
          </a:xfrm>
          <a:custGeom>
            <a:avLst/>
            <a:gdLst/>
            <a:ahLst/>
            <a:cxnLst>
              <a:cxn ang="0">
                <a:pos x="0" y="32"/>
              </a:cxn>
              <a:cxn ang="0">
                <a:pos x="280" y="144"/>
              </a:cxn>
              <a:cxn ang="0">
                <a:pos x="448" y="16"/>
              </a:cxn>
              <a:cxn ang="0">
                <a:pos x="560" y="240"/>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p:spPr>
        <p:txBody>
          <a:bodyPr/>
          <a:lstStyle/>
          <a:p>
            <a:pPr>
              <a:defRPr/>
            </a:pPr>
            <a:endParaRPr lang="en-IN" dirty="0"/>
          </a:p>
        </p:txBody>
      </p:sp>
      <p:sp>
        <p:nvSpPr>
          <p:cNvPr id="270339"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lvl1pPr>
          </a:lstStyle>
          <a:p>
            <a:r>
              <a:rPr lang="en-US"/>
              <a:t>Click to edit Master title style</a:t>
            </a:r>
          </a:p>
        </p:txBody>
      </p:sp>
      <p:sp>
        <p:nvSpPr>
          <p:cNvPr id="270340" name="Rectangle 4"/>
          <p:cNvSpPr>
            <a:spLocks noGrp="1" noChangeArrowheads="1"/>
          </p:cNvSpPr>
          <p:nvPr>
            <p:ph type="subTitle" idx="1"/>
          </p:nvPr>
        </p:nvSpPr>
        <p:spPr>
          <a:xfrm>
            <a:off x="1549400" y="4051300"/>
            <a:ext cx="6032500" cy="1003300"/>
          </a:xfrm>
        </p:spPr>
        <p:txBody>
          <a:bodyPr/>
          <a:lstStyle>
            <a:lvl1pPr marL="0" indent="0" algn="ctr">
              <a:buFontTx/>
              <a:buNone/>
              <a:defRPr/>
            </a:lvl1pPr>
          </a:lstStyle>
          <a:p>
            <a:r>
              <a:rPr lang="en-US"/>
              <a:t>Click to edit Master subtitle style</a:t>
            </a:r>
          </a:p>
        </p:txBody>
      </p:sp>
      <p:sp>
        <p:nvSpPr>
          <p:cNvPr id="27" name="Rectangle 5"/>
          <p:cNvSpPr>
            <a:spLocks noGrp="1" noChangeArrowheads="1"/>
          </p:cNvSpPr>
          <p:nvPr>
            <p:ph type="dt" sz="half" idx="10"/>
          </p:nvPr>
        </p:nvSpPr>
        <p:spPr>
          <a:xfrm>
            <a:off x="685800" y="6248400"/>
            <a:ext cx="1905000" cy="457200"/>
          </a:xfrm>
        </p:spPr>
        <p:txBody>
          <a:bodyPr/>
          <a:lstStyle>
            <a:lvl1pPr>
              <a:defRPr dirty="0"/>
            </a:lvl1pPr>
          </a:lstStyle>
          <a:p>
            <a:pPr>
              <a:defRPr/>
            </a:pPr>
            <a:endParaRPr lang="en-US"/>
          </a:p>
        </p:txBody>
      </p:sp>
      <p:sp>
        <p:nvSpPr>
          <p:cNvPr id="28" name="Rectangle 6"/>
          <p:cNvSpPr>
            <a:spLocks noGrp="1" noChangeArrowheads="1"/>
          </p:cNvSpPr>
          <p:nvPr>
            <p:ph type="ftr" sz="quarter" idx="11"/>
          </p:nvPr>
        </p:nvSpPr>
        <p:spPr>
          <a:xfrm>
            <a:off x="3124200" y="6248400"/>
            <a:ext cx="2895600" cy="457200"/>
          </a:xfrm>
        </p:spPr>
        <p:txBody>
          <a:bodyPr/>
          <a:lstStyle>
            <a:lvl1pPr>
              <a:defRPr dirty="0"/>
            </a:lvl1pPr>
          </a:lstStyle>
          <a:p>
            <a:pPr>
              <a:defRPr/>
            </a:pPr>
            <a:endParaRPr lang="en-US"/>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AEA25D2A-0313-42D2-8C23-AB6EC8781F8E}"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FC0B916A-1F0A-4C9E-BFCD-B30DFE4941E6}"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2268B7EB-28FC-46DC-98FE-39077A56D283}"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52400"/>
            <a:ext cx="7696200" cy="533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E5936BE2-B187-4D6D-A527-B9AB7CA1E707}"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46046490-6248-49A9-9169-C0CDAF4A1CC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D9D888ED-9906-42A7-9533-6E353828162C}"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2E12A45F-D77F-4F0A-BB64-CFC35105B149}"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1DA6D716-4395-44B9-8797-7D6C9D3D9A0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4564D5D9-1959-4D28-AB7A-0DDE4CDD680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1191E91E-82D5-40FE-91BC-A6CFCD2F3BE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67B7703B-EE8F-41DC-9F43-A7DC38ED62D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DED905B7-06FB-4BC3-BB83-026DBA5D8DE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3012"/>
            </a:gs>
            <a:gs pos="30000">
              <a:srgbClr val="A65528"/>
            </a:gs>
            <a:gs pos="70000">
              <a:srgbClr val="D49E6C"/>
            </a:gs>
            <a:gs pos="100000">
              <a:srgbClr val="D6B19C"/>
            </a:gs>
          </a:gsLst>
          <a:lin ang="18900000" scaled="1"/>
        </a:gradFill>
        <a:effectLst/>
      </p:bgPr>
    </p:bg>
    <p:spTree>
      <p:nvGrpSpPr>
        <p:cNvPr id="1" name=""/>
        <p:cNvGrpSpPr/>
        <p:nvPr/>
      </p:nvGrpSpPr>
      <p:grpSpPr>
        <a:xfrm>
          <a:off x="0" y="0"/>
          <a:ext cx="0" cy="0"/>
          <a:chOff x="0" y="0"/>
          <a:chExt cx="0" cy="0"/>
        </a:xfrm>
      </p:grpSpPr>
      <p:sp>
        <p:nvSpPr>
          <p:cNvPr id="269314" name="Freeform 2"/>
          <p:cNvSpPr>
            <a:spLocks/>
          </p:cNvSpPr>
          <p:nvPr/>
        </p:nvSpPr>
        <p:spPr bwMode="auto">
          <a:xfrm rot="-3172564">
            <a:off x="7777957" y="-15081"/>
            <a:ext cx="1162050" cy="2084387"/>
          </a:xfrm>
          <a:custGeom>
            <a:avLst/>
            <a:gdLst/>
            <a:ahLst/>
            <a:cxnLst>
              <a:cxn ang="0">
                <a:pos x="2903" y="433"/>
              </a:cxn>
              <a:cxn ang="0">
                <a:pos x="2565" y="80"/>
              </a:cxn>
              <a:cxn ang="0">
                <a:pos x="2241" y="0"/>
              </a:cxn>
              <a:cxn ang="0">
                <a:pos x="110" y="2811"/>
              </a:cxn>
              <a:cxn ang="0">
                <a:pos x="110" y="3228"/>
              </a:cxn>
              <a:cxn ang="0">
                <a:pos x="0" y="3631"/>
              </a:cxn>
              <a:cxn ang="0">
                <a:pos x="72" y="3686"/>
              </a:cxn>
              <a:cxn ang="0">
                <a:pos x="441" y="3355"/>
              </a:cxn>
              <a:cxn ang="0">
                <a:pos x="740" y="3228"/>
              </a:cxn>
              <a:cxn ang="0">
                <a:pos x="2903" y="433"/>
              </a:cxn>
              <a:cxn ang="0">
                <a:pos x="2903" y="433"/>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round/>
            <a:headEnd/>
            <a:tailEnd/>
          </a:ln>
        </p:spPr>
        <p:txBody>
          <a:bodyPr/>
          <a:lstStyle/>
          <a:p>
            <a:pPr>
              <a:defRPr/>
            </a:pPr>
            <a:endParaRPr lang="en-IN" dirty="0"/>
          </a:p>
        </p:txBody>
      </p:sp>
      <p:sp>
        <p:nvSpPr>
          <p:cNvPr id="1027" name="Rectangle 3"/>
          <p:cNvSpPr>
            <a:spLocks noGrp="1" noChangeArrowheads="1"/>
          </p:cNvSpPr>
          <p:nvPr>
            <p:ph type="title"/>
          </p:nvPr>
        </p:nvSpPr>
        <p:spPr bwMode="auto">
          <a:xfrm>
            <a:off x="685800" y="152400"/>
            <a:ext cx="68707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685800" y="1828800"/>
            <a:ext cx="7696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9317"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dirty="0">
                <a:latin typeface="Comic Sans MS" pitchFamily="66" charset="0"/>
              </a:defRPr>
            </a:lvl1pPr>
          </a:lstStyle>
          <a:p>
            <a:pPr>
              <a:defRPr/>
            </a:pPr>
            <a:endParaRPr lang="en-US"/>
          </a:p>
        </p:txBody>
      </p:sp>
      <p:sp>
        <p:nvSpPr>
          <p:cNvPr id="269318"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dirty="0">
                <a:latin typeface="Comic Sans MS" pitchFamily="66" charset="0"/>
              </a:defRPr>
            </a:lvl1pPr>
          </a:lstStyle>
          <a:p>
            <a:pPr>
              <a:defRPr/>
            </a:pPr>
            <a:endParaRPr lang="en-US"/>
          </a:p>
        </p:txBody>
      </p:sp>
      <p:sp>
        <p:nvSpPr>
          <p:cNvPr id="269319"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Comic Sans MS" pitchFamily="66" charset="0"/>
              </a:defRPr>
            </a:lvl1pPr>
          </a:lstStyle>
          <a:p>
            <a:pPr>
              <a:defRPr/>
            </a:pPr>
            <a:fld id="{EDD71105-3F64-4912-8B1F-F7B3320963E5}" type="slidenum">
              <a:rPr lang="en-US"/>
              <a:pPr>
                <a:defRPr/>
              </a:pPr>
              <a:t>‹#›</a:t>
            </a:fld>
            <a:endParaRPr lang="en-US" dirty="0"/>
          </a:p>
        </p:txBody>
      </p:sp>
      <p:sp>
        <p:nvSpPr>
          <p:cNvPr id="269320" name="Freeform 8"/>
          <p:cNvSpPr>
            <a:spLocks/>
          </p:cNvSpPr>
          <p:nvPr/>
        </p:nvSpPr>
        <p:spPr bwMode="auto">
          <a:xfrm rot="-3172564">
            <a:off x="7865269" y="24607"/>
            <a:ext cx="1165225" cy="2097087"/>
          </a:xfrm>
          <a:custGeom>
            <a:avLst/>
            <a:gdLst/>
            <a:ahLst/>
            <a:cxnLst>
              <a:cxn ang="0">
                <a:pos x="2293" y="0"/>
              </a:cxn>
              <a:cxn ang="0">
                <a:pos x="130" y="2835"/>
              </a:cxn>
              <a:cxn ang="0">
                <a:pos x="131" y="3201"/>
              </a:cxn>
              <a:cxn ang="0">
                <a:pos x="0" y="3633"/>
              </a:cxn>
              <a:cxn ang="0">
                <a:pos x="50" y="3703"/>
              </a:cxn>
              <a:cxn ang="0">
                <a:pos x="422" y="3352"/>
              </a:cxn>
              <a:cxn ang="0">
                <a:pos x="763" y="3220"/>
              </a:cxn>
              <a:cxn ang="0">
                <a:pos x="2911" y="428"/>
              </a:cxn>
              <a:cxn ang="0">
                <a:pos x="2589" y="96"/>
              </a:cxn>
              <a:cxn ang="0">
                <a:pos x="2293" y="0"/>
              </a:cxn>
              <a:cxn ang="0">
                <a:pos x="2293" y="0"/>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round/>
            <a:headEnd/>
            <a:tailEnd/>
          </a:ln>
        </p:spPr>
        <p:txBody>
          <a:bodyPr/>
          <a:lstStyle/>
          <a:p>
            <a:pPr>
              <a:defRPr/>
            </a:pPr>
            <a:endParaRPr lang="en-IN" dirty="0"/>
          </a:p>
        </p:txBody>
      </p:sp>
      <p:sp>
        <p:nvSpPr>
          <p:cNvPr id="269321" name="Freeform 9"/>
          <p:cNvSpPr>
            <a:spLocks/>
          </p:cNvSpPr>
          <p:nvPr/>
        </p:nvSpPr>
        <p:spPr bwMode="auto">
          <a:xfrm rot="-3172564">
            <a:off x="7831138" y="192088"/>
            <a:ext cx="1025525" cy="1571625"/>
          </a:xfrm>
          <a:custGeom>
            <a:avLst/>
            <a:gdLst/>
            <a:ahLst/>
            <a:cxnLst>
              <a:cxn ang="0">
                <a:pos x="0" y="2485"/>
              </a:cxn>
              <a:cxn ang="0">
                <a:pos x="432" y="2553"/>
              </a:cxn>
              <a:cxn ang="0">
                <a:pos x="736" y="2777"/>
              </a:cxn>
              <a:cxn ang="0">
                <a:pos x="2561" y="399"/>
              </a:cxn>
              <a:cxn ang="0">
                <a:pos x="2118" y="82"/>
              </a:cxn>
              <a:cxn ang="0">
                <a:pos x="1898" y="0"/>
              </a:cxn>
              <a:cxn ang="0">
                <a:pos x="0" y="2485"/>
              </a:cxn>
              <a:cxn ang="0">
                <a:pos x="0" y="248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round/>
            <a:headEnd/>
            <a:tailEnd/>
          </a:ln>
        </p:spPr>
        <p:txBody>
          <a:bodyPr/>
          <a:lstStyle/>
          <a:p>
            <a:pPr>
              <a:defRPr/>
            </a:pPr>
            <a:endParaRPr lang="en-IN" dirty="0"/>
          </a:p>
        </p:txBody>
      </p:sp>
      <p:grpSp>
        <p:nvGrpSpPr>
          <p:cNvPr id="1034" name="Group 10"/>
          <p:cNvGrpSpPr>
            <a:grpSpLocks/>
          </p:cNvGrpSpPr>
          <p:nvPr/>
        </p:nvGrpSpPr>
        <p:grpSpPr bwMode="auto">
          <a:xfrm>
            <a:off x="7938" y="5540375"/>
            <a:ext cx="1784350" cy="1246188"/>
            <a:chOff x="5" y="3490"/>
            <a:chExt cx="1124" cy="785"/>
          </a:xfrm>
        </p:grpSpPr>
        <p:sp>
          <p:nvSpPr>
            <p:cNvPr id="269323" name="Freeform 11"/>
            <p:cNvSpPr>
              <a:spLocks/>
            </p:cNvSpPr>
            <p:nvPr userDrawn="1"/>
          </p:nvSpPr>
          <p:spPr bwMode="auto">
            <a:xfrm>
              <a:off x="24" y="3505"/>
              <a:ext cx="1089" cy="649"/>
            </a:xfrm>
            <a:custGeom>
              <a:avLst/>
              <a:gdLst/>
              <a:ahLst/>
              <a:cxnLst>
                <a:cxn ang="0">
                  <a:pos x="1587" y="1260"/>
                </a:cxn>
                <a:cxn ang="0">
                  <a:pos x="1420" y="1106"/>
                </a:cxn>
                <a:cxn ang="0">
                  <a:pos x="1331" y="477"/>
                </a:cxn>
                <a:cxn ang="0">
                  <a:pos x="2139" y="330"/>
                </a:cxn>
                <a:cxn ang="0">
                  <a:pos x="2177" y="203"/>
                </a:cxn>
                <a:cxn ang="0">
                  <a:pos x="2099" y="100"/>
                </a:cxn>
                <a:cxn ang="0">
                  <a:pos x="1276" y="211"/>
                </a:cxn>
                <a:cxn ang="0">
                  <a:pos x="1219" y="32"/>
                </a:cxn>
                <a:cxn ang="0">
                  <a:pos x="1085" y="0"/>
                </a:cxn>
                <a:cxn ang="0">
                  <a:pos x="958" y="28"/>
                </a:cxn>
                <a:cxn ang="0">
                  <a:pos x="888" y="106"/>
                </a:cxn>
                <a:cxn ang="0">
                  <a:pos x="937" y="285"/>
                </a:cxn>
                <a:cxn ang="0">
                  <a:pos x="660" y="441"/>
                </a:cxn>
                <a:cxn ang="0">
                  <a:pos x="983" y="473"/>
                </a:cxn>
                <a:cxn ang="0">
                  <a:pos x="1112" y="889"/>
                </a:cxn>
                <a:cxn ang="0">
                  <a:pos x="141" y="469"/>
                </a:cxn>
                <a:cxn ang="0">
                  <a:pos x="46" y="509"/>
                </a:cxn>
                <a:cxn ang="0">
                  <a:pos x="0" y="636"/>
                </a:cxn>
                <a:cxn ang="0">
                  <a:pos x="55" y="779"/>
                </a:cxn>
                <a:cxn ang="0">
                  <a:pos x="1139" y="1288"/>
                </a:cxn>
                <a:cxn ang="0">
                  <a:pos x="1378" y="1256"/>
                </a:cxn>
                <a:cxn ang="0">
                  <a:pos x="1570" y="1298"/>
                </a:cxn>
                <a:cxn ang="0">
                  <a:pos x="1587" y="1260"/>
                </a:cxn>
                <a:cxn ang="0">
                  <a:pos x="1587" y="1260"/>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round/>
              <a:headEnd/>
              <a:tailEnd/>
            </a:ln>
          </p:spPr>
          <p:txBody>
            <a:bodyPr/>
            <a:lstStyle/>
            <a:p>
              <a:pPr>
                <a:defRPr/>
              </a:pPr>
              <a:endParaRPr lang="en-IN" dirty="0"/>
            </a:p>
          </p:txBody>
        </p:sp>
        <p:sp>
          <p:nvSpPr>
            <p:cNvPr id="269324" name="Freeform 12"/>
            <p:cNvSpPr>
              <a:spLocks/>
            </p:cNvSpPr>
            <p:nvPr userDrawn="1"/>
          </p:nvSpPr>
          <p:spPr bwMode="auto">
            <a:xfrm>
              <a:off x="1022" y="3582"/>
              <a:ext cx="71" cy="129"/>
            </a:xfrm>
            <a:custGeom>
              <a:avLst/>
              <a:gdLst/>
              <a:ahLst/>
              <a:cxnLst>
                <a:cxn ang="0">
                  <a:pos x="0" y="7"/>
                </a:cxn>
                <a:cxn ang="0">
                  <a:pos x="120" y="0"/>
                </a:cxn>
                <a:cxn ang="0">
                  <a:pos x="143" y="233"/>
                </a:cxn>
                <a:cxn ang="0">
                  <a:pos x="8" y="258"/>
                </a:cxn>
                <a:cxn ang="0">
                  <a:pos x="0" y="7"/>
                </a:cxn>
                <a:cxn ang="0">
                  <a:pos x="0" y="7"/>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w="9525">
              <a:noFill/>
              <a:round/>
              <a:headEnd/>
              <a:tailEnd/>
            </a:ln>
          </p:spPr>
          <p:txBody>
            <a:bodyPr/>
            <a:lstStyle/>
            <a:p>
              <a:pPr>
                <a:defRPr/>
              </a:pPr>
              <a:endParaRPr lang="en-IN" dirty="0"/>
            </a:p>
          </p:txBody>
        </p:sp>
        <p:sp>
          <p:nvSpPr>
            <p:cNvPr id="269325" name="Freeform 13"/>
            <p:cNvSpPr>
              <a:spLocks/>
            </p:cNvSpPr>
            <p:nvPr userDrawn="1"/>
          </p:nvSpPr>
          <p:spPr bwMode="auto">
            <a:xfrm>
              <a:off x="20" y="3774"/>
              <a:ext cx="792" cy="41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pPr>
                <a:defRPr/>
              </a:pPr>
              <a:endParaRPr lang="en-IN" dirty="0"/>
            </a:p>
          </p:txBody>
        </p:sp>
        <p:sp>
          <p:nvSpPr>
            <p:cNvPr id="269326" name="Freeform 14"/>
            <p:cNvSpPr>
              <a:spLocks/>
            </p:cNvSpPr>
            <p:nvPr userDrawn="1"/>
          </p:nvSpPr>
          <p:spPr bwMode="auto">
            <a:xfrm>
              <a:off x="129" y="3808"/>
              <a:ext cx="525" cy="374"/>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en-IN" dirty="0"/>
            </a:p>
          </p:txBody>
        </p:sp>
        <p:sp>
          <p:nvSpPr>
            <p:cNvPr id="269327" name="Freeform 15"/>
            <p:cNvSpPr>
              <a:spLocks/>
            </p:cNvSpPr>
            <p:nvPr userDrawn="1"/>
          </p:nvSpPr>
          <p:spPr bwMode="auto">
            <a:xfrm>
              <a:off x="485" y="3532"/>
              <a:ext cx="135" cy="121"/>
            </a:xfrm>
            <a:custGeom>
              <a:avLst/>
              <a:gdLst/>
              <a:ahLst/>
              <a:cxnLst>
                <a:cxn ang="0">
                  <a:pos x="0" y="28"/>
                </a:cxn>
                <a:cxn ang="0">
                  <a:pos x="160" y="0"/>
                </a:cxn>
                <a:cxn ang="0">
                  <a:pos x="251" y="36"/>
                </a:cxn>
                <a:cxn ang="0">
                  <a:pos x="272" y="139"/>
                </a:cxn>
                <a:cxn ang="0">
                  <a:pos x="164" y="146"/>
                </a:cxn>
                <a:cxn ang="0">
                  <a:pos x="32" y="241"/>
                </a:cxn>
                <a:cxn ang="0">
                  <a:pos x="0" y="28"/>
                </a:cxn>
                <a:cxn ang="0">
                  <a:pos x="0" y="28"/>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round/>
              <a:headEnd/>
              <a:tailEnd/>
            </a:ln>
          </p:spPr>
          <p:txBody>
            <a:bodyPr/>
            <a:lstStyle/>
            <a:p>
              <a:pPr>
                <a:defRPr/>
              </a:pPr>
              <a:endParaRPr lang="en-IN" dirty="0"/>
            </a:p>
          </p:txBody>
        </p:sp>
        <p:sp>
          <p:nvSpPr>
            <p:cNvPr id="269328" name="Freeform 16"/>
            <p:cNvSpPr>
              <a:spLocks/>
            </p:cNvSpPr>
            <p:nvPr userDrawn="1"/>
          </p:nvSpPr>
          <p:spPr bwMode="auto">
            <a:xfrm>
              <a:off x="641" y="4163"/>
              <a:ext cx="76" cy="112"/>
            </a:xfrm>
            <a:custGeom>
              <a:avLst/>
              <a:gdLst/>
              <a:ahLst/>
              <a:cxnLst>
                <a:cxn ang="0">
                  <a:pos x="152" y="4"/>
                </a:cxn>
                <a:cxn ang="0">
                  <a:pos x="152" y="224"/>
                </a:cxn>
                <a:cxn ang="0">
                  <a:pos x="0" y="8"/>
                </a:cxn>
                <a:cxn ang="0">
                  <a:pos x="72" y="0"/>
                </a:cxn>
                <a:cxn ang="0">
                  <a:pos x="152" y="4"/>
                </a:cxn>
                <a:cxn ang="0">
                  <a:pos x="152" y="4"/>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w="9525">
              <a:noFill/>
              <a:round/>
              <a:headEnd/>
              <a:tailEnd/>
            </a:ln>
          </p:spPr>
          <p:txBody>
            <a:bodyPr/>
            <a:lstStyle/>
            <a:p>
              <a:pPr>
                <a:defRPr/>
              </a:pPr>
              <a:endParaRPr lang="en-IN" dirty="0"/>
            </a:p>
          </p:txBody>
        </p:sp>
        <p:sp>
          <p:nvSpPr>
            <p:cNvPr id="269329" name="Freeform 17"/>
            <p:cNvSpPr>
              <a:spLocks/>
            </p:cNvSpPr>
            <p:nvPr userDrawn="1"/>
          </p:nvSpPr>
          <p:spPr bwMode="auto">
            <a:xfrm>
              <a:off x="504" y="3607"/>
              <a:ext cx="193" cy="383"/>
            </a:xfrm>
            <a:custGeom>
              <a:avLst/>
              <a:gdLst/>
              <a:ahLst/>
              <a:cxnLst>
                <a:cxn ang="0">
                  <a:pos x="0" y="80"/>
                </a:cxn>
                <a:cxn ang="0">
                  <a:pos x="87" y="0"/>
                </a:cxn>
                <a:cxn ang="0">
                  <a:pos x="232" y="6"/>
                </a:cxn>
                <a:cxn ang="0">
                  <a:pos x="386" y="764"/>
                </a:cxn>
                <a:cxn ang="0">
                  <a:pos x="279" y="720"/>
                </a:cxn>
                <a:cxn ang="0">
                  <a:pos x="152" y="677"/>
                </a:cxn>
                <a:cxn ang="0">
                  <a:pos x="0" y="80"/>
                </a:cxn>
                <a:cxn ang="0">
                  <a:pos x="0" y="80"/>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round/>
              <a:headEnd/>
              <a:tailEnd/>
            </a:ln>
          </p:spPr>
          <p:txBody>
            <a:bodyPr/>
            <a:lstStyle/>
            <a:p>
              <a:pPr>
                <a:defRPr/>
              </a:pPr>
              <a:endParaRPr lang="en-IN" dirty="0"/>
            </a:p>
          </p:txBody>
        </p:sp>
        <p:sp>
          <p:nvSpPr>
            <p:cNvPr id="269330" name="Freeform 18"/>
            <p:cNvSpPr>
              <a:spLocks/>
            </p:cNvSpPr>
            <p:nvPr userDrawn="1"/>
          </p:nvSpPr>
          <p:spPr bwMode="auto">
            <a:xfrm>
              <a:off x="668" y="3590"/>
              <a:ext cx="364" cy="174"/>
            </a:xfrm>
            <a:custGeom>
              <a:avLst/>
              <a:gdLst/>
              <a:ahLst/>
              <a:cxnLst>
                <a:cxn ang="0">
                  <a:pos x="692" y="0"/>
                </a:cxn>
                <a:cxn ang="0">
                  <a:pos x="0" y="106"/>
                </a:cxn>
                <a:cxn ang="0">
                  <a:pos x="28" y="348"/>
                </a:cxn>
                <a:cxn ang="0">
                  <a:pos x="715" y="237"/>
                </a:cxn>
                <a:cxn ang="0">
                  <a:pos x="728" y="43"/>
                </a:cxn>
                <a:cxn ang="0">
                  <a:pos x="692" y="0"/>
                </a:cxn>
                <a:cxn ang="0">
                  <a:pos x="692" y="0"/>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round/>
              <a:headEnd/>
              <a:tailEnd/>
            </a:ln>
          </p:spPr>
          <p:txBody>
            <a:bodyPr/>
            <a:lstStyle/>
            <a:p>
              <a:pPr>
                <a:defRPr/>
              </a:pPr>
              <a:endParaRPr lang="en-IN" dirty="0"/>
            </a:p>
          </p:txBody>
        </p:sp>
        <p:sp>
          <p:nvSpPr>
            <p:cNvPr id="269331" name="Freeform 19"/>
            <p:cNvSpPr>
              <a:spLocks/>
            </p:cNvSpPr>
            <p:nvPr userDrawn="1"/>
          </p:nvSpPr>
          <p:spPr bwMode="auto">
            <a:xfrm>
              <a:off x="347" y="3693"/>
              <a:ext cx="156" cy="67"/>
            </a:xfrm>
            <a:custGeom>
              <a:avLst/>
              <a:gdLst/>
              <a:ahLst/>
              <a:cxnLst>
                <a:cxn ang="0">
                  <a:pos x="272" y="0"/>
                </a:cxn>
                <a:cxn ang="0">
                  <a:pos x="0" y="78"/>
                </a:cxn>
                <a:cxn ang="0">
                  <a:pos x="312" y="135"/>
                </a:cxn>
                <a:cxn ang="0">
                  <a:pos x="272" y="0"/>
                </a:cxn>
                <a:cxn ang="0">
                  <a:pos x="272" y="0"/>
                </a:cxn>
              </a:cxnLst>
              <a:rect l="0" t="0" r="r" b="b"/>
              <a:pathLst>
                <a:path w="312" h="135">
                  <a:moveTo>
                    <a:pt x="272" y="0"/>
                  </a:moveTo>
                  <a:lnTo>
                    <a:pt x="0" y="78"/>
                  </a:lnTo>
                  <a:lnTo>
                    <a:pt x="312" y="135"/>
                  </a:lnTo>
                  <a:lnTo>
                    <a:pt x="272" y="0"/>
                  </a:lnTo>
                  <a:lnTo>
                    <a:pt x="272" y="0"/>
                  </a:lnTo>
                  <a:close/>
                </a:path>
              </a:pathLst>
            </a:custGeom>
            <a:solidFill>
              <a:schemeClr val="accent1"/>
            </a:solidFill>
            <a:ln w="9525">
              <a:noFill/>
              <a:round/>
              <a:headEnd/>
              <a:tailEnd/>
            </a:ln>
          </p:spPr>
          <p:txBody>
            <a:bodyPr/>
            <a:lstStyle/>
            <a:p>
              <a:pPr>
                <a:defRPr/>
              </a:pPr>
              <a:endParaRPr lang="en-IN" dirty="0"/>
            </a:p>
          </p:txBody>
        </p:sp>
        <p:grpSp>
          <p:nvGrpSpPr>
            <p:cNvPr id="1060" name="Group 20"/>
            <p:cNvGrpSpPr>
              <a:grpSpLocks/>
            </p:cNvGrpSpPr>
            <p:nvPr userDrawn="1"/>
          </p:nvGrpSpPr>
          <p:grpSpPr bwMode="auto">
            <a:xfrm>
              <a:off x="5" y="3490"/>
              <a:ext cx="1124" cy="780"/>
              <a:chOff x="5" y="3490"/>
              <a:chExt cx="1124" cy="780"/>
            </a:xfrm>
          </p:grpSpPr>
          <p:grpSp>
            <p:nvGrpSpPr>
              <p:cNvPr id="1061" name="Group 21"/>
              <p:cNvGrpSpPr>
                <a:grpSpLocks/>
              </p:cNvGrpSpPr>
              <p:nvPr userDrawn="1"/>
            </p:nvGrpSpPr>
            <p:grpSpPr bwMode="auto">
              <a:xfrm>
                <a:off x="499" y="3562"/>
                <a:ext cx="548" cy="708"/>
                <a:chOff x="499" y="3562"/>
                <a:chExt cx="548" cy="708"/>
              </a:xfrm>
            </p:grpSpPr>
            <p:sp>
              <p:nvSpPr>
                <p:cNvPr id="269334" name="Freeform 22"/>
                <p:cNvSpPr>
                  <a:spLocks/>
                </p:cNvSpPr>
                <p:nvPr userDrawn="1"/>
              </p:nvSpPr>
              <p:spPr bwMode="auto">
                <a:xfrm>
                  <a:off x="499" y="3587"/>
                  <a:ext cx="157" cy="87"/>
                </a:xfrm>
                <a:custGeom>
                  <a:avLst/>
                  <a:gdLst/>
                  <a:ahLst/>
                  <a:cxnLst>
                    <a:cxn ang="0">
                      <a:pos x="0" y="107"/>
                    </a:cxn>
                    <a:cxn ang="0">
                      <a:pos x="114" y="10"/>
                    </a:cxn>
                    <a:cxn ang="0">
                      <a:pos x="213" y="0"/>
                    </a:cxn>
                    <a:cxn ang="0">
                      <a:pos x="292" y="27"/>
                    </a:cxn>
                    <a:cxn ang="0">
                      <a:pos x="313" y="91"/>
                    </a:cxn>
                    <a:cxn ang="0">
                      <a:pos x="167" y="67"/>
                    </a:cxn>
                    <a:cxn ang="0">
                      <a:pos x="74" y="101"/>
                    </a:cxn>
                    <a:cxn ang="0">
                      <a:pos x="13" y="175"/>
                    </a:cxn>
                    <a:cxn ang="0">
                      <a:pos x="0" y="107"/>
                    </a:cxn>
                    <a:cxn ang="0">
                      <a:pos x="0" y="107"/>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round/>
                  <a:headEnd/>
                  <a:tailEnd/>
                </a:ln>
              </p:spPr>
              <p:txBody>
                <a:bodyPr/>
                <a:lstStyle/>
                <a:p>
                  <a:pPr>
                    <a:defRPr/>
                  </a:pPr>
                  <a:endParaRPr lang="en-IN" dirty="0"/>
                </a:p>
              </p:txBody>
            </p:sp>
            <p:sp>
              <p:nvSpPr>
                <p:cNvPr id="269335" name="Freeform 23"/>
                <p:cNvSpPr>
                  <a:spLocks/>
                </p:cNvSpPr>
                <p:nvPr userDrawn="1"/>
              </p:nvSpPr>
              <p:spPr bwMode="auto">
                <a:xfrm>
                  <a:off x="636" y="4137"/>
                  <a:ext cx="115" cy="133"/>
                </a:xfrm>
                <a:custGeom>
                  <a:avLst/>
                  <a:gdLst/>
                  <a:ahLst/>
                  <a:cxnLst>
                    <a:cxn ang="0">
                      <a:pos x="0" y="40"/>
                    </a:cxn>
                    <a:cxn ang="0">
                      <a:pos x="160" y="266"/>
                    </a:cxn>
                    <a:cxn ang="0">
                      <a:pos x="230" y="251"/>
                    </a:cxn>
                    <a:cxn ang="0">
                      <a:pos x="223" y="17"/>
                    </a:cxn>
                    <a:cxn ang="0">
                      <a:pos x="166" y="0"/>
                    </a:cxn>
                    <a:cxn ang="0">
                      <a:pos x="179" y="197"/>
                    </a:cxn>
                    <a:cxn ang="0">
                      <a:pos x="71" y="4"/>
                    </a:cxn>
                    <a:cxn ang="0">
                      <a:pos x="0" y="40"/>
                    </a:cxn>
                    <a:cxn ang="0">
                      <a:pos x="0" y="40"/>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round/>
                  <a:headEnd/>
                  <a:tailEnd/>
                </a:ln>
              </p:spPr>
              <p:txBody>
                <a:bodyPr/>
                <a:lstStyle/>
                <a:p>
                  <a:pPr>
                    <a:defRPr/>
                  </a:pPr>
                  <a:endParaRPr lang="en-IN" dirty="0"/>
                </a:p>
              </p:txBody>
            </p:sp>
            <p:sp>
              <p:nvSpPr>
                <p:cNvPr id="269336" name="Freeform 24"/>
                <p:cNvSpPr>
                  <a:spLocks/>
                </p:cNvSpPr>
                <p:nvPr userDrawn="1"/>
              </p:nvSpPr>
              <p:spPr bwMode="auto">
                <a:xfrm>
                  <a:off x="1004" y="3562"/>
                  <a:ext cx="43" cy="117"/>
                </a:xfrm>
                <a:custGeom>
                  <a:avLst/>
                  <a:gdLst/>
                  <a:ahLst/>
                  <a:cxnLst>
                    <a:cxn ang="0">
                      <a:pos x="0" y="19"/>
                    </a:cxn>
                    <a:cxn ang="0">
                      <a:pos x="36" y="93"/>
                    </a:cxn>
                    <a:cxn ang="0">
                      <a:pos x="44" y="154"/>
                    </a:cxn>
                    <a:cxn ang="0">
                      <a:pos x="27" y="234"/>
                    </a:cxn>
                    <a:cxn ang="0">
                      <a:pos x="80" y="220"/>
                    </a:cxn>
                    <a:cxn ang="0">
                      <a:pos x="87" y="116"/>
                    </a:cxn>
                    <a:cxn ang="0">
                      <a:pos x="46" y="0"/>
                    </a:cxn>
                    <a:cxn ang="0">
                      <a:pos x="0" y="19"/>
                    </a:cxn>
                    <a:cxn ang="0">
                      <a:pos x="0" y="19"/>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round/>
                  <a:headEnd/>
                  <a:tailEnd/>
                </a:ln>
              </p:spPr>
              <p:txBody>
                <a:bodyPr/>
                <a:lstStyle/>
                <a:p>
                  <a:pPr>
                    <a:defRPr/>
                  </a:pPr>
                  <a:endParaRPr lang="en-IN" dirty="0"/>
                </a:p>
              </p:txBody>
            </p:sp>
          </p:grpSp>
          <p:sp>
            <p:nvSpPr>
              <p:cNvPr id="269337" name="Freeform 25"/>
              <p:cNvSpPr>
                <a:spLocks/>
              </p:cNvSpPr>
              <p:nvPr userDrawn="1"/>
            </p:nvSpPr>
            <p:spPr bwMode="auto">
              <a:xfrm>
                <a:off x="76" y="3732"/>
                <a:ext cx="595" cy="250"/>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en-IN" dirty="0"/>
              </a:p>
            </p:txBody>
          </p:sp>
          <p:sp>
            <p:nvSpPr>
              <p:cNvPr id="269338" name="Freeform 26"/>
              <p:cNvSpPr>
                <a:spLocks/>
              </p:cNvSpPr>
              <p:nvPr userDrawn="1"/>
            </p:nvSpPr>
            <p:spPr bwMode="auto">
              <a:xfrm>
                <a:off x="260" y="3886"/>
                <a:ext cx="244" cy="148"/>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en-IN" dirty="0"/>
              </a:p>
            </p:txBody>
          </p:sp>
          <p:sp>
            <p:nvSpPr>
              <p:cNvPr id="269339" name="Freeform 27"/>
              <p:cNvSpPr>
                <a:spLocks/>
              </p:cNvSpPr>
              <p:nvPr userDrawn="1"/>
            </p:nvSpPr>
            <p:spPr bwMode="auto">
              <a:xfrm>
                <a:off x="565" y="3680"/>
                <a:ext cx="107" cy="238"/>
              </a:xfrm>
              <a:custGeom>
                <a:avLst/>
                <a:gdLst/>
                <a:ahLst/>
                <a:cxnLst>
                  <a:cxn ang="0">
                    <a:pos x="24" y="0"/>
                  </a:cxn>
                  <a:cxn ang="0">
                    <a:pos x="91" y="25"/>
                  </a:cxn>
                  <a:cxn ang="0">
                    <a:pos x="80" y="192"/>
                  </a:cxn>
                  <a:cxn ang="0">
                    <a:pos x="106" y="327"/>
                  </a:cxn>
                  <a:cxn ang="0">
                    <a:pos x="213" y="451"/>
                  </a:cxn>
                  <a:cxn ang="0">
                    <a:pos x="97" y="478"/>
                  </a:cxn>
                  <a:cxn ang="0">
                    <a:pos x="30" y="344"/>
                  </a:cxn>
                  <a:cxn ang="0">
                    <a:pos x="0" y="57"/>
                  </a:cxn>
                  <a:cxn ang="0">
                    <a:pos x="24" y="0"/>
                  </a:cxn>
                  <a:cxn ang="0">
                    <a:pos x="24" y="0"/>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round/>
                <a:headEnd/>
                <a:tailEnd/>
              </a:ln>
            </p:spPr>
            <p:txBody>
              <a:bodyPr/>
              <a:lstStyle/>
              <a:p>
                <a:pPr>
                  <a:defRPr/>
                </a:pPr>
                <a:endParaRPr lang="en-IN" dirty="0"/>
              </a:p>
            </p:txBody>
          </p:sp>
          <p:grpSp>
            <p:nvGrpSpPr>
              <p:cNvPr id="1065" name="Group 28"/>
              <p:cNvGrpSpPr>
                <a:grpSpLocks/>
              </p:cNvGrpSpPr>
              <p:nvPr userDrawn="1"/>
            </p:nvGrpSpPr>
            <p:grpSpPr bwMode="auto">
              <a:xfrm>
                <a:off x="5" y="3490"/>
                <a:ext cx="1124" cy="678"/>
                <a:chOff x="5" y="3490"/>
                <a:chExt cx="1124" cy="678"/>
              </a:xfrm>
            </p:grpSpPr>
            <p:sp>
              <p:nvSpPr>
                <p:cNvPr id="269341" name="Freeform 29"/>
                <p:cNvSpPr>
                  <a:spLocks/>
                </p:cNvSpPr>
                <p:nvPr userDrawn="1"/>
              </p:nvSpPr>
              <p:spPr bwMode="auto">
                <a:xfrm>
                  <a:off x="669" y="4048"/>
                  <a:ext cx="75" cy="87"/>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en-IN" dirty="0"/>
                </a:p>
              </p:txBody>
            </p:sp>
            <p:sp>
              <p:nvSpPr>
                <p:cNvPr id="269342" name="Freeform 30"/>
                <p:cNvSpPr>
                  <a:spLocks/>
                </p:cNvSpPr>
                <p:nvPr userDrawn="1"/>
              </p:nvSpPr>
              <p:spPr bwMode="auto">
                <a:xfrm>
                  <a:off x="5" y="3728"/>
                  <a:ext cx="842" cy="440"/>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en-IN" dirty="0"/>
                </a:p>
              </p:txBody>
            </p:sp>
            <p:sp>
              <p:nvSpPr>
                <p:cNvPr id="269343" name="Freeform 31"/>
                <p:cNvSpPr>
                  <a:spLocks/>
                </p:cNvSpPr>
                <p:nvPr userDrawn="1"/>
              </p:nvSpPr>
              <p:spPr bwMode="auto">
                <a:xfrm>
                  <a:off x="106" y="3770"/>
                  <a:ext cx="80" cy="167"/>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en-IN" dirty="0"/>
                </a:p>
              </p:txBody>
            </p:sp>
            <p:sp>
              <p:nvSpPr>
                <p:cNvPr id="269344" name="Freeform 32"/>
                <p:cNvSpPr>
                  <a:spLocks/>
                </p:cNvSpPr>
                <p:nvPr userDrawn="1"/>
              </p:nvSpPr>
              <p:spPr bwMode="auto">
                <a:xfrm>
                  <a:off x="449" y="3490"/>
                  <a:ext cx="322" cy="594"/>
                </a:xfrm>
                <a:custGeom>
                  <a:avLst/>
                  <a:gdLst/>
                  <a:ahLst/>
                  <a:cxnLst>
                    <a:cxn ang="0">
                      <a:pos x="218" y="896"/>
                    </a:cxn>
                    <a:cxn ang="0">
                      <a:pos x="0" y="124"/>
                    </a:cxn>
                    <a:cxn ang="0">
                      <a:pos x="81" y="38"/>
                    </a:cxn>
                    <a:cxn ang="0">
                      <a:pos x="258" y="0"/>
                    </a:cxn>
                    <a:cxn ang="0">
                      <a:pos x="399" y="57"/>
                    </a:cxn>
                    <a:cxn ang="0">
                      <a:pos x="642" y="1188"/>
                    </a:cxn>
                    <a:cxn ang="0">
                      <a:pos x="555" y="1091"/>
                    </a:cxn>
                    <a:cxn ang="0">
                      <a:pos x="355" y="97"/>
                    </a:cxn>
                    <a:cxn ang="0">
                      <a:pos x="226" y="61"/>
                    </a:cxn>
                    <a:cxn ang="0">
                      <a:pos x="119" y="74"/>
                    </a:cxn>
                    <a:cxn ang="0">
                      <a:pos x="76" y="141"/>
                    </a:cxn>
                    <a:cxn ang="0">
                      <a:pos x="306" y="924"/>
                    </a:cxn>
                    <a:cxn ang="0">
                      <a:pos x="218" y="896"/>
                    </a:cxn>
                    <a:cxn ang="0">
                      <a:pos x="218" y="896"/>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round/>
                  <a:headEnd/>
                  <a:tailEnd/>
                </a:ln>
              </p:spPr>
              <p:txBody>
                <a:bodyPr/>
                <a:lstStyle/>
                <a:p>
                  <a:pPr>
                    <a:defRPr/>
                  </a:pPr>
                  <a:endParaRPr lang="en-IN" dirty="0"/>
                </a:p>
              </p:txBody>
            </p:sp>
            <p:sp>
              <p:nvSpPr>
                <p:cNvPr id="269345" name="Freeform 33"/>
                <p:cNvSpPr>
                  <a:spLocks/>
                </p:cNvSpPr>
                <p:nvPr userDrawn="1"/>
              </p:nvSpPr>
              <p:spPr bwMode="auto">
                <a:xfrm>
                  <a:off x="578" y="3650"/>
                  <a:ext cx="96" cy="252"/>
                </a:xfrm>
                <a:custGeom>
                  <a:avLst/>
                  <a:gdLst/>
                  <a:ahLst/>
                  <a:cxnLst>
                    <a:cxn ang="0">
                      <a:pos x="0" y="27"/>
                    </a:cxn>
                    <a:cxn ang="0">
                      <a:pos x="76" y="194"/>
                    </a:cxn>
                    <a:cxn ang="0">
                      <a:pos x="113" y="318"/>
                    </a:cxn>
                    <a:cxn ang="0">
                      <a:pos x="116" y="504"/>
                    </a:cxn>
                    <a:cxn ang="0">
                      <a:pos x="192" y="504"/>
                    </a:cxn>
                    <a:cxn ang="0">
                      <a:pos x="187" y="360"/>
                    </a:cxn>
                    <a:cxn ang="0">
                      <a:pos x="162" y="208"/>
                    </a:cxn>
                    <a:cxn ang="0">
                      <a:pos x="99" y="59"/>
                    </a:cxn>
                    <a:cxn ang="0">
                      <a:pos x="63" y="0"/>
                    </a:cxn>
                    <a:cxn ang="0">
                      <a:pos x="0" y="27"/>
                    </a:cxn>
                    <a:cxn ang="0">
                      <a:pos x="0" y="27"/>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round/>
                  <a:headEnd/>
                  <a:tailEnd/>
                </a:ln>
              </p:spPr>
              <p:txBody>
                <a:bodyPr/>
                <a:lstStyle/>
                <a:p>
                  <a:pPr>
                    <a:defRPr/>
                  </a:pPr>
                  <a:endParaRPr lang="en-IN" dirty="0"/>
                </a:p>
              </p:txBody>
            </p:sp>
            <p:sp>
              <p:nvSpPr>
                <p:cNvPr id="269346" name="Freeform 34"/>
                <p:cNvSpPr>
                  <a:spLocks/>
                </p:cNvSpPr>
                <p:nvPr userDrawn="1"/>
              </p:nvSpPr>
              <p:spPr bwMode="auto">
                <a:xfrm>
                  <a:off x="328" y="3630"/>
                  <a:ext cx="195" cy="135"/>
                </a:xfrm>
                <a:custGeom>
                  <a:avLst/>
                  <a:gdLst/>
                  <a:ahLst/>
                  <a:cxnLst>
                    <a:cxn ang="0">
                      <a:pos x="297" y="0"/>
                    </a:cxn>
                    <a:cxn ang="0">
                      <a:pos x="257" y="17"/>
                    </a:cxn>
                    <a:cxn ang="0">
                      <a:pos x="253" y="66"/>
                    </a:cxn>
                    <a:cxn ang="0">
                      <a:pos x="0" y="169"/>
                    </a:cxn>
                    <a:cxn ang="0">
                      <a:pos x="0" y="222"/>
                    </a:cxn>
                    <a:cxn ang="0">
                      <a:pos x="284" y="226"/>
                    </a:cxn>
                    <a:cxn ang="0">
                      <a:pos x="320" y="269"/>
                    </a:cxn>
                    <a:cxn ang="0">
                      <a:pos x="390" y="266"/>
                    </a:cxn>
                    <a:cxn ang="0">
                      <a:pos x="383" y="190"/>
                    </a:cxn>
                    <a:cxn ang="0">
                      <a:pos x="116" y="176"/>
                    </a:cxn>
                    <a:cxn ang="0">
                      <a:pos x="333" y="89"/>
                    </a:cxn>
                    <a:cxn ang="0">
                      <a:pos x="297" y="0"/>
                    </a:cxn>
                    <a:cxn ang="0">
                      <a:pos x="297" y="0"/>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round/>
                  <a:headEnd/>
                  <a:tailEnd/>
                </a:ln>
              </p:spPr>
              <p:txBody>
                <a:bodyPr/>
                <a:lstStyle/>
                <a:p>
                  <a:pPr>
                    <a:defRPr/>
                  </a:pPr>
                  <a:endParaRPr lang="en-IN" dirty="0"/>
                </a:p>
              </p:txBody>
            </p:sp>
            <p:sp>
              <p:nvSpPr>
                <p:cNvPr id="269347" name="Freeform 35"/>
                <p:cNvSpPr>
                  <a:spLocks/>
                </p:cNvSpPr>
                <p:nvPr userDrawn="1"/>
              </p:nvSpPr>
              <p:spPr bwMode="auto">
                <a:xfrm>
                  <a:off x="658" y="3538"/>
                  <a:ext cx="471" cy="212"/>
                </a:xfrm>
                <a:custGeom>
                  <a:avLst/>
                  <a:gdLst/>
                  <a:ahLst/>
                  <a:cxnLst>
                    <a:cxn ang="0">
                      <a:pos x="0" y="131"/>
                    </a:cxn>
                    <a:cxn ang="0">
                      <a:pos x="863" y="0"/>
                    </a:cxn>
                    <a:cxn ang="0">
                      <a:pos x="926" y="78"/>
                    </a:cxn>
                    <a:cxn ang="0">
                      <a:pos x="941" y="181"/>
                    </a:cxn>
                    <a:cxn ang="0">
                      <a:pos x="903" y="282"/>
                    </a:cxn>
                    <a:cxn ang="0">
                      <a:pos x="57" y="424"/>
                    </a:cxn>
                    <a:cxn ang="0">
                      <a:pos x="53" y="384"/>
                    </a:cxn>
                    <a:cxn ang="0">
                      <a:pos x="863" y="242"/>
                    </a:cxn>
                    <a:cxn ang="0">
                      <a:pos x="893" y="145"/>
                    </a:cxn>
                    <a:cxn ang="0">
                      <a:pos x="840" y="57"/>
                    </a:cxn>
                    <a:cxn ang="0">
                      <a:pos x="0" y="185"/>
                    </a:cxn>
                    <a:cxn ang="0">
                      <a:pos x="0" y="131"/>
                    </a:cxn>
                    <a:cxn ang="0">
                      <a:pos x="0" y="131"/>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round/>
                  <a:headEnd/>
                  <a:tailEnd/>
                </a:ln>
              </p:spPr>
              <p:txBody>
                <a:bodyPr/>
                <a:lstStyle/>
                <a:p>
                  <a:pPr>
                    <a:defRPr/>
                  </a:pPr>
                  <a:endParaRPr lang="en-IN" dirty="0"/>
                </a:p>
              </p:txBody>
            </p:sp>
            <p:sp>
              <p:nvSpPr>
                <p:cNvPr id="269348" name="Freeform 36"/>
                <p:cNvSpPr>
                  <a:spLocks/>
                </p:cNvSpPr>
                <p:nvPr userDrawn="1"/>
              </p:nvSpPr>
              <p:spPr bwMode="auto">
                <a:xfrm>
                  <a:off x="717" y="3606"/>
                  <a:ext cx="245" cy="86"/>
                </a:xfrm>
                <a:custGeom>
                  <a:avLst/>
                  <a:gdLst/>
                  <a:ahLst/>
                  <a:cxnLst>
                    <a:cxn ang="0">
                      <a:pos x="0" y="126"/>
                    </a:cxn>
                    <a:cxn ang="0">
                      <a:pos x="66" y="173"/>
                    </a:cxn>
                    <a:cxn ang="0">
                      <a:pos x="222" y="166"/>
                    </a:cxn>
                    <a:cxn ang="0">
                      <a:pos x="418" y="116"/>
                    </a:cxn>
                    <a:cxn ang="0">
                      <a:pos x="488" y="42"/>
                    </a:cxn>
                    <a:cxn ang="0">
                      <a:pos x="443" y="2"/>
                    </a:cxn>
                    <a:cxn ang="0">
                      <a:pos x="253" y="0"/>
                    </a:cxn>
                    <a:cxn ang="0">
                      <a:pos x="110" y="12"/>
                    </a:cxn>
                    <a:cxn ang="0">
                      <a:pos x="15" y="76"/>
                    </a:cxn>
                    <a:cxn ang="0">
                      <a:pos x="112" y="95"/>
                    </a:cxn>
                    <a:cxn ang="0">
                      <a:pos x="275" y="53"/>
                    </a:cxn>
                    <a:cxn ang="0">
                      <a:pos x="416" y="53"/>
                    </a:cxn>
                    <a:cxn ang="0">
                      <a:pos x="268" y="110"/>
                    </a:cxn>
                    <a:cxn ang="0">
                      <a:pos x="142" y="126"/>
                    </a:cxn>
                    <a:cxn ang="0">
                      <a:pos x="0" y="126"/>
                    </a:cxn>
                    <a:cxn ang="0">
                      <a:pos x="0" y="126"/>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round/>
                  <a:headEnd/>
                  <a:tailEnd/>
                </a:ln>
              </p:spPr>
              <p:txBody>
                <a:bodyPr/>
                <a:lstStyle/>
                <a:p>
                  <a:pPr>
                    <a:defRPr/>
                  </a:pPr>
                  <a:endParaRPr lang="en-IN" dirty="0"/>
                </a:p>
              </p:txBody>
            </p:sp>
          </p:grpSp>
        </p:grpSp>
      </p:grpSp>
      <p:grpSp>
        <p:nvGrpSpPr>
          <p:cNvPr id="1035" name="Group 37"/>
          <p:cNvGrpSpPr>
            <a:grpSpLocks/>
          </p:cNvGrpSpPr>
          <p:nvPr/>
        </p:nvGrpSpPr>
        <p:grpSpPr bwMode="auto">
          <a:xfrm>
            <a:off x="8680450" y="2116138"/>
            <a:ext cx="385763" cy="4308475"/>
            <a:chOff x="5468" y="1333"/>
            <a:chExt cx="243" cy="2714"/>
          </a:xfrm>
        </p:grpSpPr>
        <p:sp>
          <p:nvSpPr>
            <p:cNvPr id="269350" name="Freeform 38"/>
            <p:cNvSpPr>
              <a:spLocks/>
            </p:cNvSpPr>
            <p:nvPr userDrawn="1"/>
          </p:nvSpPr>
          <p:spPr bwMode="auto">
            <a:xfrm flipH="1">
              <a:off x="5468" y="2620"/>
              <a:ext cx="205" cy="1427"/>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pPr>
                <a:defRPr/>
              </a:pPr>
              <a:endParaRPr lang="en-IN" dirty="0"/>
            </a:p>
          </p:txBody>
        </p:sp>
        <p:sp>
          <p:nvSpPr>
            <p:cNvPr id="269351" name="Freeform 39"/>
            <p:cNvSpPr>
              <a:spLocks/>
            </p:cNvSpPr>
            <p:nvPr userDrawn="1"/>
          </p:nvSpPr>
          <p:spPr bwMode="auto">
            <a:xfrm flipH="1">
              <a:off x="5506" y="1333"/>
              <a:ext cx="205" cy="1633"/>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pPr>
                <a:defRPr/>
              </a:pPr>
              <a:endParaRPr lang="en-IN" dirty="0"/>
            </a:p>
          </p:txBody>
        </p:sp>
      </p:grpSp>
      <p:grpSp>
        <p:nvGrpSpPr>
          <p:cNvPr id="1036" name="Group 40"/>
          <p:cNvGrpSpPr>
            <a:grpSpLocks/>
          </p:cNvGrpSpPr>
          <p:nvPr/>
        </p:nvGrpSpPr>
        <p:grpSpPr bwMode="auto">
          <a:xfrm>
            <a:off x="7318375" y="90488"/>
            <a:ext cx="2133600" cy="1911350"/>
            <a:chOff x="4610" y="57"/>
            <a:chExt cx="1344" cy="1204"/>
          </a:xfrm>
        </p:grpSpPr>
        <p:grpSp>
          <p:nvGrpSpPr>
            <p:cNvPr id="1037" name="Group 41"/>
            <p:cNvGrpSpPr>
              <a:grpSpLocks/>
            </p:cNvGrpSpPr>
            <p:nvPr userDrawn="1"/>
          </p:nvGrpSpPr>
          <p:grpSpPr bwMode="auto">
            <a:xfrm>
              <a:off x="4610" y="57"/>
              <a:ext cx="1344" cy="1204"/>
              <a:chOff x="4610" y="57"/>
              <a:chExt cx="1344" cy="1204"/>
            </a:xfrm>
          </p:grpSpPr>
          <p:sp>
            <p:nvSpPr>
              <p:cNvPr id="269354" name="Freeform 42"/>
              <p:cNvSpPr>
                <a:spLocks/>
              </p:cNvSpPr>
              <p:nvPr userDrawn="1"/>
            </p:nvSpPr>
            <p:spPr bwMode="auto">
              <a:xfrm rot="-3172564">
                <a:off x="5430" y="1086"/>
                <a:ext cx="62" cy="288"/>
              </a:xfrm>
              <a:custGeom>
                <a:avLst/>
                <a:gdLst/>
                <a:ahLst/>
                <a:cxnLst>
                  <a:cxn ang="0">
                    <a:pos x="123" y="9"/>
                  </a:cxn>
                  <a:cxn ang="0">
                    <a:pos x="131" y="342"/>
                  </a:cxn>
                  <a:cxn ang="0">
                    <a:pos x="0" y="806"/>
                  </a:cxn>
                  <a:cxn ang="0">
                    <a:pos x="79" y="789"/>
                  </a:cxn>
                  <a:cxn ang="0">
                    <a:pos x="218" y="376"/>
                  </a:cxn>
                  <a:cxn ang="0">
                    <a:pos x="245" y="0"/>
                  </a:cxn>
                  <a:cxn ang="0">
                    <a:pos x="123" y="9"/>
                  </a:cxn>
                  <a:cxn ang="0">
                    <a:pos x="123" y="9"/>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round/>
                <a:headEnd/>
                <a:tailEnd/>
              </a:ln>
            </p:spPr>
            <p:txBody>
              <a:bodyPr/>
              <a:lstStyle/>
              <a:p>
                <a:pPr>
                  <a:defRPr/>
                </a:pPr>
                <a:endParaRPr lang="en-IN" dirty="0"/>
              </a:p>
            </p:txBody>
          </p:sp>
          <p:grpSp>
            <p:nvGrpSpPr>
              <p:cNvPr id="1040" name="Group 43"/>
              <p:cNvGrpSpPr>
                <a:grpSpLocks/>
              </p:cNvGrpSpPr>
              <p:nvPr userDrawn="1"/>
            </p:nvGrpSpPr>
            <p:grpSpPr bwMode="auto">
              <a:xfrm>
                <a:off x="4610" y="57"/>
                <a:ext cx="1344" cy="985"/>
                <a:chOff x="4610" y="57"/>
                <a:chExt cx="1344" cy="985"/>
              </a:xfrm>
            </p:grpSpPr>
            <p:sp>
              <p:nvSpPr>
                <p:cNvPr id="269356" name="Freeform 44"/>
                <p:cNvSpPr>
                  <a:spLocks/>
                </p:cNvSpPr>
                <p:nvPr userDrawn="1"/>
              </p:nvSpPr>
              <p:spPr bwMode="auto">
                <a:xfrm rot="-3172564">
                  <a:off x="4966" y="71"/>
                  <a:ext cx="153" cy="125"/>
                </a:xfrm>
                <a:custGeom>
                  <a:avLst/>
                  <a:gdLst/>
                  <a:ahLst/>
                  <a:cxnLst>
                    <a:cxn ang="0">
                      <a:pos x="0" y="0"/>
                    </a:cxn>
                    <a:cxn ang="0">
                      <a:pos x="298" y="184"/>
                    </a:cxn>
                    <a:cxn ang="0">
                      <a:pos x="500" y="349"/>
                    </a:cxn>
                    <a:cxn ang="0">
                      <a:pos x="604" y="140"/>
                    </a:cxn>
                    <a:cxn ang="0">
                      <a:pos x="359" y="9"/>
                    </a:cxn>
                    <a:cxn ang="0">
                      <a:pos x="464" y="184"/>
                    </a:cxn>
                    <a:cxn ang="0">
                      <a:pos x="131" y="17"/>
                    </a:cxn>
                    <a:cxn ang="0">
                      <a:pos x="0" y="0"/>
                    </a:cxn>
                    <a:cxn ang="0">
                      <a:pos x="0" y="0"/>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round/>
                  <a:headEnd/>
                  <a:tailEnd/>
                </a:ln>
              </p:spPr>
              <p:txBody>
                <a:bodyPr/>
                <a:lstStyle/>
                <a:p>
                  <a:pPr>
                    <a:defRPr/>
                  </a:pPr>
                  <a:endParaRPr lang="en-IN" dirty="0"/>
                </a:p>
              </p:txBody>
            </p:sp>
            <p:sp>
              <p:nvSpPr>
                <p:cNvPr id="269357" name="Freeform 45"/>
                <p:cNvSpPr>
                  <a:spLocks/>
                </p:cNvSpPr>
                <p:nvPr userDrawn="1"/>
              </p:nvSpPr>
              <p:spPr bwMode="auto">
                <a:xfrm rot="-3172564">
                  <a:off x="5058" y="322"/>
                  <a:ext cx="269" cy="438"/>
                </a:xfrm>
                <a:custGeom>
                  <a:avLst/>
                  <a:gdLst/>
                  <a:ahLst/>
                  <a:cxnLst>
                    <a:cxn ang="0">
                      <a:pos x="741" y="129"/>
                    </a:cxn>
                    <a:cxn ang="0">
                      <a:pos x="485" y="352"/>
                    </a:cxn>
                    <a:cxn ang="0">
                      <a:pos x="163" y="762"/>
                    </a:cxn>
                    <a:cxn ang="0">
                      <a:pos x="0" y="1101"/>
                    </a:cxn>
                    <a:cxn ang="0">
                      <a:pos x="59" y="1230"/>
                    </a:cxn>
                    <a:cxn ang="0">
                      <a:pos x="262" y="1201"/>
                    </a:cxn>
                    <a:cxn ang="0">
                      <a:pos x="578" y="914"/>
                    </a:cxn>
                    <a:cxn ang="0">
                      <a:pos x="876" y="534"/>
                    </a:cxn>
                    <a:cxn ang="0">
                      <a:pos x="1034" y="270"/>
                    </a:cxn>
                    <a:cxn ang="0">
                      <a:pos x="1064" y="84"/>
                    </a:cxn>
                    <a:cxn ang="0">
                      <a:pos x="977" y="0"/>
                    </a:cxn>
                    <a:cxn ang="0">
                      <a:pos x="836" y="65"/>
                    </a:cxn>
                    <a:cxn ang="0">
                      <a:pos x="969" y="107"/>
                    </a:cxn>
                    <a:cxn ang="0">
                      <a:pos x="876" y="352"/>
                    </a:cxn>
                    <a:cxn ang="0">
                      <a:pos x="690" y="656"/>
                    </a:cxn>
                    <a:cxn ang="0">
                      <a:pos x="350" y="1008"/>
                    </a:cxn>
                    <a:cxn ang="0">
                      <a:pos x="116" y="1114"/>
                    </a:cxn>
                    <a:cxn ang="0">
                      <a:pos x="135" y="943"/>
                    </a:cxn>
                    <a:cxn ang="0">
                      <a:pos x="437" y="504"/>
                    </a:cxn>
                    <a:cxn ang="0">
                      <a:pos x="831" y="118"/>
                    </a:cxn>
                    <a:cxn ang="0">
                      <a:pos x="741" y="129"/>
                    </a:cxn>
                    <a:cxn ang="0">
                      <a:pos x="741" y="129"/>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round/>
                  <a:headEnd/>
                  <a:tailEnd/>
                </a:ln>
              </p:spPr>
              <p:txBody>
                <a:bodyPr/>
                <a:lstStyle/>
                <a:p>
                  <a:pPr>
                    <a:defRPr/>
                  </a:pPr>
                  <a:endParaRPr lang="en-IN" dirty="0"/>
                </a:p>
              </p:txBody>
            </p:sp>
            <p:sp>
              <p:nvSpPr>
                <p:cNvPr id="269358" name="Freeform 46"/>
                <p:cNvSpPr>
                  <a:spLocks/>
                </p:cNvSpPr>
                <p:nvPr userDrawn="1"/>
              </p:nvSpPr>
              <p:spPr bwMode="auto">
                <a:xfrm rot="-3172564">
                  <a:off x="4868" y="172"/>
                  <a:ext cx="505" cy="898"/>
                </a:xfrm>
                <a:custGeom>
                  <a:avLst/>
                  <a:gdLst/>
                  <a:ahLst/>
                  <a:cxnLst>
                    <a:cxn ang="0">
                      <a:pos x="1941" y="0"/>
                    </a:cxn>
                    <a:cxn ang="0">
                      <a:pos x="0" y="2521"/>
                    </a:cxn>
                    <a:cxn ang="0">
                      <a:pos x="192" y="2450"/>
                    </a:cxn>
                    <a:cxn ang="0">
                      <a:pos x="2002" y="61"/>
                    </a:cxn>
                    <a:cxn ang="0">
                      <a:pos x="1941" y="0"/>
                    </a:cxn>
                    <a:cxn ang="0">
                      <a:pos x="1941" y="0"/>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round/>
                  <a:headEnd/>
                  <a:tailEnd/>
                </a:ln>
              </p:spPr>
              <p:txBody>
                <a:bodyPr/>
                <a:lstStyle/>
                <a:p>
                  <a:pPr>
                    <a:defRPr/>
                  </a:pPr>
                  <a:endParaRPr lang="en-IN" dirty="0"/>
                </a:p>
              </p:txBody>
            </p:sp>
            <p:sp>
              <p:nvSpPr>
                <p:cNvPr id="269359" name="Freeform 47"/>
                <p:cNvSpPr>
                  <a:spLocks/>
                </p:cNvSpPr>
                <p:nvPr userDrawn="1"/>
              </p:nvSpPr>
              <p:spPr bwMode="auto">
                <a:xfrm rot="-3172564">
                  <a:off x="4903" y="-19"/>
                  <a:ext cx="758" cy="1344"/>
                </a:xfrm>
                <a:custGeom>
                  <a:avLst/>
                  <a:gdLst/>
                  <a:ahLst/>
                  <a:cxnLst>
                    <a:cxn ang="0">
                      <a:pos x="95" y="2844"/>
                    </a:cxn>
                    <a:cxn ang="0">
                      <a:pos x="394" y="2834"/>
                    </a:cxn>
                    <a:cxn ang="0">
                      <a:pos x="821" y="3009"/>
                    </a:cxn>
                    <a:cxn ang="0">
                      <a:pos x="681" y="2817"/>
                    </a:cxn>
                    <a:cxn ang="0">
                      <a:pos x="367" y="2703"/>
                    </a:cxn>
                    <a:cxn ang="0">
                      <a:pos x="637" y="2720"/>
                    </a:cxn>
                    <a:cxn ang="0">
                      <a:pos x="979" y="2870"/>
                    </a:cxn>
                    <a:cxn ang="0">
                      <a:pos x="2859" y="420"/>
                    </a:cxn>
                    <a:cxn ang="0">
                      <a:pos x="2578" y="148"/>
                    </a:cxn>
                    <a:cxn ang="0">
                      <a:pos x="2308" y="0"/>
                    </a:cxn>
                    <a:cxn ang="0">
                      <a:pos x="2692" y="78"/>
                    </a:cxn>
                    <a:cxn ang="0">
                      <a:pos x="3007" y="428"/>
                    </a:cxn>
                    <a:cxn ang="0">
                      <a:pos x="831" y="3273"/>
                    </a:cxn>
                    <a:cxn ang="0">
                      <a:pos x="481" y="3412"/>
                    </a:cxn>
                    <a:cxn ang="0">
                      <a:pos x="105" y="3771"/>
                    </a:cxn>
                    <a:cxn ang="0">
                      <a:pos x="0" y="3667"/>
                    </a:cxn>
                    <a:cxn ang="0">
                      <a:pos x="131" y="3631"/>
                    </a:cxn>
                    <a:cxn ang="0">
                      <a:pos x="376" y="3385"/>
                    </a:cxn>
                    <a:cxn ang="0">
                      <a:pos x="165" y="3273"/>
                    </a:cxn>
                    <a:cxn ang="0">
                      <a:pos x="165" y="3176"/>
                    </a:cxn>
                    <a:cxn ang="0">
                      <a:pos x="411" y="3298"/>
                    </a:cxn>
                    <a:cxn ang="0">
                      <a:pos x="411" y="3186"/>
                    </a:cxn>
                    <a:cxn ang="0">
                      <a:pos x="603" y="3220"/>
                    </a:cxn>
                    <a:cxn ang="0">
                      <a:pos x="428" y="3079"/>
                    </a:cxn>
                    <a:cxn ang="0">
                      <a:pos x="629" y="3062"/>
                    </a:cxn>
                    <a:cxn ang="0">
                      <a:pos x="95" y="2844"/>
                    </a:cxn>
                    <a:cxn ang="0">
                      <a:pos x="95" y="2844"/>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round/>
                  <a:headEnd/>
                  <a:tailEnd/>
                </a:ln>
              </p:spPr>
              <p:txBody>
                <a:bodyPr/>
                <a:lstStyle/>
                <a:p>
                  <a:pPr>
                    <a:defRPr/>
                  </a:pPr>
                  <a:endParaRPr lang="en-IN" dirty="0"/>
                </a:p>
              </p:txBody>
            </p:sp>
            <p:sp>
              <p:nvSpPr>
                <p:cNvPr id="269360" name="Freeform 48"/>
                <p:cNvSpPr>
                  <a:spLocks/>
                </p:cNvSpPr>
                <p:nvPr userDrawn="1"/>
              </p:nvSpPr>
              <p:spPr bwMode="auto">
                <a:xfrm rot="-3172564">
                  <a:off x="5307" y="887"/>
                  <a:ext cx="169" cy="122"/>
                </a:xfrm>
                <a:custGeom>
                  <a:avLst/>
                  <a:gdLst/>
                  <a:ahLst/>
                  <a:cxnLst>
                    <a:cxn ang="0">
                      <a:pos x="0" y="80"/>
                    </a:cxn>
                    <a:cxn ang="0">
                      <a:pos x="255" y="106"/>
                    </a:cxn>
                    <a:cxn ang="0">
                      <a:pos x="639" y="342"/>
                    </a:cxn>
                    <a:cxn ang="0">
                      <a:pos x="673" y="289"/>
                    </a:cxn>
                    <a:cxn ang="0">
                      <a:pos x="447" y="114"/>
                    </a:cxn>
                    <a:cxn ang="0">
                      <a:pos x="26" y="0"/>
                    </a:cxn>
                    <a:cxn ang="0">
                      <a:pos x="0" y="80"/>
                    </a:cxn>
                    <a:cxn ang="0">
                      <a:pos x="0" y="80"/>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round/>
                  <a:headEnd/>
                  <a:tailEnd/>
                </a:ln>
              </p:spPr>
              <p:txBody>
                <a:bodyPr/>
                <a:lstStyle/>
                <a:p>
                  <a:pPr>
                    <a:defRPr/>
                  </a:pPr>
                  <a:endParaRPr lang="en-IN" dirty="0"/>
                </a:p>
              </p:txBody>
            </p:sp>
            <p:sp>
              <p:nvSpPr>
                <p:cNvPr id="269361" name="Freeform 49"/>
                <p:cNvSpPr>
                  <a:spLocks/>
                </p:cNvSpPr>
                <p:nvPr userDrawn="1"/>
              </p:nvSpPr>
              <p:spPr bwMode="auto">
                <a:xfrm rot="-3172564">
                  <a:off x="5253" y="796"/>
                  <a:ext cx="181" cy="144"/>
                </a:xfrm>
                <a:custGeom>
                  <a:avLst/>
                  <a:gdLst/>
                  <a:ahLst/>
                  <a:cxnLst>
                    <a:cxn ang="0">
                      <a:pos x="0" y="78"/>
                    </a:cxn>
                    <a:cxn ang="0">
                      <a:pos x="340" y="148"/>
                    </a:cxn>
                    <a:cxn ang="0">
                      <a:pos x="638" y="403"/>
                    </a:cxn>
                    <a:cxn ang="0">
                      <a:pos x="716" y="296"/>
                    </a:cxn>
                    <a:cxn ang="0">
                      <a:pos x="420" y="114"/>
                    </a:cxn>
                    <a:cxn ang="0">
                      <a:pos x="70" y="0"/>
                    </a:cxn>
                    <a:cxn ang="0">
                      <a:pos x="0" y="78"/>
                    </a:cxn>
                    <a:cxn ang="0">
                      <a:pos x="0" y="78"/>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round/>
                  <a:headEnd/>
                  <a:tailEnd/>
                </a:ln>
              </p:spPr>
              <p:txBody>
                <a:bodyPr/>
                <a:lstStyle/>
                <a:p>
                  <a:pPr>
                    <a:defRPr/>
                  </a:pPr>
                  <a:endParaRPr lang="en-IN" dirty="0"/>
                </a:p>
              </p:txBody>
            </p:sp>
            <p:sp>
              <p:nvSpPr>
                <p:cNvPr id="269362" name="Freeform 50"/>
                <p:cNvSpPr>
                  <a:spLocks/>
                </p:cNvSpPr>
                <p:nvPr userDrawn="1"/>
              </p:nvSpPr>
              <p:spPr bwMode="auto">
                <a:xfrm rot="-3172564">
                  <a:off x="4985" y="210"/>
                  <a:ext cx="181" cy="147"/>
                </a:xfrm>
                <a:custGeom>
                  <a:avLst/>
                  <a:gdLst/>
                  <a:ahLst/>
                  <a:cxnLst>
                    <a:cxn ang="0">
                      <a:pos x="0" y="78"/>
                    </a:cxn>
                    <a:cxn ang="0">
                      <a:pos x="316" y="139"/>
                    </a:cxn>
                    <a:cxn ang="0">
                      <a:pos x="649" y="411"/>
                    </a:cxn>
                    <a:cxn ang="0">
                      <a:pos x="717" y="314"/>
                    </a:cxn>
                    <a:cxn ang="0">
                      <a:pos x="394" y="87"/>
                    </a:cxn>
                    <a:cxn ang="0">
                      <a:pos x="54" y="0"/>
                    </a:cxn>
                    <a:cxn ang="0">
                      <a:pos x="0" y="78"/>
                    </a:cxn>
                    <a:cxn ang="0">
                      <a:pos x="0" y="78"/>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round/>
                  <a:headEnd/>
                  <a:tailEnd/>
                </a:ln>
              </p:spPr>
              <p:txBody>
                <a:bodyPr/>
                <a:lstStyle/>
                <a:p>
                  <a:pPr>
                    <a:defRPr/>
                  </a:pPr>
                  <a:endParaRPr lang="en-IN" dirty="0"/>
                </a:p>
              </p:txBody>
            </p:sp>
            <p:sp>
              <p:nvSpPr>
                <p:cNvPr id="269363" name="Freeform 51"/>
                <p:cNvSpPr>
                  <a:spLocks/>
                </p:cNvSpPr>
                <p:nvPr userDrawn="1"/>
              </p:nvSpPr>
              <p:spPr bwMode="auto">
                <a:xfrm rot="-3172564">
                  <a:off x="4957" y="132"/>
                  <a:ext cx="179" cy="138"/>
                </a:xfrm>
                <a:custGeom>
                  <a:avLst/>
                  <a:gdLst/>
                  <a:ahLst/>
                  <a:cxnLst>
                    <a:cxn ang="0">
                      <a:pos x="0" y="88"/>
                    </a:cxn>
                    <a:cxn ang="0">
                      <a:pos x="272" y="131"/>
                    </a:cxn>
                    <a:cxn ang="0">
                      <a:pos x="665" y="386"/>
                    </a:cxn>
                    <a:cxn ang="0">
                      <a:pos x="709" y="308"/>
                    </a:cxn>
                    <a:cxn ang="0">
                      <a:pos x="306" y="53"/>
                    </a:cxn>
                    <a:cxn ang="0">
                      <a:pos x="43" y="0"/>
                    </a:cxn>
                    <a:cxn ang="0">
                      <a:pos x="0" y="88"/>
                    </a:cxn>
                    <a:cxn ang="0">
                      <a:pos x="0" y="88"/>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round/>
                  <a:headEnd/>
                  <a:tailEnd/>
                </a:ln>
              </p:spPr>
              <p:txBody>
                <a:bodyPr/>
                <a:lstStyle/>
                <a:p>
                  <a:pPr>
                    <a:defRPr/>
                  </a:pPr>
                  <a:endParaRPr lang="en-IN" dirty="0"/>
                </a:p>
              </p:txBody>
            </p:sp>
          </p:grpSp>
        </p:grpSp>
        <p:sp>
          <p:nvSpPr>
            <p:cNvPr id="269364"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p:spPr>
          <p:txBody>
            <a:bodyPr/>
            <a:lstStyle/>
            <a:p>
              <a:pPr>
                <a:defRPr/>
              </a:pPr>
              <a:endParaRPr lang="en-IN" dirty="0"/>
            </a:p>
          </p:txBody>
        </p:sp>
      </p:grpSp>
    </p:spTree>
  </p:cSld>
  <p:clrMap bg1="lt1" tx1="dk1" bg2="lt2" tx2="dk2" accent1="accent1" accent2="accent2" accent3="accent3" accent4="accent4" accent5="accent5" accent6="accent6" hlink="hlink" folHlink="folHlink"/>
  <p:sldLayoutIdLst>
    <p:sldLayoutId id="2147483795"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8.png"/></Relationships>
</file>

<file path=ppt/slides/_rels/slide4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4.gif"/><Relationship Id="rId4" Type="http://schemas.openxmlformats.org/officeDocument/2006/relationships/image" Target="../media/image3.jpeg"/></Relationships>
</file>

<file path=ppt/slides/_rels/slide46.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9.jpeg"/></Relationships>
</file>

<file path=ppt/slides/_rels/slide49.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1.gif"/><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a010846"/>
          <p:cNvPicPr>
            <a:picLocks noChangeAspect="1" noChangeArrowheads="1"/>
          </p:cNvPicPr>
          <p:nvPr/>
        </p:nvPicPr>
        <p:blipFill>
          <a:blip r:embed="rId4"/>
          <a:srcRect l="17073" t="17212" r="20732" b="26044"/>
          <a:stretch>
            <a:fillRect/>
          </a:stretch>
        </p:blipFill>
        <p:spPr bwMode="auto">
          <a:xfrm>
            <a:off x="2438400" y="1981200"/>
            <a:ext cx="3962400" cy="2614613"/>
          </a:xfrm>
          <a:prstGeom prst="rect">
            <a:avLst/>
          </a:prstGeom>
          <a:noFill/>
          <a:ln w="9525">
            <a:noFill/>
            <a:miter lim="800000"/>
            <a:headEnd/>
            <a:tailEnd/>
          </a:ln>
        </p:spPr>
      </p:pic>
      <p:sp>
        <p:nvSpPr>
          <p:cNvPr id="187395" name="Text Box 3"/>
          <p:cNvSpPr txBox="1">
            <a:spLocks noChangeArrowheads="1"/>
          </p:cNvSpPr>
          <p:nvPr/>
        </p:nvSpPr>
        <p:spPr bwMode="auto">
          <a:xfrm>
            <a:off x="838200" y="228600"/>
            <a:ext cx="7315200" cy="1616075"/>
          </a:xfrm>
          <a:prstGeom prst="rect">
            <a:avLst/>
          </a:prstGeom>
          <a:noFill/>
          <a:ln w="9525">
            <a:noFill/>
            <a:miter lim="800000"/>
            <a:headEnd/>
            <a:tailEnd/>
          </a:ln>
          <a:effectLst/>
        </p:spPr>
        <p:txBody>
          <a:bodyPr>
            <a:spAutoFit/>
          </a:bodyPr>
          <a:lstStyle/>
          <a:p>
            <a:pPr algn="ctr">
              <a:spcBef>
                <a:spcPct val="50000"/>
              </a:spcBef>
              <a:defRPr/>
            </a:pPr>
            <a:r>
              <a:rPr lang="en-US" sz="10000" b="1" u="sng" dirty="0">
                <a:solidFill>
                  <a:schemeClr val="bg1"/>
                </a:solidFill>
                <a:effectLst>
                  <a:outerShdw blurRad="38100" dist="38100" dir="2700000" algn="tl">
                    <a:srgbClr val="000000"/>
                  </a:outerShdw>
                </a:effectLst>
                <a:latin typeface="Times New Roman" pitchFamily="18" charset="0"/>
              </a:rPr>
              <a:t>WELCOME</a:t>
            </a:r>
          </a:p>
        </p:txBody>
      </p:sp>
      <p:sp>
        <p:nvSpPr>
          <p:cNvPr id="187396" name="Text Box 4"/>
          <p:cNvSpPr txBox="1">
            <a:spLocks noChangeArrowheads="1"/>
          </p:cNvSpPr>
          <p:nvPr/>
        </p:nvSpPr>
        <p:spPr bwMode="auto">
          <a:xfrm>
            <a:off x="2362200" y="5105400"/>
            <a:ext cx="4876800" cy="1160463"/>
          </a:xfrm>
          <a:prstGeom prst="rect">
            <a:avLst/>
          </a:prstGeom>
          <a:noFill/>
          <a:ln w="9525">
            <a:noFill/>
            <a:miter lim="800000"/>
            <a:headEnd/>
            <a:tailEnd/>
          </a:ln>
          <a:effectLst/>
        </p:spPr>
        <p:txBody>
          <a:bodyPr>
            <a:spAutoFit/>
          </a:bodyPr>
          <a:lstStyle/>
          <a:p>
            <a:pPr algn="ctr">
              <a:spcBef>
                <a:spcPct val="50000"/>
              </a:spcBef>
              <a:defRPr/>
            </a:pPr>
            <a:r>
              <a:rPr lang="en-US" sz="2800" b="1" u="sng" dirty="0">
                <a:solidFill>
                  <a:schemeClr val="bg1"/>
                </a:solidFill>
                <a:effectLst>
                  <a:outerShdw blurRad="38100" dist="38100" dir="2700000" algn="tl">
                    <a:srgbClr val="000000"/>
                  </a:outerShdw>
                </a:effectLst>
                <a:latin typeface="Times New Roman" pitchFamily="18" charset="0"/>
              </a:rPr>
              <a:t>Presentation by:</a:t>
            </a:r>
          </a:p>
          <a:p>
            <a:pPr algn="ctr">
              <a:spcBef>
                <a:spcPct val="50000"/>
              </a:spcBef>
              <a:defRPr/>
            </a:pPr>
            <a:r>
              <a:rPr lang="en-US" sz="2800" b="1" u="sng" dirty="0" err="1" smtClean="0">
                <a:solidFill>
                  <a:schemeClr val="bg1"/>
                </a:solidFill>
                <a:effectLst>
                  <a:outerShdw blurRad="38100" dist="38100" dir="2700000" algn="tl">
                    <a:srgbClr val="000000"/>
                  </a:outerShdw>
                </a:effectLst>
                <a:latin typeface="Times New Roman" pitchFamily="18" charset="0"/>
              </a:rPr>
              <a:t>P.Imran</a:t>
            </a:r>
            <a:r>
              <a:rPr lang="en-US" sz="2800" b="1" u="sng" dirty="0" smtClean="0">
                <a:solidFill>
                  <a:schemeClr val="bg1"/>
                </a:solidFill>
                <a:effectLst>
                  <a:outerShdw blurRad="38100" dist="38100" dir="2700000" algn="tl">
                    <a:srgbClr val="000000"/>
                  </a:outerShdw>
                </a:effectLst>
                <a:latin typeface="Times New Roman" pitchFamily="18" charset="0"/>
              </a:rPr>
              <a:t> Khan</a:t>
            </a:r>
            <a:endParaRPr lang="en-US" sz="2800" b="1" u="sng" dirty="0">
              <a:solidFill>
                <a:schemeClr val="bg1"/>
              </a:solidFill>
              <a:effectLst>
                <a:outerShdw blurRad="38100" dist="38100" dir="2700000" algn="tl">
                  <a:srgbClr val="000000"/>
                </a:outerShdw>
              </a:effectLst>
              <a:latin typeface="Times New Roman" pitchFamily="18" charset="0"/>
            </a:endParaRPr>
          </a:p>
        </p:txBody>
      </p:sp>
    </p:spTree>
  </p:cSld>
  <p:clrMapOvr>
    <a:masterClrMapping/>
  </p:clrMapOvr>
  <p:transition spd="slow">
    <p:randomBar/>
    <p:sndAc>
      <p:stSnd>
        <p:snd r:embed="rId3" name="chimes.wav" builtIn="1"/>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IN" dirty="0" smtClean="0">
                <a:solidFill>
                  <a:schemeClr val="bg1"/>
                </a:solidFill>
                <a:latin typeface="Times New Roman" pitchFamily="18" charset="0"/>
                <a:cs typeface="Times New Roman" pitchFamily="18" charset="0"/>
              </a:rPr>
              <a:t>House Rent Allowance</a:t>
            </a:r>
          </a:p>
        </p:txBody>
      </p:sp>
      <p:sp>
        <p:nvSpPr>
          <p:cNvPr id="12291" name="Content Placeholder 2"/>
          <p:cNvSpPr>
            <a:spLocks noGrp="1"/>
          </p:cNvSpPr>
          <p:nvPr>
            <p:ph idx="1"/>
          </p:nvPr>
        </p:nvSpPr>
        <p:spPr/>
        <p:txBody>
          <a:bodyPr/>
          <a:lstStyle/>
          <a:p>
            <a:r>
              <a:rPr lang="en-US" b="1" dirty="0" smtClean="0">
                <a:solidFill>
                  <a:schemeClr val="bg1"/>
                </a:solidFill>
                <a:latin typeface="Times New Roman" pitchFamily="18" charset="0"/>
                <a:cs typeface="Times New Roman" pitchFamily="18" charset="0"/>
              </a:rPr>
              <a:t>The disbursing authorities should satisfy themselves in this regard </a:t>
            </a:r>
            <a:r>
              <a:rPr lang="en-US" b="1" u="sng" dirty="0" smtClean="0">
                <a:solidFill>
                  <a:schemeClr val="bg1"/>
                </a:solidFill>
                <a:latin typeface="Times New Roman" pitchFamily="18" charset="0"/>
                <a:cs typeface="Times New Roman" pitchFamily="18" charset="0"/>
              </a:rPr>
              <a:t>by insisting</a:t>
            </a:r>
            <a:r>
              <a:rPr lang="en-US" b="1" dirty="0" smtClean="0">
                <a:solidFill>
                  <a:schemeClr val="bg1"/>
                </a:solidFill>
                <a:latin typeface="Times New Roman" pitchFamily="18" charset="0"/>
                <a:cs typeface="Times New Roman" pitchFamily="18" charset="0"/>
              </a:rPr>
              <a:t> on production of evidence of actual payment of rent. </a:t>
            </a:r>
            <a:endParaRPr lang="en-US" b="1" dirty="0" smtClean="0">
              <a:solidFill>
                <a:schemeClr val="bg1"/>
              </a:solidFill>
              <a:latin typeface="Calibri" pitchFamily="34" charset="0"/>
              <a:cs typeface="Times New Roman" pitchFamily="18" charset="0"/>
            </a:endParaRPr>
          </a:p>
          <a:p>
            <a:r>
              <a:rPr lang="en-US" b="1" dirty="0" smtClean="0">
                <a:solidFill>
                  <a:schemeClr val="bg1"/>
                </a:solidFill>
                <a:latin typeface="Times New Roman" pitchFamily="18" charset="0"/>
                <a:cs typeface="Times New Roman" pitchFamily="18" charset="0"/>
              </a:rPr>
              <a:t>It has been decided as an administrative measure that salaried employees drawing house rent allowance up to Rs. 3,000 per month will be exempted from production of rent receipt. </a:t>
            </a:r>
            <a:endParaRPr lang="en-IN" dirty="0" smtClean="0">
              <a:solidFill>
                <a:schemeClr val="bg1"/>
              </a:solidFill>
            </a:endParaRPr>
          </a:p>
        </p:txBody>
      </p:sp>
    </p:spTree>
  </p:cSld>
  <p:clrMapOvr>
    <a:masterClrMapping/>
  </p:clrMapOvr>
  <p:transition spd="slow">
    <p:cover dir="d"/>
    <p:sndAc>
      <p:stSnd>
        <p:snd r:embed="rId2" name="click.wav" builtIn="1"/>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3600" dirty="0" smtClean="0">
                <a:solidFill>
                  <a:schemeClr val="bg1"/>
                </a:solidFill>
                <a:latin typeface="Times New Roman" pitchFamily="18" charset="0"/>
              </a:rPr>
              <a:t>Allowances exempt, amount received or limit specified, which ever is less</a:t>
            </a:r>
          </a:p>
        </p:txBody>
      </p:sp>
      <p:sp>
        <p:nvSpPr>
          <p:cNvPr id="14339" name="Rectangle 3"/>
          <p:cNvSpPr>
            <a:spLocks noGrp="1" noChangeArrowheads="1"/>
          </p:cNvSpPr>
          <p:nvPr>
            <p:ph type="body" idx="1"/>
          </p:nvPr>
        </p:nvSpPr>
        <p:spPr/>
        <p:txBody>
          <a:bodyPr/>
          <a:lstStyle/>
          <a:p>
            <a:pPr marL="609600" indent="-609600" eaLnBrk="1" hangingPunct="1">
              <a:lnSpc>
                <a:spcPct val="80000"/>
              </a:lnSpc>
              <a:buFontTx/>
              <a:buAutoNum type="arabicPeriod"/>
            </a:pPr>
            <a:r>
              <a:rPr lang="en-US" dirty="0" smtClean="0">
                <a:solidFill>
                  <a:schemeClr val="bg1"/>
                </a:solidFill>
                <a:latin typeface="Times New Roman" pitchFamily="18" charset="0"/>
              </a:rPr>
              <a:t>Children Education Allowance : Exempt up to actual amount received per child or Rs.100 p.m. per child up to maximum of two children, which ever is less.</a:t>
            </a:r>
          </a:p>
          <a:p>
            <a:pPr marL="609600" indent="-609600" eaLnBrk="1" hangingPunct="1">
              <a:lnSpc>
                <a:spcPct val="80000"/>
              </a:lnSpc>
              <a:buFontTx/>
              <a:buAutoNum type="arabicPeriod"/>
            </a:pPr>
            <a:endParaRPr lang="en-US" dirty="0" smtClean="0">
              <a:solidFill>
                <a:schemeClr val="bg1"/>
              </a:solidFill>
              <a:latin typeface="Times New Roman" pitchFamily="18" charset="0"/>
            </a:endParaRPr>
          </a:p>
          <a:p>
            <a:pPr marL="609600" indent="-609600" eaLnBrk="1" hangingPunct="1">
              <a:lnSpc>
                <a:spcPct val="80000"/>
              </a:lnSpc>
              <a:buFontTx/>
              <a:buAutoNum type="arabicPeriod"/>
            </a:pPr>
            <a:r>
              <a:rPr lang="en-US" dirty="0" smtClean="0">
                <a:solidFill>
                  <a:schemeClr val="bg1"/>
                </a:solidFill>
                <a:latin typeface="Times New Roman" pitchFamily="18" charset="0"/>
              </a:rPr>
              <a:t>Hostel Expenditure Allowance : Exempt up to actual amount received per child or Rs.300 p.m. per child up to maximum of two children, which ever is less.</a:t>
            </a:r>
          </a:p>
          <a:p>
            <a:pPr marL="609600" indent="-609600" eaLnBrk="1" hangingPunct="1">
              <a:lnSpc>
                <a:spcPct val="80000"/>
              </a:lnSpc>
              <a:buFontTx/>
              <a:buAutoNum type="arabicPeriod"/>
            </a:pPr>
            <a:endParaRPr lang="en-US" dirty="0" smtClean="0">
              <a:solidFill>
                <a:schemeClr val="bg1"/>
              </a:solidFill>
              <a:latin typeface="Times New Roman" pitchFamily="18" charset="0"/>
            </a:endParaRPr>
          </a:p>
          <a:p>
            <a:pPr marL="609600" indent="-609600" eaLnBrk="1" hangingPunct="1">
              <a:lnSpc>
                <a:spcPct val="80000"/>
              </a:lnSpc>
              <a:buFontTx/>
              <a:buAutoNum type="arabicPeriod"/>
            </a:pPr>
            <a:r>
              <a:rPr lang="en-US" dirty="0" smtClean="0">
                <a:solidFill>
                  <a:schemeClr val="bg1"/>
                </a:solidFill>
                <a:latin typeface="Times New Roman" pitchFamily="18" charset="0"/>
              </a:rPr>
              <a:t>Transport Allowance :Exempt to the extent of Rs.800 p.m.</a:t>
            </a:r>
          </a:p>
        </p:txBody>
      </p:sp>
    </p:spTree>
  </p:cSld>
  <p:clrMapOvr>
    <a:masterClrMapping/>
  </p:clrMapOvr>
  <p:transition spd="slow">
    <p:wipe dir="r"/>
    <p:sndAc>
      <p:stSnd>
        <p:snd r:embed="rId2" name="click.wav" builtIn="1"/>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4294967295"/>
          </p:nvPr>
        </p:nvSpPr>
        <p:spPr>
          <a:xfrm>
            <a:off x="914400" y="762000"/>
            <a:ext cx="7761288" cy="4895850"/>
          </a:xfrm>
          <a:noFill/>
        </p:spPr>
        <p:txBody>
          <a:bodyPr/>
          <a:lstStyle/>
          <a:p>
            <a:pPr marL="609600" indent="-609600" algn="just" eaLnBrk="1" hangingPunct="1">
              <a:lnSpc>
                <a:spcPct val="120000"/>
              </a:lnSpc>
              <a:spcBef>
                <a:spcPct val="0"/>
              </a:spcBef>
              <a:buFontTx/>
              <a:buNone/>
            </a:pPr>
            <a:endParaRPr lang="en-US" sz="2800" b="1" smtClean="0">
              <a:solidFill>
                <a:schemeClr val="bg1"/>
              </a:solidFill>
              <a:latin typeface="Times New Roman" pitchFamily="18" charset="0"/>
            </a:endParaRPr>
          </a:p>
          <a:p>
            <a:pPr marL="609600" indent="-609600" eaLnBrk="1" hangingPunct="1">
              <a:buFontTx/>
              <a:buAutoNum type="arabicPeriod"/>
            </a:pPr>
            <a:r>
              <a:rPr lang="en-US" b="1" smtClean="0">
                <a:solidFill>
                  <a:schemeClr val="bg1"/>
                </a:solidFill>
                <a:latin typeface="Times New Roman" pitchFamily="18" charset="0"/>
              </a:rPr>
              <a:t>The value of any benefit or amenity granted or provided free of cost or at concessional rate.</a:t>
            </a:r>
          </a:p>
          <a:p>
            <a:pPr marL="609600" indent="-609600" eaLnBrk="1" hangingPunct="1">
              <a:buFontTx/>
              <a:buAutoNum type="arabicPeriod"/>
            </a:pPr>
            <a:r>
              <a:rPr lang="en-US" b="1" smtClean="0">
                <a:solidFill>
                  <a:schemeClr val="bg1"/>
                </a:solidFill>
                <a:latin typeface="Times New Roman" pitchFamily="18" charset="0"/>
              </a:rPr>
              <a:t>With effect from 1.4.2010 (assessment year 2010-11), the value any specified security (stock option) or sweat equity shares allotted or transferred.</a:t>
            </a:r>
            <a:r>
              <a:rPr lang="en-US" smtClean="0">
                <a:solidFill>
                  <a:schemeClr val="bg1"/>
                </a:solidFill>
                <a:latin typeface="Times New Roman" pitchFamily="18" charset="0"/>
              </a:rPr>
              <a:t> </a:t>
            </a:r>
          </a:p>
        </p:txBody>
      </p:sp>
      <p:sp>
        <p:nvSpPr>
          <p:cNvPr id="26627" name="Rectangle 3"/>
          <p:cNvSpPr>
            <a:spLocks noGrp="1" noChangeArrowheads="1"/>
          </p:cNvSpPr>
          <p:nvPr>
            <p:ph type="title" idx="4294967295"/>
          </p:nvPr>
        </p:nvSpPr>
        <p:spPr>
          <a:xfrm>
            <a:off x="990600" y="76200"/>
            <a:ext cx="6870700" cy="762000"/>
          </a:xfrm>
          <a:noFill/>
        </p:spPr>
        <p:txBody>
          <a:bodyPr/>
          <a:lstStyle/>
          <a:p>
            <a:pPr eaLnBrk="1" hangingPunct="1"/>
            <a:r>
              <a:rPr lang="en-US" sz="4000" b="1" u="sng" smtClean="0">
                <a:solidFill>
                  <a:schemeClr val="bg1"/>
                </a:solidFill>
                <a:latin typeface="Times New Roman" pitchFamily="18" charset="0"/>
              </a:rPr>
              <a:t>PERQUISITES</a:t>
            </a:r>
            <a:endParaRPr lang="en-US" sz="4000" smtClean="0">
              <a:solidFill>
                <a:schemeClr val="bg1"/>
              </a:solidFill>
            </a:endParaRPr>
          </a:p>
        </p:txBody>
      </p:sp>
      <p:pic>
        <p:nvPicPr>
          <p:cNvPr id="26628" name="Picture 5" descr="CBDT Logo"/>
          <p:cNvPicPr>
            <a:picLocks noChangeAspect="1" noChangeArrowheads="1"/>
          </p:cNvPicPr>
          <p:nvPr/>
        </p:nvPicPr>
        <p:blipFill>
          <a:blip r:embed="rId4"/>
          <a:srcRect/>
          <a:stretch>
            <a:fillRect/>
          </a:stretch>
        </p:blipFill>
        <p:spPr bwMode="auto">
          <a:xfrm>
            <a:off x="457200" y="152400"/>
            <a:ext cx="914400" cy="696913"/>
          </a:xfrm>
          <a:prstGeom prst="rect">
            <a:avLst/>
          </a:prstGeom>
          <a:noFill/>
          <a:ln w="9525">
            <a:noFill/>
            <a:miter lim="800000"/>
            <a:headEnd/>
            <a:tailEnd/>
          </a:ln>
        </p:spPr>
      </p:pic>
    </p:spTree>
  </p:cSld>
  <p:clrMapOvr>
    <a:masterClrMapping/>
  </p:clrMapOvr>
  <p:transition spd="slow">
    <p:split dir="in"/>
    <p:sndAc>
      <p:stSnd>
        <p:snd r:embed="rId3" name="click.wav" builtIn="1"/>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1054100" y="152400"/>
            <a:ext cx="6870700" cy="1600200"/>
          </a:xfrm>
        </p:spPr>
        <p:txBody>
          <a:bodyPr/>
          <a:lstStyle/>
          <a:p>
            <a:pPr eaLnBrk="1" hangingPunct="1">
              <a:defRPr/>
            </a:pPr>
            <a:r>
              <a:rPr lang="en-US" sz="4000" b="1" u="sng" dirty="0" smtClean="0">
                <a:solidFill>
                  <a:schemeClr val="bg1"/>
                </a:solidFill>
                <a:effectLst>
                  <a:outerShdw blurRad="38100" dist="38100" dir="2700000" algn="tl">
                    <a:srgbClr val="000000"/>
                  </a:outerShdw>
                </a:effectLst>
                <a:latin typeface="Times New Roman" pitchFamily="18" charset="0"/>
              </a:rPr>
              <a:t>S.10 – Incomes which do not form part of total income.</a:t>
            </a:r>
          </a:p>
        </p:txBody>
      </p:sp>
      <p:sp>
        <p:nvSpPr>
          <p:cNvPr id="27651" name="Rectangle 3"/>
          <p:cNvSpPr>
            <a:spLocks noGrp="1" noChangeArrowheads="1"/>
          </p:cNvSpPr>
          <p:nvPr>
            <p:ph type="body" idx="1"/>
          </p:nvPr>
        </p:nvSpPr>
        <p:spPr>
          <a:xfrm>
            <a:off x="755650" y="2057400"/>
            <a:ext cx="8388350" cy="5257800"/>
          </a:xfrm>
        </p:spPr>
        <p:txBody>
          <a:bodyPr/>
          <a:lstStyle/>
          <a:p>
            <a:pPr eaLnBrk="1" hangingPunct="1">
              <a:lnSpc>
                <a:spcPct val="90000"/>
              </a:lnSpc>
              <a:buFontTx/>
              <a:buNone/>
            </a:pPr>
            <a:r>
              <a:rPr lang="en-US" sz="2800" dirty="0" smtClean="0">
                <a:solidFill>
                  <a:schemeClr val="bg1"/>
                </a:solidFill>
                <a:latin typeface="Times New Roman" pitchFamily="18" charset="0"/>
              </a:rPr>
              <a:t>These payments will not be part of salary subject to limits prescribed</a:t>
            </a:r>
          </a:p>
          <a:p>
            <a:pPr eaLnBrk="1" hangingPunct="1">
              <a:lnSpc>
                <a:spcPct val="90000"/>
              </a:lnSpc>
              <a:buFontTx/>
              <a:buChar char="o"/>
            </a:pPr>
            <a:r>
              <a:rPr lang="en-US" sz="2800" dirty="0" smtClean="0">
                <a:solidFill>
                  <a:schemeClr val="bg1"/>
                </a:solidFill>
                <a:latin typeface="Times New Roman" pitchFamily="18" charset="0"/>
              </a:rPr>
              <a:t>LTC (Sec. 10(5))</a:t>
            </a:r>
          </a:p>
          <a:p>
            <a:pPr eaLnBrk="1" hangingPunct="1">
              <a:lnSpc>
                <a:spcPct val="90000"/>
              </a:lnSpc>
              <a:buFontTx/>
              <a:buChar char="o"/>
            </a:pPr>
            <a:r>
              <a:rPr lang="en-US" sz="2800" b="1" dirty="0" smtClean="0">
                <a:solidFill>
                  <a:schemeClr val="bg1"/>
                </a:solidFill>
                <a:latin typeface="Times New Roman" pitchFamily="18" charset="0"/>
                <a:cs typeface="Times New Roman" pitchFamily="18" charset="0"/>
              </a:rPr>
              <a:t>The exemption is allowed only in respect 	of fare only.</a:t>
            </a:r>
            <a:endParaRPr lang="en-US" sz="2800" dirty="0" smtClean="0">
              <a:solidFill>
                <a:schemeClr val="bg1"/>
              </a:solidFill>
              <a:latin typeface="Times New Roman" pitchFamily="18" charset="0"/>
            </a:endParaRPr>
          </a:p>
          <a:p>
            <a:pPr eaLnBrk="1" hangingPunct="1">
              <a:lnSpc>
                <a:spcPct val="90000"/>
              </a:lnSpc>
              <a:buFontTx/>
              <a:buChar char="o"/>
            </a:pPr>
            <a:r>
              <a:rPr lang="en-US" sz="2800" dirty="0" smtClean="0">
                <a:solidFill>
                  <a:schemeClr val="bg1"/>
                </a:solidFill>
                <a:latin typeface="Times New Roman" pitchFamily="18" charset="0"/>
              </a:rPr>
              <a:t>Gratuity (Sec. 10(10))</a:t>
            </a:r>
          </a:p>
          <a:p>
            <a:pPr eaLnBrk="1" hangingPunct="1">
              <a:lnSpc>
                <a:spcPct val="90000"/>
              </a:lnSpc>
              <a:buFontTx/>
              <a:buChar char="o"/>
            </a:pPr>
            <a:r>
              <a:rPr lang="en-US" sz="2800" dirty="0" smtClean="0">
                <a:solidFill>
                  <a:schemeClr val="bg1"/>
                </a:solidFill>
                <a:latin typeface="Times New Roman" pitchFamily="18" charset="0"/>
              </a:rPr>
              <a:t>Commuted value of pension (Sec. 10(10A))</a:t>
            </a:r>
          </a:p>
          <a:p>
            <a:pPr eaLnBrk="1" hangingPunct="1">
              <a:lnSpc>
                <a:spcPct val="90000"/>
              </a:lnSpc>
              <a:buFontTx/>
              <a:buChar char="o"/>
            </a:pPr>
            <a:r>
              <a:rPr lang="en-US" sz="2800" dirty="0" smtClean="0">
                <a:solidFill>
                  <a:schemeClr val="bg1"/>
                </a:solidFill>
                <a:latin typeface="Times New Roman" pitchFamily="18" charset="0"/>
              </a:rPr>
              <a:t>Leave encashment at the time of retirement  (Sec. 10(10AA))</a:t>
            </a:r>
          </a:p>
          <a:p>
            <a:pPr eaLnBrk="1" hangingPunct="1">
              <a:lnSpc>
                <a:spcPct val="90000"/>
              </a:lnSpc>
              <a:buFontTx/>
              <a:buChar char="o"/>
            </a:pPr>
            <a:r>
              <a:rPr lang="en-US" sz="2800" dirty="0" smtClean="0">
                <a:solidFill>
                  <a:schemeClr val="bg1"/>
                </a:solidFill>
                <a:latin typeface="Times New Roman" pitchFamily="18" charset="0"/>
              </a:rPr>
              <a:t>Provident fund receipts and RPF receipts       (Sec. 10(11) &amp; 10(12))</a:t>
            </a:r>
          </a:p>
          <a:p>
            <a:pPr eaLnBrk="1" hangingPunct="1">
              <a:lnSpc>
                <a:spcPct val="90000"/>
              </a:lnSpc>
              <a:buFontTx/>
              <a:buChar char="o"/>
            </a:pPr>
            <a:endParaRPr lang="en-US" sz="2800" dirty="0" smtClean="0">
              <a:solidFill>
                <a:schemeClr val="bg1"/>
              </a:solidFill>
              <a:latin typeface="Times New Roman" pitchFamily="18" charset="0"/>
            </a:endParaRPr>
          </a:p>
          <a:p>
            <a:pPr eaLnBrk="1" hangingPunct="1">
              <a:lnSpc>
                <a:spcPct val="90000"/>
              </a:lnSpc>
              <a:buFontTx/>
              <a:buNone/>
            </a:pPr>
            <a:endParaRPr lang="en-US" sz="2800" dirty="0" smtClean="0">
              <a:solidFill>
                <a:schemeClr val="bg1"/>
              </a:solidFill>
              <a:latin typeface="Times New Roman" pitchFamily="18" charset="0"/>
            </a:endParaRPr>
          </a:p>
        </p:txBody>
      </p:sp>
      <p:pic>
        <p:nvPicPr>
          <p:cNvPr id="27652"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strips dir="ld"/>
    <p:sndAc>
      <p:stSnd>
        <p:snd r:embed="rId3" name="click.wav" builtIn="1"/>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85800" y="609600"/>
            <a:ext cx="6870700" cy="609600"/>
          </a:xfrm>
        </p:spPr>
        <p:txBody>
          <a:bodyPr/>
          <a:lstStyle/>
          <a:p>
            <a:pPr eaLnBrk="1" hangingPunct="1">
              <a:defRPr/>
            </a:pPr>
            <a:r>
              <a:rPr lang="en-US" sz="4500" b="1" u="sng" dirty="0" smtClean="0">
                <a:solidFill>
                  <a:schemeClr val="bg1"/>
                </a:solidFill>
                <a:effectLst>
                  <a:outerShdw blurRad="38100" dist="38100" dir="2700000" algn="tl">
                    <a:srgbClr val="000000"/>
                  </a:outerShdw>
                </a:effectLst>
                <a:latin typeface="Times New Roman" pitchFamily="18" charset="0"/>
              </a:rPr>
              <a:t>Gratuity</a:t>
            </a:r>
          </a:p>
        </p:txBody>
      </p:sp>
      <p:sp>
        <p:nvSpPr>
          <p:cNvPr id="30723" name="Rectangle 3"/>
          <p:cNvSpPr>
            <a:spLocks noGrp="1" noChangeArrowheads="1"/>
          </p:cNvSpPr>
          <p:nvPr>
            <p:ph type="body" idx="1"/>
          </p:nvPr>
        </p:nvSpPr>
        <p:spPr/>
        <p:txBody>
          <a:bodyPr/>
          <a:lstStyle/>
          <a:p>
            <a:pPr marL="533400" indent="-533400" eaLnBrk="1" hangingPunct="1">
              <a:lnSpc>
                <a:spcPct val="80000"/>
              </a:lnSpc>
            </a:pPr>
            <a:r>
              <a:rPr lang="en-US" sz="2800" b="1" smtClean="0">
                <a:solidFill>
                  <a:schemeClr val="bg1"/>
                </a:solidFill>
                <a:latin typeface="Times New Roman" pitchFamily="18" charset="0"/>
              </a:rPr>
              <a:t>Death Cum Retirement Gratuity received by the Central Govt./State Govt. /Local Authorities.</a:t>
            </a:r>
          </a:p>
          <a:p>
            <a:pPr marL="533400" indent="-533400" eaLnBrk="1" hangingPunct="1">
              <a:lnSpc>
                <a:spcPct val="80000"/>
              </a:lnSpc>
            </a:pPr>
            <a:r>
              <a:rPr lang="en-US" sz="2800" b="1" smtClean="0">
                <a:solidFill>
                  <a:schemeClr val="bg1"/>
                </a:solidFill>
                <a:latin typeface="Times New Roman" pitchFamily="18" charset="0"/>
              </a:rPr>
              <a:t>Covered by gratuity Act, 1972  &amp; Any other gratuity, least of the following is exempted.</a:t>
            </a:r>
          </a:p>
          <a:p>
            <a:pPr marL="533400" indent="-533400" eaLnBrk="1" hangingPunct="1">
              <a:lnSpc>
                <a:spcPct val="80000"/>
              </a:lnSpc>
              <a:buFontTx/>
              <a:buAutoNum type="arabicPeriod"/>
            </a:pPr>
            <a:r>
              <a:rPr lang="en-US" sz="2800" b="1" smtClean="0">
                <a:solidFill>
                  <a:schemeClr val="bg1"/>
                </a:solidFill>
                <a:latin typeface="Times New Roman" pitchFamily="18" charset="0"/>
              </a:rPr>
              <a:t>	Actual amount received.</a:t>
            </a:r>
          </a:p>
          <a:p>
            <a:pPr marL="533400" indent="-533400" eaLnBrk="1" hangingPunct="1">
              <a:lnSpc>
                <a:spcPct val="80000"/>
              </a:lnSpc>
              <a:buFontTx/>
              <a:buAutoNum type="arabicPeriod"/>
            </a:pPr>
            <a:r>
              <a:rPr lang="en-US" sz="2800" b="1" smtClean="0">
                <a:solidFill>
                  <a:schemeClr val="bg1"/>
                </a:solidFill>
                <a:latin typeface="Times New Roman" pitchFamily="18" charset="0"/>
              </a:rPr>
              <a:t>15 days salary for each year of completed service</a:t>
            </a:r>
          </a:p>
          <a:p>
            <a:pPr marL="533400" indent="-533400" eaLnBrk="1" hangingPunct="1">
              <a:lnSpc>
                <a:spcPct val="80000"/>
              </a:lnSpc>
              <a:buFontTx/>
              <a:buAutoNum type="arabicPeriod"/>
            </a:pPr>
            <a:r>
              <a:rPr lang="en-US" sz="2800" b="1" smtClean="0">
                <a:solidFill>
                  <a:schemeClr val="bg1"/>
                </a:solidFill>
                <a:latin typeface="Times New Roman" pitchFamily="18" charset="0"/>
              </a:rPr>
              <a:t>Rs.3,50,000/-.</a:t>
            </a:r>
          </a:p>
        </p:txBody>
      </p:sp>
      <p:pic>
        <p:nvPicPr>
          <p:cNvPr id="30724" name="Picture 5"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cover dir="ru"/>
    <p:sndAc>
      <p:stSnd>
        <p:snd r:embed="rId3" name="click.wav" builtIn="1"/>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a:xfrm>
            <a:off x="971550" y="1951038"/>
            <a:ext cx="7196138" cy="2952750"/>
          </a:xfrm>
        </p:spPr>
        <p:txBody>
          <a:bodyPr/>
          <a:lstStyle/>
          <a:p>
            <a:pPr algn="just" eaLnBrk="1" hangingPunct="1">
              <a:lnSpc>
                <a:spcPct val="80000"/>
              </a:lnSpc>
            </a:pPr>
            <a:r>
              <a:rPr lang="en-US" sz="2600" b="1" u="sng" dirty="0" smtClean="0">
                <a:solidFill>
                  <a:schemeClr val="bg1"/>
                </a:solidFill>
                <a:latin typeface="Times New Roman" pitchFamily="18" charset="0"/>
              </a:rPr>
              <a:t>Central </a:t>
            </a:r>
            <a:r>
              <a:rPr lang="en-US" sz="2600" b="1" u="sng" dirty="0" err="1" smtClean="0">
                <a:solidFill>
                  <a:schemeClr val="bg1"/>
                </a:solidFill>
                <a:latin typeface="Times New Roman" pitchFamily="18" charset="0"/>
              </a:rPr>
              <a:t>Govt</a:t>
            </a:r>
            <a:r>
              <a:rPr lang="en-US" sz="2600" b="1" u="sng" dirty="0" smtClean="0">
                <a:solidFill>
                  <a:schemeClr val="bg1"/>
                </a:solidFill>
                <a:latin typeface="Times New Roman" pitchFamily="18" charset="0"/>
              </a:rPr>
              <a:t> / State </a:t>
            </a:r>
            <a:r>
              <a:rPr lang="en-US" sz="2600" b="1" u="sng" dirty="0" err="1" smtClean="0">
                <a:solidFill>
                  <a:schemeClr val="bg1"/>
                </a:solidFill>
                <a:latin typeface="Times New Roman" pitchFamily="18" charset="0"/>
              </a:rPr>
              <a:t>Govt</a:t>
            </a:r>
            <a:r>
              <a:rPr lang="en-US" sz="2600" b="1" u="sng" dirty="0" smtClean="0">
                <a:solidFill>
                  <a:schemeClr val="bg1"/>
                </a:solidFill>
                <a:latin typeface="Times New Roman" pitchFamily="18" charset="0"/>
              </a:rPr>
              <a:t> Employees</a:t>
            </a:r>
            <a:r>
              <a:rPr lang="en-US" sz="2600" dirty="0" smtClean="0">
                <a:solidFill>
                  <a:schemeClr val="bg1"/>
                </a:solidFill>
                <a:latin typeface="Times New Roman" pitchFamily="18" charset="0"/>
              </a:rPr>
              <a:t> – Exempt</a:t>
            </a:r>
          </a:p>
          <a:p>
            <a:pPr algn="just" eaLnBrk="1" hangingPunct="1">
              <a:lnSpc>
                <a:spcPct val="80000"/>
              </a:lnSpc>
              <a:buFontTx/>
              <a:buNone/>
            </a:pPr>
            <a:endParaRPr lang="en-US" sz="2600" dirty="0" smtClean="0">
              <a:solidFill>
                <a:schemeClr val="bg1"/>
              </a:solidFill>
              <a:latin typeface="Times New Roman" pitchFamily="18" charset="0"/>
            </a:endParaRPr>
          </a:p>
          <a:p>
            <a:pPr algn="just" eaLnBrk="1" hangingPunct="1">
              <a:lnSpc>
                <a:spcPct val="80000"/>
              </a:lnSpc>
            </a:pPr>
            <a:r>
              <a:rPr lang="en-US" sz="3600" b="1" u="sng" dirty="0" smtClean="0">
                <a:solidFill>
                  <a:schemeClr val="bg1"/>
                </a:solidFill>
                <a:latin typeface="Times New Roman" pitchFamily="18" charset="0"/>
              </a:rPr>
              <a:t>Other Employees</a:t>
            </a:r>
            <a:r>
              <a:rPr lang="en-US" sz="3600" dirty="0" smtClean="0">
                <a:solidFill>
                  <a:schemeClr val="bg1"/>
                </a:solidFill>
                <a:latin typeface="Times New Roman" pitchFamily="18" charset="0"/>
              </a:rPr>
              <a:t>	-	Exemption will be determined with reference to the leave to their credit at the time of retirement on superannuation, or otherwise, subject to a maximum of ten months’ leave. This exemption will be further limited to the maximum amount of Rs. 3,00,000. </a:t>
            </a:r>
          </a:p>
        </p:txBody>
      </p:sp>
      <p:sp>
        <p:nvSpPr>
          <p:cNvPr id="73733" name="Rectangle 5"/>
          <p:cNvSpPr>
            <a:spLocks noChangeArrowheads="1"/>
          </p:cNvSpPr>
          <p:nvPr/>
        </p:nvSpPr>
        <p:spPr bwMode="auto">
          <a:xfrm>
            <a:off x="1676400" y="152400"/>
            <a:ext cx="5029200" cy="838200"/>
          </a:xfrm>
          <a:prstGeom prst="rect">
            <a:avLst/>
          </a:prstGeom>
          <a:noFill/>
          <a:ln w="9525">
            <a:noFill/>
            <a:miter lim="800000"/>
            <a:headEnd/>
            <a:tailEnd/>
          </a:ln>
          <a:effectLst/>
        </p:spPr>
        <p:txBody>
          <a:bodyPr anchor="b"/>
          <a:lstStyle/>
          <a:p>
            <a:pPr algn="ctr" eaLnBrk="1" hangingPunct="1">
              <a:defRPr/>
            </a:pPr>
            <a:r>
              <a:rPr lang="en-US" sz="4400" b="1" u="sng" dirty="0">
                <a:solidFill>
                  <a:schemeClr val="bg1"/>
                </a:solidFill>
                <a:effectLst>
                  <a:outerShdw blurRad="38100" dist="38100" dir="2700000" algn="tl">
                    <a:srgbClr val="000000"/>
                  </a:outerShdw>
                </a:effectLst>
                <a:latin typeface="Times New Roman" pitchFamily="18" charset="0"/>
              </a:rPr>
              <a:t>EL Encashment</a:t>
            </a:r>
          </a:p>
        </p:txBody>
      </p:sp>
      <p:pic>
        <p:nvPicPr>
          <p:cNvPr id="32772" name="Picture 8"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cover dir="u"/>
    <p:sndAc>
      <p:stSnd>
        <p:snd r:embed="rId3" name="click.wav" builtIn="1"/>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971550" y="1951038"/>
            <a:ext cx="7196138" cy="2952750"/>
          </a:xfrm>
        </p:spPr>
        <p:txBody>
          <a:bodyPr/>
          <a:lstStyle/>
          <a:p>
            <a:pPr algn="just" eaLnBrk="1" hangingPunct="1">
              <a:lnSpc>
                <a:spcPct val="80000"/>
              </a:lnSpc>
            </a:pPr>
            <a:endParaRPr lang="en-US" sz="1000" dirty="0" smtClean="0">
              <a:solidFill>
                <a:schemeClr val="bg1"/>
              </a:solidFill>
              <a:latin typeface="Times New Roman" pitchFamily="18" charset="0"/>
            </a:endParaRPr>
          </a:p>
          <a:p>
            <a:pPr eaLnBrk="1" hangingPunct="1">
              <a:lnSpc>
                <a:spcPct val="80000"/>
              </a:lnSpc>
            </a:pPr>
            <a:r>
              <a:rPr lang="en-US" b="1" dirty="0" smtClean="0">
                <a:solidFill>
                  <a:schemeClr val="bg1"/>
                </a:solidFill>
                <a:latin typeface="Times New Roman" pitchFamily="18" charset="0"/>
              </a:rPr>
              <a:t>Tax on employment (professional tax) paid is allowable as deduction from salary.</a:t>
            </a:r>
          </a:p>
          <a:p>
            <a:pPr eaLnBrk="1" hangingPunct="1">
              <a:lnSpc>
                <a:spcPct val="80000"/>
              </a:lnSpc>
            </a:pPr>
            <a:r>
              <a:rPr lang="en-US" dirty="0" smtClean="0">
                <a:solidFill>
                  <a:schemeClr val="bg1"/>
                </a:solidFill>
                <a:latin typeface="Times New Roman" pitchFamily="18" charset="0"/>
              </a:rPr>
              <a:t>Entertainment Allowance : This deduction is allowed only to a Government employee to  the least of following.</a:t>
            </a:r>
          </a:p>
          <a:p>
            <a:pPr eaLnBrk="1" hangingPunct="1">
              <a:lnSpc>
                <a:spcPct val="80000"/>
              </a:lnSpc>
            </a:pPr>
            <a:r>
              <a:rPr lang="en-US" dirty="0" smtClean="0">
                <a:solidFill>
                  <a:schemeClr val="bg1"/>
                </a:solidFill>
                <a:latin typeface="Times New Roman" pitchFamily="18" charset="0"/>
              </a:rPr>
              <a:t>Actual amount received.</a:t>
            </a:r>
          </a:p>
          <a:p>
            <a:pPr eaLnBrk="1" hangingPunct="1">
              <a:lnSpc>
                <a:spcPct val="80000"/>
              </a:lnSpc>
            </a:pPr>
            <a:r>
              <a:rPr lang="en-US" dirty="0" smtClean="0">
                <a:solidFill>
                  <a:schemeClr val="bg1"/>
                </a:solidFill>
                <a:latin typeface="Times New Roman" pitchFamily="18" charset="0"/>
              </a:rPr>
              <a:t>20% of salary exclusive of any allowance.</a:t>
            </a:r>
          </a:p>
          <a:p>
            <a:pPr eaLnBrk="1" hangingPunct="1">
              <a:lnSpc>
                <a:spcPct val="80000"/>
              </a:lnSpc>
            </a:pPr>
            <a:r>
              <a:rPr lang="en-US" dirty="0" smtClean="0">
                <a:solidFill>
                  <a:schemeClr val="bg1"/>
                </a:solidFill>
                <a:latin typeface="Times New Roman" pitchFamily="18" charset="0"/>
              </a:rPr>
              <a:t>Rs.5000.</a:t>
            </a:r>
          </a:p>
        </p:txBody>
      </p:sp>
      <p:sp>
        <p:nvSpPr>
          <p:cNvPr id="223235" name="Rectangle 3"/>
          <p:cNvSpPr>
            <a:spLocks noChangeArrowheads="1"/>
          </p:cNvSpPr>
          <p:nvPr/>
        </p:nvSpPr>
        <p:spPr bwMode="auto">
          <a:xfrm>
            <a:off x="1676400" y="338138"/>
            <a:ext cx="5029200" cy="838200"/>
          </a:xfrm>
          <a:prstGeom prst="rect">
            <a:avLst/>
          </a:prstGeom>
          <a:noFill/>
          <a:ln w="9525">
            <a:noFill/>
            <a:miter lim="800000"/>
            <a:headEnd/>
            <a:tailEnd/>
          </a:ln>
          <a:effectLst/>
        </p:spPr>
        <p:txBody>
          <a:bodyPr anchor="b"/>
          <a:lstStyle/>
          <a:p>
            <a:pPr algn="ctr" eaLnBrk="1" hangingPunct="1">
              <a:defRPr/>
            </a:pPr>
            <a:r>
              <a:rPr lang="en-US" sz="4400" b="1" u="sng" dirty="0">
                <a:solidFill>
                  <a:schemeClr val="bg1"/>
                </a:solidFill>
                <a:effectLst>
                  <a:outerShdw blurRad="38100" dist="38100" dir="2700000" algn="tl">
                    <a:srgbClr val="000000"/>
                  </a:outerShdw>
                </a:effectLst>
                <a:latin typeface="Times New Roman" pitchFamily="18" charset="0"/>
              </a:rPr>
              <a:t> </a:t>
            </a:r>
            <a:r>
              <a:rPr lang="en-US" sz="4400" b="1" u="sng" dirty="0">
                <a:solidFill>
                  <a:schemeClr val="bg1"/>
                </a:solidFill>
                <a:effectLst>
                  <a:outerShdw blurRad="38100" dist="38100" dir="2700000" algn="tl">
                    <a:srgbClr val="FFFFFF"/>
                  </a:outerShdw>
                </a:effectLst>
                <a:latin typeface="Times New Roman" pitchFamily="18" charset="0"/>
              </a:rPr>
              <a:t>Deduction under section 16</a:t>
            </a:r>
            <a:r>
              <a:rPr lang="en-US" sz="4400" dirty="0">
                <a:solidFill>
                  <a:schemeClr val="bg1"/>
                </a:solidFill>
                <a:latin typeface="Comic Sans MS" pitchFamily="66" charset="0"/>
              </a:rPr>
              <a:t> </a:t>
            </a:r>
          </a:p>
        </p:txBody>
      </p:sp>
      <p:pic>
        <p:nvPicPr>
          <p:cNvPr id="33796"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strips/>
    <p:sndAc>
      <p:stSnd>
        <p:snd r:embed="rId3" name="click.wav" builtIn="1"/>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838200" y="381000"/>
            <a:ext cx="7086600" cy="1143000"/>
          </a:xfrm>
        </p:spPr>
        <p:txBody>
          <a:bodyPr/>
          <a:lstStyle/>
          <a:p>
            <a:pPr eaLnBrk="1" hangingPunct="1">
              <a:defRPr/>
            </a:pPr>
            <a:r>
              <a:rPr lang="en-US" sz="4000" b="1" u="sng" dirty="0" smtClean="0">
                <a:solidFill>
                  <a:schemeClr val="bg1"/>
                </a:solidFill>
                <a:effectLst>
                  <a:outerShdw blurRad="38100" dist="38100" dir="2700000" algn="tl">
                    <a:srgbClr val="000000"/>
                  </a:outerShdw>
                </a:effectLst>
                <a:latin typeface="Times New Roman" pitchFamily="18" charset="0"/>
              </a:rPr>
              <a:t>Deduction on income from</a:t>
            </a:r>
            <a:br>
              <a:rPr lang="en-US" sz="4000" b="1" u="sng" dirty="0" smtClean="0">
                <a:solidFill>
                  <a:schemeClr val="bg1"/>
                </a:solidFill>
                <a:effectLst>
                  <a:outerShdw blurRad="38100" dist="38100" dir="2700000" algn="tl">
                    <a:srgbClr val="000000"/>
                  </a:outerShdw>
                </a:effectLst>
                <a:latin typeface="Times New Roman" pitchFamily="18" charset="0"/>
              </a:rPr>
            </a:br>
            <a:r>
              <a:rPr lang="en-US" sz="4000" b="1" u="sng" dirty="0" smtClean="0">
                <a:solidFill>
                  <a:schemeClr val="bg1"/>
                </a:solidFill>
                <a:effectLst>
                  <a:outerShdw blurRad="38100" dist="38100" dir="2700000" algn="tl">
                    <a:srgbClr val="000000"/>
                  </a:outerShdw>
                </a:effectLst>
                <a:latin typeface="Times New Roman" pitchFamily="18" charset="0"/>
              </a:rPr>
              <a:t>House property</a:t>
            </a:r>
            <a:endParaRPr lang="hi-IN" sz="4000" b="1" u="sng" smtClean="0">
              <a:solidFill>
                <a:schemeClr val="bg1"/>
              </a:solidFill>
              <a:effectLst>
                <a:outerShdw blurRad="38100" dist="38100" dir="2700000" algn="tl">
                  <a:srgbClr val="000000"/>
                </a:outerShdw>
              </a:effectLst>
              <a:latin typeface="Times New Roman" pitchFamily="18" charset="0"/>
            </a:endParaRPr>
          </a:p>
        </p:txBody>
      </p:sp>
      <p:sp>
        <p:nvSpPr>
          <p:cNvPr id="34819" name="Rectangle 3"/>
          <p:cNvSpPr>
            <a:spLocks noGrp="1" noChangeArrowheads="1"/>
          </p:cNvSpPr>
          <p:nvPr>
            <p:ph type="body" idx="1"/>
          </p:nvPr>
        </p:nvSpPr>
        <p:spPr>
          <a:xfrm>
            <a:off x="830263" y="1828800"/>
            <a:ext cx="7551737" cy="3660775"/>
          </a:xfrm>
        </p:spPr>
        <p:txBody>
          <a:bodyPr/>
          <a:lstStyle/>
          <a:p>
            <a:pPr eaLnBrk="1" hangingPunct="1">
              <a:lnSpc>
                <a:spcPct val="80000"/>
              </a:lnSpc>
            </a:pPr>
            <a:endParaRPr lang="en-US" sz="2400" b="1" dirty="0" smtClean="0">
              <a:solidFill>
                <a:schemeClr val="bg1"/>
              </a:solidFill>
              <a:latin typeface="Times New Roman" pitchFamily="18" charset="0"/>
            </a:endParaRPr>
          </a:p>
          <a:p>
            <a:pPr eaLnBrk="1" hangingPunct="1">
              <a:lnSpc>
                <a:spcPct val="80000"/>
              </a:lnSpc>
            </a:pPr>
            <a:r>
              <a:rPr lang="en-US" sz="2400" b="1" dirty="0" smtClean="0">
                <a:solidFill>
                  <a:schemeClr val="bg1"/>
                </a:solidFill>
                <a:latin typeface="Times New Roman" pitchFamily="18" charset="0"/>
              </a:rPr>
              <a:t> </a:t>
            </a:r>
            <a:r>
              <a:rPr lang="en-US" b="1" dirty="0" smtClean="0">
                <a:solidFill>
                  <a:schemeClr val="bg1"/>
                </a:solidFill>
                <a:latin typeface="Times New Roman" pitchFamily="18" charset="0"/>
              </a:rPr>
              <a:t>interest up to a maximum limit of </a:t>
            </a:r>
            <a:r>
              <a:rPr lang="en-US" b="1" u="sng" dirty="0" smtClean="0">
                <a:solidFill>
                  <a:schemeClr val="bg1"/>
                </a:solidFill>
                <a:latin typeface="Times New Roman" pitchFamily="18" charset="0"/>
              </a:rPr>
              <a:t>Rs. 1,50,000</a:t>
            </a:r>
            <a:r>
              <a:rPr lang="en-US" b="1" dirty="0" smtClean="0">
                <a:solidFill>
                  <a:schemeClr val="bg1"/>
                </a:solidFill>
                <a:latin typeface="Times New Roman" pitchFamily="18" charset="0"/>
              </a:rPr>
              <a:t> is allowed </a:t>
            </a:r>
          </a:p>
          <a:p>
            <a:pPr lvl="1" eaLnBrk="1" hangingPunct="1">
              <a:lnSpc>
                <a:spcPct val="80000"/>
              </a:lnSpc>
            </a:pPr>
            <a:r>
              <a:rPr lang="en-US" b="1" dirty="0" smtClean="0">
                <a:solidFill>
                  <a:schemeClr val="bg1"/>
                </a:solidFill>
                <a:latin typeface="Times New Roman" pitchFamily="18" charset="0"/>
              </a:rPr>
              <a:t>Loan taken on or after 1-4-1999 </a:t>
            </a:r>
          </a:p>
          <a:p>
            <a:pPr lvl="1" eaLnBrk="1" hangingPunct="1">
              <a:lnSpc>
                <a:spcPct val="80000"/>
              </a:lnSpc>
            </a:pPr>
            <a:r>
              <a:rPr lang="en-US" b="1" dirty="0" smtClean="0">
                <a:solidFill>
                  <a:schemeClr val="bg1"/>
                </a:solidFill>
                <a:latin typeface="Times New Roman" pitchFamily="18" charset="0"/>
              </a:rPr>
              <a:t>for constructing/acquiring the residential. house and </a:t>
            </a:r>
          </a:p>
          <a:p>
            <a:pPr lvl="1" eaLnBrk="1" hangingPunct="1">
              <a:lnSpc>
                <a:spcPct val="80000"/>
              </a:lnSpc>
            </a:pPr>
            <a:r>
              <a:rPr lang="en-US" b="1" dirty="0" smtClean="0">
                <a:solidFill>
                  <a:schemeClr val="bg1"/>
                </a:solidFill>
                <a:latin typeface="Times New Roman" pitchFamily="18" charset="0"/>
              </a:rPr>
              <a:t>completed within three years from the end of the financial year in which capital was borrowed. </a:t>
            </a:r>
          </a:p>
          <a:p>
            <a:pPr lvl="1" eaLnBrk="1" hangingPunct="1">
              <a:lnSpc>
                <a:spcPct val="80000"/>
              </a:lnSpc>
            </a:pPr>
            <a:r>
              <a:rPr lang="en-US" b="1" dirty="0" smtClean="0">
                <a:solidFill>
                  <a:schemeClr val="bg1"/>
                </a:solidFill>
                <a:latin typeface="Times New Roman" pitchFamily="18" charset="0"/>
              </a:rPr>
              <a:t>No limits for the let out property</a:t>
            </a:r>
          </a:p>
          <a:p>
            <a:pPr lvl="1" eaLnBrk="1" hangingPunct="1">
              <a:lnSpc>
                <a:spcPct val="80000"/>
              </a:lnSpc>
            </a:pPr>
            <a:r>
              <a:rPr lang="en-US" b="1" dirty="0" smtClean="0">
                <a:solidFill>
                  <a:schemeClr val="bg1"/>
                </a:solidFill>
                <a:latin typeface="Times New Roman" pitchFamily="18" charset="0"/>
              </a:rPr>
              <a:t>Only one property is eligible for deduction</a:t>
            </a:r>
            <a:endParaRPr lang="hi-IN" b="1" dirty="0" smtClean="0">
              <a:solidFill>
                <a:schemeClr val="bg1"/>
              </a:solidFill>
              <a:latin typeface="Times New Roman" pitchFamily="18" charset="0"/>
            </a:endParaRPr>
          </a:p>
        </p:txBody>
      </p:sp>
      <p:pic>
        <p:nvPicPr>
          <p:cNvPr id="34820"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strips dir="rd"/>
    <p:sndAc>
      <p:stSnd>
        <p:snd r:embed="rId3" name="click.wav" builtIn="1"/>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685800" y="609600"/>
            <a:ext cx="6870700" cy="763588"/>
          </a:xfrm>
        </p:spPr>
        <p:txBody>
          <a:bodyPr/>
          <a:lstStyle/>
          <a:p>
            <a:pPr eaLnBrk="1" hangingPunct="1">
              <a:defRPr/>
            </a:pPr>
            <a:r>
              <a:rPr lang="en-US" sz="4000" b="1" u="sng" dirty="0" smtClean="0">
                <a:effectLst>
                  <a:outerShdw blurRad="38100" dist="38100" dir="2700000" algn="tl">
                    <a:srgbClr val="FFFFFF"/>
                  </a:outerShdw>
                </a:effectLst>
                <a:latin typeface="Times New Roman" pitchFamily="18" charset="0"/>
              </a:rPr>
              <a:t>Deductions under chapter VI A</a:t>
            </a:r>
            <a:r>
              <a:rPr lang="en-US" sz="4000" b="1" u="sng" dirty="0" smtClean="0">
                <a:solidFill>
                  <a:schemeClr val="bg1"/>
                </a:solidFill>
                <a:effectLst>
                  <a:outerShdw blurRad="38100" dist="38100" dir="2700000" algn="tl">
                    <a:srgbClr val="000000"/>
                  </a:outerShdw>
                </a:effectLst>
                <a:latin typeface="Times New Roman" pitchFamily="18" charset="0"/>
              </a:rPr>
              <a:t> –u/s.80C,80CCD&amp;80CCD</a:t>
            </a:r>
          </a:p>
        </p:txBody>
      </p:sp>
      <p:sp>
        <p:nvSpPr>
          <p:cNvPr id="35843" name="Rectangle 3"/>
          <p:cNvSpPr>
            <a:spLocks noGrp="1" noChangeArrowheads="1"/>
          </p:cNvSpPr>
          <p:nvPr>
            <p:ph type="body" idx="1"/>
          </p:nvPr>
        </p:nvSpPr>
        <p:spPr>
          <a:xfrm>
            <a:off x="914400" y="1712913"/>
            <a:ext cx="8229600" cy="4530725"/>
          </a:xfrm>
        </p:spPr>
        <p:txBody>
          <a:bodyPr/>
          <a:lstStyle/>
          <a:p>
            <a:pPr eaLnBrk="1" hangingPunct="1"/>
            <a:r>
              <a:rPr lang="en-US" sz="2000" b="1" dirty="0" smtClean="0">
                <a:latin typeface="Times New Roman" pitchFamily="18" charset="0"/>
              </a:rPr>
              <a:t> </a:t>
            </a:r>
            <a:r>
              <a:rPr lang="en-US" b="1" dirty="0" smtClean="0">
                <a:solidFill>
                  <a:schemeClr val="bg1"/>
                </a:solidFill>
                <a:latin typeface="Times New Roman" pitchFamily="18" charset="0"/>
              </a:rPr>
              <a:t>The following investments are eligible for deduction:</a:t>
            </a:r>
          </a:p>
          <a:p>
            <a:pPr eaLnBrk="1" hangingPunct="1"/>
            <a:r>
              <a:rPr lang="en-US" b="1" dirty="0" smtClean="0">
                <a:solidFill>
                  <a:schemeClr val="bg1"/>
                </a:solidFill>
                <a:latin typeface="Times New Roman" pitchFamily="18" charset="0"/>
              </a:rPr>
              <a:t>	Life Insurance Premium, Statutory Provident Fund, RPF, PPF, NSC, ULIP, Notified Units of Mutual Fund, Re-payment of housing loan, Tuition Fee paid, fixed deposit for 5 years or more with a scheduled Bank, Senior Citizen Saving Scheme, five year time deposit scheme in Post Office etc.</a:t>
            </a:r>
          </a:p>
        </p:txBody>
      </p:sp>
      <p:pic>
        <p:nvPicPr>
          <p:cNvPr id="35844"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push dir="d"/>
    <p:sndAc>
      <p:stSnd>
        <p:snd r:embed="rId3" name="click.wav" builtIn="1"/>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Deductions u/s.80C,80CCD&amp;80CCD</a:t>
            </a:r>
            <a:endParaRPr lang="en-US" dirty="0"/>
          </a:p>
        </p:txBody>
      </p:sp>
      <p:sp>
        <p:nvSpPr>
          <p:cNvPr id="36867" name="Content Placeholder 2"/>
          <p:cNvSpPr>
            <a:spLocks noGrp="1"/>
          </p:cNvSpPr>
          <p:nvPr>
            <p:ph idx="1"/>
          </p:nvPr>
        </p:nvSpPr>
        <p:spPr/>
        <p:txBody>
          <a:bodyPr/>
          <a:lstStyle/>
          <a:p>
            <a:r>
              <a:rPr lang="en-US" sz="4800" b="1" dirty="0" smtClean="0">
                <a:solidFill>
                  <a:schemeClr val="bg1"/>
                </a:solidFill>
                <a:latin typeface="Times New Roman" pitchFamily="18" charset="0"/>
              </a:rPr>
              <a:t>Amount of deduction allowable; gross qualifying amount or Rs.1,00,000 which ever is lower. </a:t>
            </a:r>
            <a:endParaRPr lang="en-US" sz="4800" dirty="0" smtClean="0">
              <a:solidFill>
                <a:schemeClr val="bg1"/>
              </a:solidFill>
            </a:endParaRPr>
          </a:p>
          <a:p>
            <a:endParaRPr lang="en-US" dirty="0" smtClean="0"/>
          </a:p>
        </p:txBody>
      </p:sp>
    </p:spTree>
  </p:cSld>
  <p:clrMapOvr>
    <a:masterClrMapping/>
  </p:clrMapOvr>
  <p:transition spd="slow">
    <p:push dir="u"/>
    <p:sndAc>
      <p:stSnd>
        <p:snd r:embed="rId2" name="click.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u000662"/>
          <p:cNvPicPr>
            <a:picLocks noChangeAspect="1" noChangeArrowheads="1"/>
          </p:cNvPicPr>
          <p:nvPr/>
        </p:nvPicPr>
        <p:blipFill>
          <a:blip r:embed="rId4">
            <a:lum bright="20000" contrast="-44000"/>
          </a:blip>
          <a:srcRect/>
          <a:stretch>
            <a:fillRect/>
          </a:stretch>
        </p:blipFill>
        <p:spPr bwMode="auto">
          <a:xfrm>
            <a:off x="4953000" y="1295400"/>
            <a:ext cx="3048000" cy="2012950"/>
          </a:xfrm>
          <a:prstGeom prst="rect">
            <a:avLst/>
          </a:prstGeom>
          <a:noFill/>
          <a:ln w="9525">
            <a:noFill/>
            <a:miter lim="800000"/>
            <a:headEnd/>
            <a:tailEnd/>
          </a:ln>
        </p:spPr>
      </p:pic>
      <p:sp>
        <p:nvSpPr>
          <p:cNvPr id="57347" name="Rectangle 3"/>
          <p:cNvSpPr>
            <a:spLocks noGrp="1" noChangeArrowheads="1"/>
          </p:cNvSpPr>
          <p:nvPr>
            <p:ph type="ctrTitle"/>
          </p:nvPr>
        </p:nvSpPr>
        <p:spPr>
          <a:xfrm>
            <a:off x="1752600" y="3200400"/>
            <a:ext cx="5638800" cy="784225"/>
          </a:xfrm>
        </p:spPr>
        <p:txBody>
          <a:bodyPr/>
          <a:lstStyle/>
          <a:p>
            <a:pPr eaLnBrk="1" hangingPunct="1">
              <a:defRPr/>
            </a:pPr>
            <a:r>
              <a:rPr lang="en-US" sz="5400" b="1" u="sng" dirty="0" smtClean="0">
                <a:solidFill>
                  <a:srgbClr val="3333FF"/>
                </a:solidFill>
                <a:latin typeface="Times New Roman" pitchFamily="18" charset="0"/>
              </a:rPr>
              <a:t>Salary Taxation</a:t>
            </a:r>
          </a:p>
        </p:txBody>
      </p:sp>
      <p:pic>
        <p:nvPicPr>
          <p:cNvPr id="4100" name="Picture 4" descr="CBDT Logo"/>
          <p:cNvPicPr>
            <a:picLocks noChangeAspect="1" noChangeArrowheads="1"/>
          </p:cNvPicPr>
          <p:nvPr/>
        </p:nvPicPr>
        <p:blipFill>
          <a:blip r:embed="rId5"/>
          <a:srcRect/>
          <a:stretch>
            <a:fillRect/>
          </a:stretch>
        </p:blipFill>
        <p:spPr bwMode="auto">
          <a:xfrm>
            <a:off x="7924800" y="211138"/>
            <a:ext cx="914400" cy="696912"/>
          </a:xfrm>
          <a:prstGeom prst="rect">
            <a:avLst/>
          </a:prstGeom>
          <a:noFill/>
          <a:ln w="9525">
            <a:noFill/>
            <a:miter lim="800000"/>
            <a:headEnd/>
            <a:tailEnd/>
          </a:ln>
        </p:spPr>
      </p:pic>
    </p:spTree>
  </p:cSld>
  <p:clrMapOvr>
    <a:masterClrMapping/>
  </p:clrMapOvr>
  <p:transition spd="slow">
    <p:pull dir="d"/>
    <p:sndAc>
      <p:stSnd>
        <p:snd r:embed="rId3" name="arrow.wav" builtIn="1"/>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1066800" y="228600"/>
            <a:ext cx="6781800" cy="1462088"/>
          </a:xfrm>
        </p:spPr>
        <p:txBody>
          <a:bodyPr/>
          <a:lstStyle/>
          <a:p>
            <a:pPr eaLnBrk="1" hangingPunct="1">
              <a:defRPr/>
            </a:pPr>
            <a:r>
              <a:rPr lang="en-US" b="1" u="sng" dirty="0" smtClean="0">
                <a:solidFill>
                  <a:schemeClr val="bg1"/>
                </a:solidFill>
                <a:effectLst>
                  <a:outerShdw blurRad="38100" dist="38100" dir="2700000" algn="tl">
                    <a:srgbClr val="000000"/>
                  </a:outerShdw>
                </a:effectLst>
                <a:latin typeface="Times New Roman" pitchFamily="18" charset="0"/>
              </a:rPr>
              <a:t>Deduction u/s.80CCF</a:t>
            </a:r>
            <a:br>
              <a:rPr lang="en-US" b="1" u="sng" dirty="0" smtClean="0">
                <a:solidFill>
                  <a:schemeClr val="bg1"/>
                </a:solidFill>
                <a:effectLst>
                  <a:outerShdw blurRad="38100" dist="38100" dir="2700000" algn="tl">
                    <a:srgbClr val="000000"/>
                  </a:outerShdw>
                </a:effectLst>
                <a:latin typeface="Times New Roman" pitchFamily="18" charset="0"/>
              </a:rPr>
            </a:br>
            <a:endParaRPr lang="en-US" b="1" u="sng" dirty="0" smtClean="0">
              <a:solidFill>
                <a:schemeClr val="bg1"/>
              </a:solidFill>
              <a:effectLst>
                <a:outerShdw blurRad="38100" dist="38100" dir="2700000" algn="tl">
                  <a:srgbClr val="000000"/>
                </a:outerShdw>
              </a:effectLst>
              <a:latin typeface="Times New Roman" pitchFamily="18" charset="0"/>
            </a:endParaRPr>
          </a:p>
        </p:txBody>
      </p:sp>
      <p:sp>
        <p:nvSpPr>
          <p:cNvPr id="37891" name="Rectangle 3"/>
          <p:cNvSpPr>
            <a:spLocks noGrp="1" noChangeArrowheads="1"/>
          </p:cNvSpPr>
          <p:nvPr>
            <p:ph type="body" idx="1"/>
          </p:nvPr>
        </p:nvSpPr>
        <p:spPr>
          <a:xfrm>
            <a:off x="762000" y="1447800"/>
            <a:ext cx="7696200" cy="3657600"/>
          </a:xfrm>
        </p:spPr>
        <p:txBody>
          <a:bodyPr/>
          <a:lstStyle/>
          <a:p>
            <a:pPr eaLnBrk="1" hangingPunct="1"/>
            <a:r>
              <a:rPr lang="en-US" sz="3600" b="1" dirty="0" smtClean="0">
                <a:solidFill>
                  <a:schemeClr val="bg1"/>
                </a:solidFill>
                <a:latin typeface="Times New Roman" pitchFamily="18" charset="0"/>
              </a:rPr>
              <a:t>Deduction in respect of subscription to long term infrastructure bonds.</a:t>
            </a:r>
          </a:p>
          <a:p>
            <a:pPr eaLnBrk="1" hangingPunct="1"/>
            <a:r>
              <a:rPr lang="en-US" sz="3600" b="1" dirty="0" smtClean="0">
                <a:solidFill>
                  <a:schemeClr val="bg1"/>
                </a:solidFill>
                <a:latin typeface="Times New Roman" pitchFamily="18" charset="0"/>
              </a:rPr>
              <a:t>·	This deduction applicable from the assessment year 2011-12</a:t>
            </a:r>
          </a:p>
          <a:p>
            <a:pPr eaLnBrk="1" hangingPunct="1"/>
            <a:r>
              <a:rPr lang="en-US" sz="3600" b="1" dirty="0" smtClean="0">
                <a:solidFill>
                  <a:schemeClr val="bg1"/>
                </a:solidFill>
                <a:latin typeface="Times New Roman" pitchFamily="18" charset="0"/>
              </a:rPr>
              <a:t>	Maximum deduction allowable is Rs.20,000.</a:t>
            </a:r>
          </a:p>
          <a:p>
            <a:pPr eaLnBrk="1" hangingPunct="1"/>
            <a:endParaRPr lang="en-US" sz="2000" b="1" dirty="0" smtClean="0">
              <a:latin typeface="Times New Roman" pitchFamily="18" charset="0"/>
            </a:endParaRPr>
          </a:p>
        </p:txBody>
      </p:sp>
      <p:pic>
        <p:nvPicPr>
          <p:cNvPr id="37892" name="Picture 5"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cover dir="d"/>
    <p:sndAc>
      <p:stSnd>
        <p:snd r:embed="rId3" name="click.wav" builtIn="1"/>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Deduction u/s.80D</a:t>
            </a:r>
            <a:br>
              <a:rPr lang="en-US" b="1" u="sng" dirty="0" smtClean="0">
                <a:solidFill>
                  <a:schemeClr val="bg1"/>
                </a:solidFill>
                <a:effectLst>
                  <a:outerShdw blurRad="38100" dist="38100" dir="2700000" algn="tl">
                    <a:srgbClr val="000000"/>
                  </a:outerShdw>
                </a:effectLst>
                <a:latin typeface="Times New Roman" pitchFamily="18" charset="0"/>
              </a:rPr>
            </a:br>
            <a:endParaRPr lang="en-US" dirty="0"/>
          </a:p>
        </p:txBody>
      </p:sp>
      <p:sp>
        <p:nvSpPr>
          <p:cNvPr id="38915" name="Content Placeholder 2"/>
          <p:cNvSpPr>
            <a:spLocks noGrp="1"/>
          </p:cNvSpPr>
          <p:nvPr>
            <p:ph idx="1"/>
          </p:nvPr>
        </p:nvSpPr>
        <p:spPr/>
        <p:txBody>
          <a:bodyPr/>
          <a:lstStyle/>
          <a:p>
            <a:pPr eaLnBrk="1" hangingPunct="1"/>
            <a:r>
              <a:rPr lang="en-US" b="1" dirty="0" smtClean="0">
                <a:latin typeface="Times New Roman" pitchFamily="18" charset="0"/>
              </a:rPr>
              <a:t> </a:t>
            </a:r>
            <a:r>
              <a:rPr lang="en-US" sz="3600" b="1" dirty="0" smtClean="0">
                <a:solidFill>
                  <a:schemeClr val="bg1"/>
                </a:solidFill>
                <a:latin typeface="Times New Roman" pitchFamily="18" charset="0"/>
              </a:rPr>
              <a:t>Medical insurance premium (Med claim Policy) paid:	On the health of taxpayer, spouse, parents and dependent children</a:t>
            </a:r>
          </a:p>
          <a:p>
            <a:pPr eaLnBrk="1" hangingPunct="1"/>
            <a:r>
              <a:rPr lang="en-US" sz="3600" b="1" dirty="0" smtClean="0">
                <a:solidFill>
                  <a:schemeClr val="bg1"/>
                </a:solidFill>
                <a:latin typeface="Times New Roman" pitchFamily="18" charset="0"/>
              </a:rPr>
              <a:t>The premium can be paid by any mode other than cash.</a:t>
            </a:r>
          </a:p>
          <a:p>
            <a:pPr eaLnBrk="1" hangingPunct="1"/>
            <a:r>
              <a:rPr lang="en-US" sz="3600" b="1" dirty="0" smtClean="0">
                <a:solidFill>
                  <a:schemeClr val="bg1"/>
                </a:solidFill>
                <a:latin typeface="Times New Roman" pitchFamily="18" charset="0"/>
              </a:rPr>
              <a:t>It is paid out of income chargeable to tax.</a:t>
            </a:r>
          </a:p>
          <a:p>
            <a:endParaRPr lang="en-US" dirty="0" smtClean="0"/>
          </a:p>
        </p:txBody>
      </p:sp>
    </p:spTree>
  </p:cSld>
  <p:clrMapOvr>
    <a:masterClrMapping/>
  </p:clrMapOvr>
  <p:transition spd="slow">
    <p:cover dir="u"/>
    <p:sndAc>
      <p:stSnd>
        <p:snd r:embed="rId2" name="click.wav" builtIn="1"/>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Deduction u/s.80D</a:t>
            </a:r>
            <a:br>
              <a:rPr lang="en-US" b="1" u="sng" dirty="0" smtClean="0">
                <a:solidFill>
                  <a:schemeClr val="bg1"/>
                </a:solidFill>
                <a:effectLst>
                  <a:outerShdw blurRad="38100" dist="38100" dir="2700000" algn="tl">
                    <a:srgbClr val="000000"/>
                  </a:outerShdw>
                </a:effectLst>
                <a:latin typeface="Times New Roman" pitchFamily="18" charset="0"/>
              </a:rPr>
            </a:br>
            <a:endParaRPr lang="en-US" dirty="0"/>
          </a:p>
        </p:txBody>
      </p:sp>
      <p:sp>
        <p:nvSpPr>
          <p:cNvPr id="39939" name="Content Placeholder 2"/>
          <p:cNvSpPr>
            <a:spLocks noGrp="1"/>
          </p:cNvSpPr>
          <p:nvPr>
            <p:ph idx="1"/>
          </p:nvPr>
        </p:nvSpPr>
        <p:spPr/>
        <p:txBody>
          <a:bodyPr/>
          <a:lstStyle/>
          <a:p>
            <a:pPr eaLnBrk="1" hangingPunct="1"/>
            <a:r>
              <a:rPr lang="en-US" sz="4000" b="1" dirty="0" smtClean="0">
                <a:solidFill>
                  <a:schemeClr val="bg1"/>
                </a:solidFill>
                <a:latin typeface="Times New Roman" pitchFamily="18" charset="0"/>
              </a:rPr>
              <a:t>Amount of deduction Rs.15,000 – </a:t>
            </a:r>
          </a:p>
          <a:p>
            <a:pPr eaLnBrk="1" hangingPunct="1"/>
            <a:r>
              <a:rPr lang="en-US" sz="4000" b="1" dirty="0" smtClean="0">
                <a:solidFill>
                  <a:schemeClr val="bg1"/>
                </a:solidFill>
                <a:latin typeface="Times New Roman" pitchFamily="18" charset="0"/>
              </a:rPr>
              <a:t>additional deduction Rs.5,000 is allowed if the policy is taken on the health of senior citizen.</a:t>
            </a:r>
          </a:p>
          <a:p>
            <a:endParaRPr lang="en-US" dirty="0" smtClean="0"/>
          </a:p>
        </p:txBody>
      </p:sp>
    </p:spTree>
  </p:cSld>
  <p:clrMapOvr>
    <a:masterClrMapping/>
  </p:clrMapOvr>
  <p:transition spd="slow">
    <p:push dir="r"/>
    <p:sndAc>
      <p:stSnd>
        <p:snd r:embed="rId2" name="click.wav" builtIn="1"/>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a:xfrm>
            <a:off x="685800" y="1371600"/>
            <a:ext cx="7696200" cy="3657600"/>
          </a:xfrm>
        </p:spPr>
        <p:txBody>
          <a:bodyPr/>
          <a:lstStyle/>
          <a:p>
            <a:pPr eaLnBrk="1" hangingPunct="1"/>
            <a:r>
              <a:rPr lang="en-US" sz="2800" b="1" dirty="0" smtClean="0">
                <a:solidFill>
                  <a:schemeClr val="bg1"/>
                </a:solidFill>
                <a:latin typeface="Times New Roman" pitchFamily="18" charset="0"/>
              </a:rPr>
              <a:t>Deduction in respect of maintenance including medical treatment of a handicapped dependent :</a:t>
            </a:r>
          </a:p>
          <a:p>
            <a:pPr eaLnBrk="1" hangingPunct="1"/>
            <a:r>
              <a:rPr lang="en-US" sz="2800" b="1" dirty="0" smtClean="0">
                <a:solidFill>
                  <a:schemeClr val="bg1"/>
                </a:solidFill>
                <a:latin typeface="Times New Roman" pitchFamily="18" charset="0"/>
              </a:rPr>
              <a:t>Furnish a certificate issued by the medical authority in form No.10-IA.</a:t>
            </a:r>
          </a:p>
          <a:p>
            <a:pPr eaLnBrk="1" hangingPunct="1"/>
            <a:r>
              <a:rPr lang="en-US" sz="2800" b="1" dirty="0" smtClean="0">
                <a:solidFill>
                  <a:schemeClr val="bg1"/>
                </a:solidFill>
                <a:latin typeface="Times New Roman" pitchFamily="18" charset="0"/>
              </a:rPr>
              <a:t>Amount of deduction Rs.50,000 is allowed.</a:t>
            </a:r>
          </a:p>
          <a:p>
            <a:pPr eaLnBrk="1" hangingPunct="1"/>
            <a:r>
              <a:rPr lang="en-US" sz="2800" b="1" dirty="0" smtClean="0">
                <a:solidFill>
                  <a:schemeClr val="bg1"/>
                </a:solidFill>
                <a:latin typeface="Times New Roman" pitchFamily="18" charset="0"/>
              </a:rPr>
              <a:t>In case severe disability (80% or more), Rs.1,00,000 is allowed.</a:t>
            </a:r>
          </a:p>
          <a:p>
            <a:pPr eaLnBrk="1" hangingPunct="1"/>
            <a:r>
              <a:rPr lang="en-US" sz="2800" b="1" dirty="0" smtClean="0">
                <a:solidFill>
                  <a:schemeClr val="bg1"/>
                </a:solidFill>
                <a:latin typeface="Times New Roman" pitchFamily="18" charset="0"/>
              </a:rPr>
              <a:t>The person claiming deduction under this section, he should not claim any deduction under section 80U.</a:t>
            </a:r>
          </a:p>
        </p:txBody>
      </p:sp>
      <p:sp>
        <p:nvSpPr>
          <p:cNvPr id="98309" name="Rectangle 5"/>
          <p:cNvSpPr>
            <a:spLocks noChangeArrowheads="1"/>
          </p:cNvSpPr>
          <p:nvPr/>
        </p:nvSpPr>
        <p:spPr bwMode="auto">
          <a:xfrm>
            <a:off x="1066800" y="228600"/>
            <a:ext cx="6781800" cy="1462088"/>
          </a:xfrm>
          <a:prstGeom prst="rect">
            <a:avLst/>
          </a:prstGeom>
          <a:noFill/>
          <a:ln w="9525">
            <a:noFill/>
            <a:miter lim="800000"/>
            <a:headEnd/>
            <a:tailEnd/>
          </a:ln>
        </p:spPr>
        <p:txBody>
          <a:bodyPr anchor="b"/>
          <a:lstStyle/>
          <a:p>
            <a:pPr algn="ctr" eaLnBrk="1" hangingPunct="1">
              <a:defRPr/>
            </a:pPr>
            <a:r>
              <a:rPr lang="en-US" sz="4400" b="1" u="sng" dirty="0">
                <a:solidFill>
                  <a:schemeClr val="bg1"/>
                </a:solidFill>
                <a:effectLst>
                  <a:outerShdw blurRad="38100" dist="38100" dir="2700000" algn="tl">
                    <a:srgbClr val="000000"/>
                  </a:outerShdw>
                </a:effectLst>
                <a:latin typeface="Times New Roman" pitchFamily="18" charset="0"/>
              </a:rPr>
              <a:t>Deduction u/s.80DD</a:t>
            </a:r>
            <a:br>
              <a:rPr lang="en-US" sz="4400" b="1" u="sng" dirty="0">
                <a:solidFill>
                  <a:schemeClr val="bg1"/>
                </a:solidFill>
                <a:effectLst>
                  <a:outerShdw blurRad="38100" dist="38100" dir="2700000" algn="tl">
                    <a:srgbClr val="000000"/>
                  </a:outerShdw>
                </a:effectLst>
                <a:latin typeface="Times New Roman" pitchFamily="18" charset="0"/>
              </a:rPr>
            </a:br>
            <a:endParaRPr lang="en-US" sz="4400" b="1" u="sng" dirty="0">
              <a:solidFill>
                <a:schemeClr val="bg1"/>
              </a:solidFill>
              <a:effectLst>
                <a:outerShdw blurRad="38100" dist="38100" dir="2700000" algn="tl">
                  <a:srgbClr val="000000"/>
                </a:outerShdw>
              </a:effectLst>
              <a:latin typeface="Times New Roman" pitchFamily="18" charset="0"/>
            </a:endParaRPr>
          </a:p>
        </p:txBody>
      </p:sp>
      <p:pic>
        <p:nvPicPr>
          <p:cNvPr id="40964" name="Picture 7"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push/>
    <p:sndAc>
      <p:stSnd>
        <p:snd r:embed="rId3" name="click.wav" builtIn="1"/>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p:txBody>
          <a:bodyPr/>
          <a:lstStyle/>
          <a:p>
            <a:pPr eaLnBrk="1" hangingPunct="1">
              <a:defRPr/>
            </a:pPr>
            <a:r>
              <a:rPr lang="en-US" b="1" u="sng" dirty="0" smtClean="0">
                <a:solidFill>
                  <a:schemeClr val="bg1"/>
                </a:solidFill>
                <a:effectLst>
                  <a:outerShdw blurRad="38100" dist="38100" dir="2700000" algn="tl">
                    <a:srgbClr val="000000"/>
                  </a:outerShdw>
                </a:effectLst>
                <a:latin typeface="Times New Roman" pitchFamily="18" charset="0"/>
              </a:rPr>
              <a:t>Deduction u/s.80DDB</a:t>
            </a:r>
            <a:endParaRPr lang="en-US" b="1" u="sng" dirty="0" smtClean="0">
              <a:effectLst>
                <a:outerShdw blurRad="38100" dist="38100" dir="2700000" algn="tl">
                  <a:srgbClr val="FFFFFF"/>
                </a:outerShdw>
              </a:effectLst>
              <a:latin typeface="Times New Roman" pitchFamily="18" charset="0"/>
            </a:endParaRPr>
          </a:p>
        </p:txBody>
      </p:sp>
      <p:sp>
        <p:nvSpPr>
          <p:cNvPr id="41987" name="Rectangle 3"/>
          <p:cNvSpPr>
            <a:spLocks noGrp="1" noChangeArrowheads="1"/>
          </p:cNvSpPr>
          <p:nvPr>
            <p:ph type="body" idx="1"/>
          </p:nvPr>
        </p:nvSpPr>
        <p:spPr/>
        <p:txBody>
          <a:bodyPr/>
          <a:lstStyle/>
          <a:p>
            <a:pPr eaLnBrk="1" hangingPunct="1"/>
            <a:r>
              <a:rPr lang="en-US" sz="2800" b="1" dirty="0" smtClean="0">
                <a:latin typeface="Times New Roman" pitchFamily="18" charset="0"/>
              </a:rPr>
              <a:t>  </a:t>
            </a:r>
            <a:r>
              <a:rPr lang="en-US" sz="2800" b="1" dirty="0" smtClean="0">
                <a:solidFill>
                  <a:schemeClr val="bg1"/>
                </a:solidFill>
                <a:latin typeface="Times New Roman" pitchFamily="18" charset="0"/>
              </a:rPr>
              <a:t>Medical treatment of dependent or self for specified disease/ailment.</a:t>
            </a:r>
            <a:endParaRPr lang="en-US" sz="2800" dirty="0" smtClean="0">
              <a:solidFill>
                <a:schemeClr val="bg1"/>
              </a:solidFill>
              <a:latin typeface="Times New Roman" pitchFamily="18" charset="0"/>
            </a:endParaRPr>
          </a:p>
          <a:p>
            <a:pPr eaLnBrk="1" hangingPunct="1"/>
            <a:r>
              <a:rPr lang="en-US" sz="2800" dirty="0" smtClean="0">
                <a:solidFill>
                  <a:schemeClr val="bg1"/>
                </a:solidFill>
                <a:latin typeface="Times New Roman" pitchFamily="18" charset="0"/>
              </a:rPr>
              <a:t>	Amount of deduction Rs.40,000: if the person is a senior citizen Rs.60,000 is allowed.</a:t>
            </a:r>
          </a:p>
          <a:p>
            <a:pPr eaLnBrk="1" hangingPunct="1"/>
            <a:r>
              <a:rPr lang="en-US" sz="3600" b="1" u="sng" dirty="0" smtClean="0">
                <a:solidFill>
                  <a:schemeClr val="bg1"/>
                </a:solidFill>
                <a:latin typeface="Times New Roman" pitchFamily="18" charset="0"/>
              </a:rPr>
              <a:t>This deduction is not allowable by the employer.</a:t>
            </a:r>
          </a:p>
        </p:txBody>
      </p:sp>
    </p:spTree>
  </p:cSld>
  <p:clrMapOvr>
    <a:masterClrMapping/>
  </p:clrMapOvr>
  <p:transition spd="slow">
    <p:cover dir="r"/>
    <p:sndAc>
      <p:stSnd>
        <p:snd r:embed="rId2" name="click.wav" builtIn="1"/>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lstStyle/>
          <a:p>
            <a:pPr eaLnBrk="1" hangingPunct="1">
              <a:defRPr/>
            </a:pPr>
            <a:r>
              <a:rPr lang="en-US" b="1" u="sng" dirty="0" smtClean="0">
                <a:solidFill>
                  <a:schemeClr val="bg1"/>
                </a:solidFill>
                <a:effectLst>
                  <a:outerShdw blurRad="38100" dist="38100" dir="2700000" algn="tl">
                    <a:srgbClr val="FFFFFF"/>
                  </a:outerShdw>
                </a:effectLst>
                <a:latin typeface="Times New Roman" pitchFamily="18" charset="0"/>
              </a:rPr>
              <a:t>Deductions -u/s.80E</a:t>
            </a:r>
          </a:p>
        </p:txBody>
      </p:sp>
      <p:sp>
        <p:nvSpPr>
          <p:cNvPr id="43011" name="Rectangle 3"/>
          <p:cNvSpPr>
            <a:spLocks noGrp="1" noChangeArrowheads="1"/>
          </p:cNvSpPr>
          <p:nvPr>
            <p:ph type="body" idx="1"/>
          </p:nvPr>
        </p:nvSpPr>
        <p:spPr/>
        <p:txBody>
          <a:bodyPr/>
          <a:lstStyle/>
          <a:p>
            <a:pPr eaLnBrk="1" hangingPunct="1">
              <a:lnSpc>
                <a:spcPct val="80000"/>
              </a:lnSpc>
            </a:pPr>
            <a:r>
              <a:rPr lang="en-US" dirty="0" smtClean="0">
                <a:solidFill>
                  <a:schemeClr val="bg1"/>
                </a:solidFill>
                <a:latin typeface="Times New Roman" pitchFamily="18" charset="0"/>
              </a:rPr>
              <a:t>Payment of interest on loan taken for higher education: spouse or children</a:t>
            </a:r>
          </a:p>
          <a:p>
            <a:pPr eaLnBrk="1" hangingPunct="1">
              <a:lnSpc>
                <a:spcPct val="80000"/>
              </a:lnSpc>
            </a:pPr>
            <a:r>
              <a:rPr lang="en-US" dirty="0" smtClean="0">
                <a:solidFill>
                  <a:schemeClr val="bg1"/>
                </a:solidFill>
                <a:latin typeface="Times New Roman" pitchFamily="18" charset="0"/>
              </a:rPr>
              <a:t>The loan has to be taken from any financial institution or approved charitable institution.</a:t>
            </a:r>
          </a:p>
          <a:p>
            <a:pPr eaLnBrk="1" hangingPunct="1">
              <a:lnSpc>
                <a:spcPct val="80000"/>
              </a:lnSpc>
            </a:pPr>
            <a:r>
              <a:rPr lang="en-US" dirty="0" smtClean="0">
                <a:solidFill>
                  <a:schemeClr val="bg1"/>
                </a:solidFill>
                <a:latin typeface="Times New Roman" pitchFamily="18" charset="0"/>
              </a:rPr>
              <a:t>Such amount is paid out of his income chargeable to tax.</a:t>
            </a:r>
          </a:p>
          <a:p>
            <a:pPr eaLnBrk="1" hangingPunct="1">
              <a:lnSpc>
                <a:spcPct val="80000"/>
              </a:lnSpc>
            </a:pPr>
            <a:r>
              <a:rPr lang="en-US" dirty="0" smtClean="0">
                <a:solidFill>
                  <a:schemeClr val="bg1"/>
                </a:solidFill>
                <a:latin typeface="Times New Roman" pitchFamily="18" charset="0"/>
              </a:rPr>
              <a:t>The deduction is available for a maximum of 8 years or till the interest is paid, whichever is earlier.</a:t>
            </a:r>
          </a:p>
        </p:txBody>
      </p:sp>
    </p:spTree>
  </p:cSld>
  <p:clrMapOvr>
    <a:masterClrMapping/>
  </p:clrMapOvr>
  <p:transition spd="slow">
    <p:cover/>
    <p:sndAc>
      <p:stSnd>
        <p:snd r:embed="rId2" name="click.wav" builtIn="1"/>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2133600" y="0"/>
            <a:ext cx="4572000" cy="1074738"/>
          </a:xfrm>
        </p:spPr>
        <p:txBody>
          <a:bodyPr/>
          <a:lstStyle/>
          <a:p>
            <a:pPr eaLnBrk="1" hangingPunct="1">
              <a:defRPr/>
            </a:pPr>
            <a:r>
              <a:rPr lang="en-US" sz="4000" b="1" u="sng" dirty="0" smtClean="0">
                <a:solidFill>
                  <a:schemeClr val="bg1"/>
                </a:solidFill>
                <a:effectLst>
                  <a:outerShdw blurRad="38100" dist="38100" dir="2700000" algn="tl">
                    <a:srgbClr val="FFFFFF"/>
                  </a:outerShdw>
                </a:effectLst>
                <a:latin typeface="Times New Roman" pitchFamily="18" charset="0"/>
              </a:rPr>
              <a:t>Deductions -u/s.80G</a:t>
            </a:r>
          </a:p>
        </p:txBody>
      </p:sp>
      <p:sp>
        <p:nvSpPr>
          <p:cNvPr id="44035" name="Rectangle 3"/>
          <p:cNvSpPr>
            <a:spLocks noGrp="1" noChangeArrowheads="1"/>
          </p:cNvSpPr>
          <p:nvPr>
            <p:ph type="body" idx="1"/>
          </p:nvPr>
        </p:nvSpPr>
        <p:spPr>
          <a:xfrm>
            <a:off x="406400" y="1295400"/>
            <a:ext cx="8229600" cy="5257800"/>
          </a:xfrm>
          <a:noFill/>
        </p:spPr>
        <p:txBody>
          <a:bodyPr/>
          <a:lstStyle/>
          <a:p>
            <a:pPr lvl="1" eaLnBrk="1" hangingPunct="1">
              <a:lnSpc>
                <a:spcPct val="90000"/>
              </a:lnSpc>
            </a:pPr>
            <a:r>
              <a:rPr lang="en-US" b="1" dirty="0" smtClean="0">
                <a:latin typeface="Times New Roman" pitchFamily="18" charset="0"/>
              </a:rPr>
              <a:t> </a:t>
            </a:r>
            <a:r>
              <a:rPr lang="en-US" b="1" dirty="0" smtClean="0">
                <a:solidFill>
                  <a:schemeClr val="bg1"/>
                </a:solidFill>
                <a:latin typeface="Times New Roman" pitchFamily="18" charset="0"/>
              </a:rPr>
              <a:t>Deduction in respect of donations to certain funds, charitable institutions etc.</a:t>
            </a:r>
          </a:p>
          <a:p>
            <a:pPr lvl="1" eaLnBrk="1" hangingPunct="1">
              <a:lnSpc>
                <a:spcPct val="90000"/>
              </a:lnSpc>
            </a:pPr>
            <a:r>
              <a:rPr lang="en-US" b="1" dirty="0" smtClean="0">
                <a:solidFill>
                  <a:schemeClr val="bg1"/>
                </a:solidFill>
                <a:latin typeface="Times New Roman" pitchFamily="18" charset="0"/>
              </a:rPr>
              <a:t>·	Deduction can be allowed by the employer only in respect of donations made to Prime Minister Relief Fund, Chief Ministers Relief Fund, Earthquake Fund, etc.</a:t>
            </a:r>
          </a:p>
          <a:p>
            <a:pPr lvl="1" eaLnBrk="1" hangingPunct="1">
              <a:lnSpc>
                <a:spcPct val="90000"/>
              </a:lnSpc>
            </a:pPr>
            <a:r>
              <a:rPr lang="en-US" b="1" dirty="0" smtClean="0">
                <a:solidFill>
                  <a:schemeClr val="bg1"/>
                </a:solidFill>
                <a:latin typeface="Times New Roman" pitchFamily="18" charset="0"/>
              </a:rPr>
              <a:t>·</a:t>
            </a:r>
            <a:r>
              <a:rPr lang="en-US" sz="4400" b="1" dirty="0" smtClean="0">
                <a:solidFill>
                  <a:schemeClr val="bg1"/>
                </a:solidFill>
                <a:latin typeface="Times New Roman" pitchFamily="18" charset="0"/>
              </a:rPr>
              <a:t>	In respect of donations to charitable institutions, </a:t>
            </a:r>
            <a:r>
              <a:rPr lang="en-US" sz="4400" b="1" u="sng" dirty="0" smtClean="0">
                <a:solidFill>
                  <a:schemeClr val="bg1"/>
                </a:solidFill>
                <a:latin typeface="Times New Roman" pitchFamily="18" charset="0"/>
              </a:rPr>
              <a:t>deductions cannot be allowed by the employer</a:t>
            </a:r>
            <a:r>
              <a:rPr lang="en-US" sz="4400" b="1" dirty="0" smtClean="0">
                <a:solidFill>
                  <a:schemeClr val="bg1"/>
                </a:solidFill>
                <a:latin typeface="Times New Roman" pitchFamily="18" charset="0"/>
              </a:rPr>
              <a:t>. </a:t>
            </a:r>
            <a:endParaRPr lang="en-US" sz="4400" dirty="0" smtClean="0">
              <a:solidFill>
                <a:schemeClr val="bg1"/>
              </a:solidFill>
              <a:latin typeface="Times New Roman" pitchFamily="18" charset="0"/>
            </a:endParaRPr>
          </a:p>
        </p:txBody>
      </p:sp>
      <p:pic>
        <p:nvPicPr>
          <p:cNvPr id="44036"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wipe dir="d"/>
    <p:sndAc>
      <p:stSnd>
        <p:snd r:embed="rId3" name="click.wav" builtIn="1"/>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p:txBody>
          <a:bodyPr/>
          <a:lstStyle/>
          <a:p>
            <a:pPr eaLnBrk="1" hangingPunct="1">
              <a:defRPr/>
            </a:pPr>
            <a:r>
              <a:rPr lang="en-US" b="1" u="sng" dirty="0" smtClean="0">
                <a:solidFill>
                  <a:schemeClr val="bg1"/>
                </a:solidFill>
                <a:effectLst>
                  <a:outerShdw blurRad="38100" dist="38100" dir="2700000" algn="tl">
                    <a:srgbClr val="FFFFFF"/>
                  </a:outerShdw>
                </a:effectLst>
                <a:latin typeface="Times New Roman" pitchFamily="18" charset="0"/>
              </a:rPr>
              <a:t>Deductions -u/s.80GG</a:t>
            </a:r>
          </a:p>
        </p:txBody>
      </p:sp>
      <p:sp>
        <p:nvSpPr>
          <p:cNvPr id="45059" name="Rectangle 3"/>
          <p:cNvSpPr>
            <a:spLocks noGrp="1" noChangeArrowheads="1"/>
          </p:cNvSpPr>
          <p:nvPr>
            <p:ph type="body" idx="1"/>
          </p:nvPr>
        </p:nvSpPr>
        <p:spPr/>
        <p:txBody>
          <a:bodyPr/>
          <a:lstStyle/>
          <a:p>
            <a:pPr eaLnBrk="1" hangingPunct="1">
              <a:lnSpc>
                <a:spcPct val="80000"/>
              </a:lnSpc>
            </a:pPr>
            <a:r>
              <a:rPr lang="en-US" b="1" dirty="0" smtClean="0">
                <a:solidFill>
                  <a:schemeClr val="bg1"/>
                </a:solidFill>
                <a:latin typeface="Times New Roman" pitchFamily="18" charset="0"/>
              </a:rPr>
              <a:t>Deduction in respect of rent paid :</a:t>
            </a:r>
            <a:endParaRPr lang="en-US" dirty="0" smtClean="0">
              <a:solidFill>
                <a:schemeClr val="bg1"/>
              </a:solidFill>
              <a:latin typeface="Times New Roman" pitchFamily="18" charset="0"/>
            </a:endParaRPr>
          </a:p>
          <a:p>
            <a:pPr eaLnBrk="1" hangingPunct="1">
              <a:lnSpc>
                <a:spcPct val="80000"/>
              </a:lnSpc>
            </a:pPr>
            <a:r>
              <a:rPr lang="en-US" dirty="0" smtClean="0">
                <a:solidFill>
                  <a:schemeClr val="bg1"/>
                </a:solidFill>
                <a:latin typeface="Times New Roman" pitchFamily="18" charset="0"/>
              </a:rPr>
              <a:t>The assessee should not be receipt of HRA and he should not own any house</a:t>
            </a:r>
          </a:p>
          <a:p>
            <a:pPr eaLnBrk="1" hangingPunct="1">
              <a:lnSpc>
                <a:spcPct val="80000"/>
              </a:lnSpc>
            </a:pPr>
            <a:r>
              <a:rPr lang="en-US" dirty="0" smtClean="0">
                <a:solidFill>
                  <a:schemeClr val="bg1"/>
                </a:solidFill>
                <a:latin typeface="Times New Roman" pitchFamily="18" charset="0"/>
              </a:rPr>
              <a:t>The least of the following amount is exempted</a:t>
            </a:r>
          </a:p>
          <a:p>
            <a:pPr eaLnBrk="1" hangingPunct="1">
              <a:lnSpc>
                <a:spcPct val="80000"/>
              </a:lnSpc>
            </a:pPr>
            <a:r>
              <a:rPr lang="en-US" dirty="0" smtClean="0">
                <a:solidFill>
                  <a:schemeClr val="bg1"/>
                </a:solidFill>
                <a:latin typeface="Times New Roman" pitchFamily="18" charset="0"/>
              </a:rPr>
              <a:t>1.	Rent paid in excess of 10% of total income before allowing deduction under this section.</a:t>
            </a:r>
          </a:p>
          <a:p>
            <a:pPr eaLnBrk="1" hangingPunct="1">
              <a:lnSpc>
                <a:spcPct val="80000"/>
              </a:lnSpc>
            </a:pPr>
            <a:r>
              <a:rPr lang="en-US" dirty="0" smtClean="0">
                <a:solidFill>
                  <a:schemeClr val="bg1"/>
                </a:solidFill>
                <a:latin typeface="Times New Roman" pitchFamily="18" charset="0"/>
              </a:rPr>
              <a:t>2.	Rs.2000 per month.</a:t>
            </a:r>
          </a:p>
          <a:p>
            <a:pPr eaLnBrk="1" hangingPunct="1">
              <a:lnSpc>
                <a:spcPct val="80000"/>
              </a:lnSpc>
            </a:pPr>
            <a:r>
              <a:rPr lang="en-US" dirty="0" smtClean="0">
                <a:solidFill>
                  <a:schemeClr val="bg1"/>
                </a:solidFill>
                <a:latin typeface="Times New Roman" pitchFamily="18" charset="0"/>
              </a:rPr>
              <a:t>3.	25% of total income before allowing deduction under this section</a:t>
            </a:r>
          </a:p>
        </p:txBody>
      </p:sp>
    </p:spTree>
  </p:cSld>
  <p:clrMapOvr>
    <a:masterClrMapping/>
  </p:clrMapOvr>
  <p:transition spd="slow">
    <p:wipe dir="u"/>
    <p:sndAc>
      <p:stSnd>
        <p:snd r:embed="rId2" name="click.wav" builtIn="1"/>
      </p:stSnd>
    </p:sndAc>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a:defRPr/>
            </a:pPr>
            <a:r>
              <a:rPr lang="en-US" b="1" u="sng" dirty="0" smtClean="0">
                <a:solidFill>
                  <a:schemeClr val="bg1"/>
                </a:solidFill>
                <a:effectLst>
                  <a:outerShdw blurRad="38100" dist="38100" dir="2700000" algn="tl">
                    <a:srgbClr val="FFFFFF"/>
                  </a:outerShdw>
                </a:effectLst>
                <a:latin typeface="Times New Roman" pitchFamily="18" charset="0"/>
              </a:rPr>
              <a:t>Deduction-u/s.80GGC</a:t>
            </a:r>
          </a:p>
        </p:txBody>
      </p:sp>
      <p:sp>
        <p:nvSpPr>
          <p:cNvPr id="46083" name="Rectangle 3"/>
          <p:cNvSpPr>
            <a:spLocks noGrp="1" noChangeArrowheads="1"/>
          </p:cNvSpPr>
          <p:nvPr>
            <p:ph type="body" idx="1"/>
          </p:nvPr>
        </p:nvSpPr>
        <p:spPr/>
        <p:txBody>
          <a:bodyPr/>
          <a:lstStyle/>
          <a:p>
            <a:r>
              <a:rPr lang="en-US" dirty="0" smtClean="0">
                <a:solidFill>
                  <a:schemeClr val="bg1"/>
                </a:solidFill>
                <a:latin typeface="Times New Roman" pitchFamily="18" charset="0"/>
              </a:rPr>
              <a:t>Any amount of contribution made by a person to a political party or an electoral trust is deductible.</a:t>
            </a:r>
          </a:p>
          <a:p>
            <a:pPr eaLnBrk="1" hangingPunct="1"/>
            <a:r>
              <a:rPr lang="en-US" sz="4000" b="1" u="sng" dirty="0" smtClean="0">
                <a:solidFill>
                  <a:schemeClr val="bg1"/>
                </a:solidFill>
                <a:latin typeface="Times New Roman" pitchFamily="18" charset="0"/>
              </a:rPr>
              <a:t>This deduction is not allowable by the employer.</a:t>
            </a:r>
          </a:p>
          <a:p>
            <a:endParaRPr lang="en-US" dirty="0" smtClean="0"/>
          </a:p>
          <a:p>
            <a:endParaRPr lang="en-US" dirty="0" smtClean="0"/>
          </a:p>
        </p:txBody>
      </p:sp>
    </p:spTree>
  </p:cSld>
  <p:clrMapOvr>
    <a:masterClrMapping/>
  </p:clrMapOvr>
  <p:transition spd="slow">
    <p:wipe dir="r"/>
    <p:sndAc>
      <p:stSnd>
        <p:snd r:embed="rId2" name="click.wav" builtIn="1"/>
      </p:stSnd>
    </p:sndAc>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a:defRPr/>
            </a:pPr>
            <a:r>
              <a:rPr lang="en-US" b="1" u="sng" dirty="0" smtClean="0">
                <a:solidFill>
                  <a:schemeClr val="bg1"/>
                </a:solidFill>
                <a:effectLst>
                  <a:outerShdw blurRad="38100" dist="38100" dir="2700000" algn="tl">
                    <a:srgbClr val="FFFFFF"/>
                  </a:outerShdw>
                </a:effectLst>
                <a:latin typeface="Times New Roman" pitchFamily="18" charset="0"/>
              </a:rPr>
              <a:t>Deductions under Chapter VI A-u/s.80U</a:t>
            </a:r>
          </a:p>
        </p:txBody>
      </p:sp>
      <p:sp>
        <p:nvSpPr>
          <p:cNvPr id="47107" name="Rectangle 3"/>
          <p:cNvSpPr>
            <a:spLocks noGrp="1" noChangeArrowheads="1"/>
          </p:cNvSpPr>
          <p:nvPr>
            <p:ph type="body" idx="1"/>
          </p:nvPr>
        </p:nvSpPr>
        <p:spPr/>
        <p:txBody>
          <a:bodyPr/>
          <a:lstStyle/>
          <a:p>
            <a:pPr eaLnBrk="1" hangingPunct="1">
              <a:lnSpc>
                <a:spcPct val="90000"/>
              </a:lnSpc>
            </a:pPr>
            <a:r>
              <a:rPr lang="en-US" b="1" dirty="0" smtClean="0">
                <a:solidFill>
                  <a:schemeClr val="bg1"/>
                </a:solidFill>
                <a:latin typeface="Times New Roman" pitchFamily="18" charset="0"/>
              </a:rPr>
              <a:t>Deduction in case of a person with disability: blindness, low vision, leprosy, hearing impairment, mental retardation and mental illness. </a:t>
            </a:r>
          </a:p>
          <a:p>
            <a:pPr eaLnBrk="1" hangingPunct="1">
              <a:lnSpc>
                <a:spcPct val="90000"/>
              </a:lnSpc>
            </a:pPr>
            <a:r>
              <a:rPr lang="en-US" b="1" dirty="0" smtClean="0">
                <a:solidFill>
                  <a:schemeClr val="bg1"/>
                </a:solidFill>
                <a:latin typeface="Times New Roman" pitchFamily="18" charset="0"/>
              </a:rPr>
              <a:t>Conditions: Furnish a certificate issued by the medical authority in form No.10-IA.</a:t>
            </a:r>
          </a:p>
          <a:p>
            <a:pPr eaLnBrk="1" hangingPunct="1">
              <a:lnSpc>
                <a:spcPct val="90000"/>
              </a:lnSpc>
            </a:pPr>
            <a:r>
              <a:rPr lang="en-US" b="1" dirty="0" smtClean="0">
                <a:solidFill>
                  <a:schemeClr val="bg1"/>
                </a:solidFill>
                <a:latin typeface="Times New Roman" pitchFamily="18" charset="0"/>
              </a:rPr>
              <a:t>Amount of deduction (fixed)Rs.50,000 is allowed. In case severe disability (80% or more), Rs.1,00,000 is allowed.</a:t>
            </a:r>
          </a:p>
        </p:txBody>
      </p:sp>
    </p:spTree>
  </p:cSld>
  <p:clrMapOvr>
    <a:masterClrMapping/>
  </p:clrMapOvr>
  <p:transition spd="slow">
    <p:wipe/>
    <p:sndAc>
      <p:stSnd>
        <p:snd r:embed="rId2" name="click.wav" builtIn="1"/>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685800" y="-152400"/>
            <a:ext cx="6870700" cy="1600200"/>
          </a:xfrm>
        </p:spPr>
        <p:txBody>
          <a:bodyPr/>
          <a:lstStyle/>
          <a:p>
            <a:r>
              <a:rPr lang="en-US" dirty="0" smtClean="0">
                <a:solidFill>
                  <a:schemeClr val="bg1"/>
                </a:solidFill>
                <a:latin typeface="Times New Roman" pitchFamily="18" charset="0"/>
              </a:rPr>
              <a:t>Department Website</a:t>
            </a:r>
          </a:p>
        </p:txBody>
      </p:sp>
      <p:sp>
        <p:nvSpPr>
          <p:cNvPr id="5123" name="Rectangle 3"/>
          <p:cNvSpPr>
            <a:spLocks noGrp="1" noChangeArrowheads="1"/>
          </p:cNvSpPr>
          <p:nvPr>
            <p:ph type="body" idx="4294967295"/>
          </p:nvPr>
        </p:nvSpPr>
        <p:spPr/>
        <p:txBody>
          <a:bodyPr/>
          <a:lstStyle/>
          <a:p>
            <a:r>
              <a:rPr lang="en-US" sz="4400" dirty="0" smtClean="0">
                <a:solidFill>
                  <a:schemeClr val="bg1"/>
                </a:solidFill>
                <a:latin typeface="Times New Roman" pitchFamily="18" charset="0"/>
                <a:cs typeface="Times New Roman" pitchFamily="18" charset="0"/>
              </a:rPr>
              <a:t>The relevant Acts, Rules, Forms and Notifications are available at the website of the Income-tax Department -</a:t>
            </a:r>
            <a:r>
              <a:rPr lang="en-US" sz="4400" b="1" dirty="0" smtClean="0">
                <a:solidFill>
                  <a:schemeClr val="bg1"/>
                </a:solidFill>
                <a:latin typeface="Times New Roman" pitchFamily="18" charset="0"/>
                <a:cs typeface="Times New Roman" pitchFamily="18" charset="0"/>
              </a:rPr>
              <a:t>www.incometaxindia.gov.in</a:t>
            </a:r>
          </a:p>
        </p:txBody>
      </p:sp>
    </p:spTree>
  </p:cSld>
  <p:clrMapOvr>
    <a:masterClrMapping/>
  </p:clrMapOvr>
  <p:transition spd="slow">
    <p:comb/>
    <p:sndAc>
      <p:stSnd>
        <p:snd r:embed="rId2" name="click.wav" builtIn="1"/>
      </p:stSnd>
    </p:sndAc>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685800" y="228600"/>
            <a:ext cx="6870700" cy="1600200"/>
          </a:xfrm>
        </p:spPr>
        <p:txBody>
          <a:bodyPr/>
          <a:lstStyle/>
          <a:p>
            <a:r>
              <a:rPr lang="en-IN" smtClean="0">
                <a:solidFill>
                  <a:schemeClr val="bg1"/>
                </a:solidFill>
                <a:latin typeface="Times New Roman" pitchFamily="18" charset="0"/>
                <a:cs typeface="Times New Roman" pitchFamily="18" charset="0"/>
              </a:rPr>
              <a:t>Particulars of income other than salary</a:t>
            </a:r>
          </a:p>
        </p:txBody>
      </p:sp>
      <p:sp>
        <p:nvSpPr>
          <p:cNvPr id="49155" name="Content Placeholder 2"/>
          <p:cNvSpPr>
            <a:spLocks noGrp="1"/>
          </p:cNvSpPr>
          <p:nvPr>
            <p:ph idx="1"/>
          </p:nvPr>
        </p:nvSpPr>
        <p:spPr>
          <a:xfrm>
            <a:off x="685800" y="1905000"/>
            <a:ext cx="7696200" cy="3657600"/>
          </a:xfrm>
        </p:spPr>
        <p:txBody>
          <a:bodyPr/>
          <a:lstStyle/>
          <a:p>
            <a:r>
              <a:rPr lang="en-US" smtClean="0">
                <a:solidFill>
                  <a:schemeClr val="bg1"/>
                </a:solidFill>
                <a:latin typeface="Times New Roman" pitchFamily="18" charset="0"/>
                <a:cs typeface="Times New Roman" pitchFamily="18" charset="0"/>
              </a:rPr>
              <a:t>Employee has to furnish particulars of income under any head other than “Salaries” </a:t>
            </a:r>
            <a:r>
              <a:rPr lang="en-US" b="1" smtClean="0">
                <a:solidFill>
                  <a:schemeClr val="bg1"/>
                </a:solidFill>
                <a:latin typeface="Times New Roman" pitchFamily="18" charset="0"/>
                <a:cs typeface="Times New Roman" pitchFamily="18" charset="0"/>
              </a:rPr>
              <a:t> in a simple statement</a:t>
            </a:r>
            <a:r>
              <a:rPr lang="en-US" smtClean="0">
                <a:solidFill>
                  <a:schemeClr val="bg1"/>
                </a:solidFill>
                <a:latin typeface="Times New Roman" pitchFamily="18" charset="0"/>
                <a:cs typeface="Times New Roman" pitchFamily="18" charset="0"/>
              </a:rPr>
              <a:t>, which is properly verified by him. Such income </a:t>
            </a:r>
            <a:r>
              <a:rPr lang="en-US" b="1" smtClean="0">
                <a:solidFill>
                  <a:schemeClr val="bg1"/>
                </a:solidFill>
                <a:latin typeface="Times New Roman" pitchFamily="18" charset="0"/>
                <a:cs typeface="Times New Roman" pitchFamily="18" charset="0"/>
              </a:rPr>
              <a:t>should not be a loss under any such head other than the loss under the head “Income from House Property”.</a:t>
            </a:r>
            <a:endParaRPr lang="en-IN" smtClean="0">
              <a:solidFill>
                <a:schemeClr val="bg1"/>
              </a:solidFill>
            </a:endParaRPr>
          </a:p>
        </p:txBody>
      </p:sp>
    </p:spTree>
  </p:cSld>
  <p:clrMapOvr>
    <a:masterClrMapping/>
  </p:clrMapOvr>
  <p:transition spd="slow">
    <p:strips/>
    <p:sndAc>
      <p:stSnd>
        <p:snd r:embed="rId2" name="click.wav" builtIn="1"/>
      </p:stSnd>
    </p:sndAc>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p:txBody>
          <a:bodyPr/>
          <a:lstStyle/>
          <a:p>
            <a:pPr eaLnBrk="1" hangingPunct="1"/>
            <a:r>
              <a:rPr lang="en-US" b="1" smtClean="0">
                <a:solidFill>
                  <a:schemeClr val="bg1"/>
                </a:solidFill>
                <a:latin typeface="Times New Roman" pitchFamily="18" charset="0"/>
              </a:rPr>
              <a:t>Relief is available when salary is received in arrears or advance.</a:t>
            </a:r>
          </a:p>
          <a:p>
            <a:pPr eaLnBrk="1" hangingPunct="1"/>
            <a:r>
              <a:rPr lang="en-US" b="1" smtClean="0">
                <a:solidFill>
                  <a:schemeClr val="bg1"/>
                </a:solidFill>
                <a:latin typeface="Times New Roman" pitchFamily="18" charset="0"/>
              </a:rPr>
              <a:t>Application in Form-10E has to be obtained from the employee.</a:t>
            </a:r>
          </a:p>
          <a:p>
            <a:pPr eaLnBrk="1" hangingPunct="1"/>
            <a:r>
              <a:rPr lang="en-US" b="1" smtClean="0">
                <a:solidFill>
                  <a:schemeClr val="bg1"/>
                </a:solidFill>
                <a:latin typeface="Times New Roman" pitchFamily="18" charset="0"/>
              </a:rPr>
              <a:t>		Form 10E is required to allow claim of relief u/s. 89(1)</a:t>
            </a:r>
            <a:r>
              <a:rPr lang="en-US" smtClean="0">
                <a:solidFill>
                  <a:schemeClr val="bg1"/>
                </a:solidFill>
              </a:rPr>
              <a:t> </a:t>
            </a:r>
            <a:endParaRPr lang="en-US" b="1" smtClean="0">
              <a:solidFill>
                <a:schemeClr val="bg1"/>
              </a:solidFill>
              <a:latin typeface="Times New Roman" pitchFamily="18" charset="0"/>
            </a:endParaRPr>
          </a:p>
          <a:p>
            <a:pPr algn="just" eaLnBrk="1" hangingPunct="1">
              <a:buFontTx/>
              <a:buNone/>
            </a:pPr>
            <a:endParaRPr lang="en-US" b="1" smtClean="0">
              <a:solidFill>
                <a:schemeClr val="bg1"/>
              </a:solidFill>
              <a:latin typeface="Times New Roman" pitchFamily="18" charset="0"/>
            </a:endParaRPr>
          </a:p>
        </p:txBody>
      </p:sp>
      <p:sp>
        <p:nvSpPr>
          <p:cNvPr id="109571" name="Rectangle 3"/>
          <p:cNvSpPr>
            <a:spLocks noChangeArrowheads="1"/>
          </p:cNvSpPr>
          <p:nvPr/>
        </p:nvSpPr>
        <p:spPr bwMode="auto">
          <a:xfrm>
            <a:off x="381000" y="381000"/>
            <a:ext cx="7793038" cy="1143000"/>
          </a:xfrm>
          <a:prstGeom prst="rect">
            <a:avLst/>
          </a:prstGeom>
          <a:noFill/>
          <a:ln w="9525">
            <a:noFill/>
            <a:miter lim="800000"/>
            <a:headEnd/>
            <a:tailEnd/>
          </a:ln>
          <a:effectLst/>
        </p:spPr>
        <p:txBody>
          <a:bodyPr anchor="b"/>
          <a:lstStyle/>
          <a:p>
            <a:pPr algn="ctr" eaLnBrk="1" hangingPunct="1">
              <a:defRPr/>
            </a:pPr>
            <a:r>
              <a:rPr lang="en-US" sz="4400" dirty="0">
                <a:solidFill>
                  <a:schemeClr val="bg1"/>
                </a:solidFill>
                <a:latin typeface="Comic Sans MS" pitchFamily="66" charset="0"/>
              </a:rPr>
              <a:t> </a:t>
            </a:r>
            <a:r>
              <a:rPr lang="en-US" sz="4400" b="1" u="sng" dirty="0">
                <a:solidFill>
                  <a:schemeClr val="bg1"/>
                </a:solidFill>
                <a:effectLst>
                  <a:outerShdw blurRad="38100" dist="38100" dir="2700000" algn="tl">
                    <a:srgbClr val="FFFFFF"/>
                  </a:outerShdw>
                </a:effectLst>
                <a:latin typeface="Times New Roman" pitchFamily="18" charset="0"/>
              </a:rPr>
              <a:t>Relief u/s.89(1)</a:t>
            </a:r>
          </a:p>
        </p:txBody>
      </p:sp>
      <p:pic>
        <p:nvPicPr>
          <p:cNvPr id="50180"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pic>
        <p:nvPicPr>
          <p:cNvPr id="50181" name="Picture 5" descr="MM900282804[2]"/>
          <p:cNvPicPr>
            <a:picLocks noChangeAspect="1" noChangeArrowheads="1" noCrop="1"/>
          </p:cNvPicPr>
          <p:nvPr/>
        </p:nvPicPr>
        <p:blipFill>
          <a:blip r:embed="rId5"/>
          <a:srcRect/>
          <a:stretch>
            <a:fillRect/>
          </a:stretch>
        </p:blipFill>
        <p:spPr bwMode="auto">
          <a:xfrm>
            <a:off x="6400800" y="4343400"/>
            <a:ext cx="2362200" cy="2362200"/>
          </a:xfrm>
          <a:prstGeom prst="rect">
            <a:avLst/>
          </a:prstGeom>
          <a:noFill/>
          <a:ln w="9525">
            <a:noFill/>
            <a:miter lim="800000"/>
            <a:headEnd/>
            <a:tailEnd/>
          </a:ln>
        </p:spPr>
      </p:pic>
    </p:spTree>
  </p:cSld>
  <p:clrMapOvr>
    <a:masterClrMapping/>
  </p:clrMapOvr>
  <p:transition spd="slow">
    <p:split/>
    <p:sndAc>
      <p:stSnd>
        <p:snd r:embed="rId3" name="click.wav" builtIn="1"/>
      </p:stSnd>
    </p:sndAc>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solidFill>
                  <a:schemeClr val="bg1"/>
                </a:solidFill>
                <a:effectLst>
                  <a:outerShdw blurRad="38100" dist="38100" dir="2700000" algn="tl">
                    <a:srgbClr val="FFFFFF"/>
                  </a:outerShdw>
                </a:effectLst>
                <a:latin typeface="Times New Roman" pitchFamily="18" charset="0"/>
              </a:rPr>
              <a:t>Relief u/s.89(1)</a:t>
            </a:r>
            <a:br>
              <a:rPr lang="en-US" b="1" u="sng" dirty="0" smtClean="0">
                <a:solidFill>
                  <a:schemeClr val="bg1"/>
                </a:solidFill>
                <a:effectLst>
                  <a:outerShdw blurRad="38100" dist="38100" dir="2700000" algn="tl">
                    <a:srgbClr val="FFFFFF"/>
                  </a:outerShdw>
                </a:effectLst>
                <a:latin typeface="Times New Roman" pitchFamily="18" charset="0"/>
              </a:rPr>
            </a:br>
            <a:endParaRPr lang="en-IN" dirty="0" smtClean="0">
              <a:solidFill>
                <a:schemeClr val="bg1"/>
              </a:solidFill>
            </a:endParaRPr>
          </a:p>
        </p:txBody>
      </p:sp>
      <p:sp>
        <p:nvSpPr>
          <p:cNvPr id="51203" name="Content Placeholder 2"/>
          <p:cNvSpPr>
            <a:spLocks noGrp="1"/>
          </p:cNvSpPr>
          <p:nvPr>
            <p:ph idx="1"/>
          </p:nvPr>
        </p:nvSpPr>
        <p:spPr/>
        <p:txBody>
          <a:bodyPr/>
          <a:lstStyle/>
          <a:p>
            <a:r>
              <a:rPr lang="en-US" sz="3600" b="1" smtClean="0">
                <a:solidFill>
                  <a:schemeClr val="bg1"/>
                </a:solidFill>
                <a:latin typeface="Times New Roman" pitchFamily="18" charset="0"/>
                <a:cs typeface="Times New Roman" pitchFamily="18" charset="0"/>
              </a:rPr>
              <a:t>from 1-4-2010 (assessment year 2010-11) that no such relief shall be granted in respect of any amount received or receivable by an assessee on his voluntary retirement or termination of his service. </a:t>
            </a:r>
            <a:r>
              <a:rPr lang="en-US" b="1" u="sng" smtClean="0">
                <a:solidFill>
                  <a:schemeClr val="bg1"/>
                </a:solidFill>
                <a:cs typeface="Times New Roman" pitchFamily="18" charset="0"/>
              </a:rPr>
              <a:t/>
            </a:r>
            <a:br>
              <a:rPr lang="en-US" b="1" u="sng" smtClean="0">
                <a:solidFill>
                  <a:schemeClr val="bg1"/>
                </a:solidFill>
                <a:cs typeface="Times New Roman" pitchFamily="18" charset="0"/>
              </a:rPr>
            </a:br>
            <a:endParaRPr lang="en-IN" smtClean="0">
              <a:solidFill>
                <a:schemeClr val="bg1"/>
              </a:solidFill>
            </a:endParaRPr>
          </a:p>
        </p:txBody>
      </p:sp>
    </p:spTree>
  </p:cSld>
  <p:clrMapOvr>
    <a:masterClrMapping/>
  </p:clrMapOvr>
  <p:transition spd="slow">
    <p:split dir="in"/>
    <p:sndAc>
      <p:stSnd>
        <p:snd r:embed="rId2" name="click.wav" builtIn="1"/>
      </p:stSnd>
    </p:sndAc>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b="1" u="sng" smtClean="0">
                <a:solidFill>
                  <a:schemeClr val="bg1"/>
                </a:solidFill>
                <a:latin typeface="Times New Roman" pitchFamily="18" charset="0"/>
              </a:rPr>
              <a:t>Estimation of Income for deducting tax</a:t>
            </a:r>
            <a:endParaRPr lang="en-US" smtClean="0">
              <a:solidFill>
                <a:schemeClr val="bg1"/>
              </a:solidFill>
            </a:endParaRPr>
          </a:p>
        </p:txBody>
      </p:sp>
      <p:sp>
        <p:nvSpPr>
          <p:cNvPr id="52227" name="Rectangle 3"/>
          <p:cNvSpPr>
            <a:spLocks noGrp="1" noChangeArrowheads="1"/>
          </p:cNvSpPr>
          <p:nvPr>
            <p:ph type="body" idx="1"/>
          </p:nvPr>
        </p:nvSpPr>
        <p:spPr/>
        <p:txBody>
          <a:bodyPr/>
          <a:lstStyle/>
          <a:p>
            <a:pPr eaLnBrk="1" hangingPunct="1"/>
            <a:r>
              <a:rPr lang="en-US" sz="4000" b="1" smtClean="0">
                <a:solidFill>
                  <a:schemeClr val="bg1"/>
                </a:solidFill>
                <a:latin typeface="Times New Roman" pitchFamily="18" charset="0"/>
              </a:rPr>
              <a:t>Method of calculation</a:t>
            </a:r>
            <a:r>
              <a:rPr lang="en-US" b="1" smtClean="0">
                <a:solidFill>
                  <a:schemeClr val="bg1"/>
                </a:solidFill>
                <a:latin typeface="Times New Roman" pitchFamily="18" charset="0"/>
              </a:rPr>
              <a:t> </a:t>
            </a:r>
            <a:r>
              <a:rPr lang="en-US" smtClean="0">
                <a:solidFill>
                  <a:schemeClr val="bg1"/>
                </a:solidFill>
                <a:latin typeface="Times New Roman" pitchFamily="18" charset="0"/>
              </a:rPr>
              <a:t>: </a:t>
            </a:r>
            <a:r>
              <a:rPr lang="en-US" sz="4000" smtClean="0">
                <a:solidFill>
                  <a:schemeClr val="bg1"/>
                </a:solidFill>
                <a:latin typeface="Times New Roman" pitchFamily="18" charset="0"/>
              </a:rPr>
              <a:t>Estimate the salary including perquisites for the financial year 2010, apply the rates, calculate the tax and divide it by 12. </a:t>
            </a:r>
          </a:p>
        </p:txBody>
      </p:sp>
    </p:spTree>
  </p:cSld>
  <p:clrMapOvr>
    <a:masterClrMapping/>
  </p:clrMapOvr>
  <p:transition spd="slow">
    <p:zoom/>
    <p:sndAc>
      <p:stSnd>
        <p:snd r:embed="rId2" name="click.wav" builtIn="1"/>
      </p:stSnd>
    </p:sndAc>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b="1" u="sng" smtClean="0">
                <a:solidFill>
                  <a:schemeClr val="bg1"/>
                </a:solidFill>
                <a:latin typeface="Times New Roman" pitchFamily="18" charset="0"/>
              </a:rPr>
              <a:t>Estimation of Income for deducting tax</a:t>
            </a:r>
          </a:p>
        </p:txBody>
      </p:sp>
      <p:sp>
        <p:nvSpPr>
          <p:cNvPr id="53251" name="Rectangle 3"/>
          <p:cNvSpPr>
            <a:spLocks noGrp="1" noChangeArrowheads="1"/>
          </p:cNvSpPr>
          <p:nvPr>
            <p:ph type="body" idx="1"/>
          </p:nvPr>
        </p:nvSpPr>
        <p:spPr/>
        <p:txBody>
          <a:bodyPr/>
          <a:lstStyle/>
          <a:p>
            <a:pPr eaLnBrk="1" hangingPunct="1"/>
            <a:r>
              <a:rPr lang="en-US" smtClean="0">
                <a:solidFill>
                  <a:schemeClr val="bg1"/>
                </a:solidFill>
                <a:latin typeface="Times New Roman" pitchFamily="18" charset="0"/>
              </a:rPr>
              <a:t>The amount of tax so arrived should be deducted every month in equal installments. However, Any excess or deficit arising out of any previous deduction can be adjusted by increasing or decreasing the amount of subsequent deductions during the same financial year. </a:t>
            </a:r>
          </a:p>
          <a:p>
            <a:endParaRPr lang="en-US" smtClean="0">
              <a:solidFill>
                <a:schemeClr val="bg1"/>
              </a:solidFill>
            </a:endParaRPr>
          </a:p>
        </p:txBody>
      </p:sp>
    </p:spTree>
  </p:cSld>
  <p:clrMapOvr>
    <a:masterClrMapping/>
  </p:clrMapOvr>
  <p:transition spd="slow">
    <p:zoom dir="in"/>
    <p:sndAc>
      <p:stSnd>
        <p:snd r:embed="rId2" name="click.wav" builtIn="1"/>
      </p:stSnd>
    </p:sndAc>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z="4000" b="1" u="sng" smtClean="0">
                <a:solidFill>
                  <a:schemeClr val="bg1"/>
                </a:solidFill>
                <a:latin typeface="Times New Roman" pitchFamily="18" charset="0"/>
              </a:rPr>
              <a:t>Duties of Persons responsible for deducting tax</a:t>
            </a:r>
            <a:r>
              <a:rPr lang="en-US" sz="4000" smtClean="0">
                <a:solidFill>
                  <a:schemeClr val="bg1"/>
                </a:solidFill>
              </a:rPr>
              <a:t> </a:t>
            </a:r>
          </a:p>
        </p:txBody>
      </p:sp>
      <p:sp>
        <p:nvSpPr>
          <p:cNvPr id="56323" name="Rectangle 3"/>
          <p:cNvSpPr>
            <a:spLocks noGrp="1" noChangeArrowheads="1"/>
          </p:cNvSpPr>
          <p:nvPr>
            <p:ph type="body" idx="1"/>
          </p:nvPr>
        </p:nvSpPr>
        <p:spPr/>
        <p:txBody>
          <a:bodyPr/>
          <a:lstStyle/>
          <a:p>
            <a:pPr eaLnBrk="1" hangingPunct="1"/>
            <a:r>
              <a:rPr lang="en-US" b="1" i="1" smtClean="0">
                <a:solidFill>
                  <a:schemeClr val="bg1"/>
                </a:solidFill>
                <a:latin typeface="Times New Roman" pitchFamily="18" charset="0"/>
                <a:cs typeface="Times New Roman" pitchFamily="18" charset="0"/>
              </a:rPr>
              <a:t>DDOs to satisfy themselves of the genuineness of claim</a:t>
            </a:r>
            <a:r>
              <a:rPr lang="en-US" i="1" smtClean="0">
                <a:solidFill>
                  <a:schemeClr val="bg1"/>
                </a:solidFill>
                <a:latin typeface="Times New Roman" pitchFamily="18" charset="0"/>
                <a:cs typeface="Times New Roman" pitchFamily="18" charset="0"/>
              </a:rPr>
              <a:t>:</a:t>
            </a:r>
          </a:p>
          <a:p>
            <a:pPr eaLnBrk="1" hangingPunct="1"/>
            <a:r>
              <a:rPr lang="en-US" sz="2700" smtClean="0">
                <a:solidFill>
                  <a:schemeClr val="bg1"/>
                </a:solidFill>
                <a:latin typeface="Times New Roman" pitchFamily="18" charset="0"/>
                <a:cs typeface="Times New Roman" pitchFamily="18" charset="0"/>
              </a:rPr>
              <a:t>The Drawing and Disbursing Officers should satisfy themselves about the actual deposits/subscriptions/payments made by the employees, by calling for such particulars/information as they deem necessary before allowing the aforesaid deductions.</a:t>
            </a:r>
          </a:p>
        </p:txBody>
      </p:sp>
    </p:spTree>
  </p:cSld>
  <p:clrMapOvr>
    <a:masterClrMapping/>
  </p:clrMapOvr>
  <p:transition spd="slow">
    <p:push dir="r"/>
    <p:sndAc>
      <p:stSnd>
        <p:snd r:embed="rId2" name="click.wav" builtIn="1"/>
      </p:stSnd>
    </p:sndAc>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sz="4000" b="1" i="1" smtClean="0">
                <a:solidFill>
                  <a:schemeClr val="bg1"/>
                </a:solidFill>
                <a:latin typeface="Times New Roman" pitchFamily="18" charset="0"/>
                <a:cs typeface="Times New Roman" pitchFamily="18" charset="0"/>
              </a:rPr>
              <a:t>DDOs to satisfy themselves of the genuineness of claim</a:t>
            </a:r>
            <a:r>
              <a:rPr lang="en-US" sz="4000" i="1" smtClean="0">
                <a:solidFill>
                  <a:schemeClr val="bg1"/>
                </a:solidFill>
                <a:latin typeface="Times New Roman" pitchFamily="18" charset="0"/>
                <a:cs typeface="Times New Roman" pitchFamily="18" charset="0"/>
              </a:rPr>
              <a:t>:</a:t>
            </a:r>
          </a:p>
        </p:txBody>
      </p:sp>
      <p:sp>
        <p:nvSpPr>
          <p:cNvPr id="57347" name="Rectangle 3"/>
          <p:cNvSpPr>
            <a:spLocks noGrp="1" noChangeArrowheads="1"/>
          </p:cNvSpPr>
          <p:nvPr>
            <p:ph type="body" idx="1"/>
          </p:nvPr>
        </p:nvSpPr>
        <p:spPr/>
        <p:txBody>
          <a:bodyPr/>
          <a:lstStyle/>
          <a:p>
            <a:pPr algn="just">
              <a:lnSpc>
                <a:spcPct val="90000"/>
              </a:lnSpc>
            </a:pPr>
            <a:r>
              <a:rPr lang="en-US" sz="2700" smtClean="0">
                <a:solidFill>
                  <a:schemeClr val="bg1"/>
                </a:solidFill>
                <a:latin typeface="Times New Roman" pitchFamily="18" charset="0"/>
                <a:cs typeface="Times New Roman" pitchFamily="18" charset="0"/>
              </a:rPr>
              <a:t>In case the DDO is not satisfied about the genuineness of the employee’s claim regarding any deposit/subscription/payment made by the employee, he should not allow the same, and the employee would be free to claim the deduction/rebate on such amount by filing his return of income and furnishing the necessary proof etc., therewith, to the satisfaction of the Assessing Officer.</a:t>
            </a:r>
            <a:endParaRPr lang="en-US" sz="2700" smtClean="0">
              <a:solidFill>
                <a:schemeClr val="bg1"/>
              </a:solidFill>
            </a:endParaRPr>
          </a:p>
          <a:p>
            <a:pPr>
              <a:lnSpc>
                <a:spcPct val="90000"/>
              </a:lnSpc>
            </a:pPr>
            <a:endParaRPr lang="en-US" sz="2800" smtClean="0">
              <a:solidFill>
                <a:schemeClr val="bg1"/>
              </a:solidFill>
            </a:endParaRPr>
          </a:p>
        </p:txBody>
      </p:sp>
    </p:spTree>
  </p:cSld>
  <p:clrMapOvr>
    <a:masterClrMapping/>
  </p:clrMapOvr>
  <p:transition spd="slow">
    <p:push dir="u"/>
    <p:sndAc>
      <p:stSnd>
        <p:snd r:embed="rId2" name="click.wav" builtIn="1"/>
      </p:stSnd>
    </p:sndAc>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z="4000" b="1" u="sng" smtClean="0">
                <a:solidFill>
                  <a:schemeClr val="bg1"/>
                </a:solidFill>
                <a:latin typeface="Times New Roman" pitchFamily="18" charset="0"/>
              </a:rPr>
              <a:t>Duties of Persons responsible for deducting tax</a:t>
            </a:r>
          </a:p>
        </p:txBody>
      </p:sp>
      <p:sp>
        <p:nvSpPr>
          <p:cNvPr id="60419" name="Rectangle 3"/>
          <p:cNvSpPr>
            <a:spLocks noGrp="1" noChangeArrowheads="1"/>
          </p:cNvSpPr>
          <p:nvPr>
            <p:ph type="body" idx="1"/>
          </p:nvPr>
        </p:nvSpPr>
        <p:spPr/>
        <p:txBody>
          <a:bodyPr/>
          <a:lstStyle/>
          <a:p>
            <a:pPr eaLnBrk="1" hangingPunct="1"/>
            <a:r>
              <a:rPr lang="en-US" dirty="0" smtClean="0">
                <a:solidFill>
                  <a:schemeClr val="bg1"/>
                </a:solidFill>
                <a:latin typeface="Times New Roman" pitchFamily="18" charset="0"/>
              </a:rPr>
              <a:t>File Quarterly statements in form No.24Q within time i.e.  15th July, 15 </a:t>
            </a:r>
            <a:r>
              <a:rPr lang="en-US" dirty="0" err="1" smtClean="0">
                <a:solidFill>
                  <a:schemeClr val="bg1"/>
                </a:solidFill>
                <a:latin typeface="Times New Roman" pitchFamily="18" charset="0"/>
              </a:rPr>
              <a:t>th</a:t>
            </a:r>
            <a:r>
              <a:rPr lang="en-US" dirty="0" smtClean="0">
                <a:solidFill>
                  <a:schemeClr val="bg1"/>
                </a:solidFill>
                <a:latin typeface="Times New Roman" pitchFamily="18" charset="0"/>
              </a:rPr>
              <a:t> October, 15th January of the relevant financial year and for the last quarter is 15</a:t>
            </a:r>
            <a:r>
              <a:rPr lang="en-US" baseline="30000" dirty="0" smtClean="0">
                <a:solidFill>
                  <a:schemeClr val="bg1"/>
                </a:solidFill>
                <a:latin typeface="Times New Roman" pitchFamily="18" charset="0"/>
              </a:rPr>
              <a:t>th</a:t>
            </a:r>
            <a:r>
              <a:rPr lang="en-US" dirty="0" smtClean="0">
                <a:solidFill>
                  <a:schemeClr val="bg1"/>
                </a:solidFill>
                <a:latin typeface="Times New Roman" pitchFamily="18" charset="0"/>
              </a:rPr>
              <a:t> May following financial year.</a:t>
            </a:r>
          </a:p>
          <a:p>
            <a:pPr eaLnBrk="1" hangingPunct="1"/>
            <a:r>
              <a:rPr lang="en-US" dirty="0" smtClean="0">
                <a:solidFill>
                  <a:schemeClr val="bg1"/>
                </a:solidFill>
                <a:latin typeface="Times New Roman" pitchFamily="18" charset="0"/>
              </a:rPr>
              <a:t>Challans for deposit of TDS - for salaries challan No.ITNS-281.</a:t>
            </a:r>
          </a:p>
        </p:txBody>
      </p:sp>
    </p:spTree>
  </p:cSld>
  <p:clrMapOvr>
    <a:masterClrMapping/>
  </p:clrMapOvr>
  <p:transition spd="slow">
    <p:comb/>
    <p:sndAc>
      <p:stSnd>
        <p:snd r:embed="rId2" name="click.wav" builtIn="1"/>
      </p:stSnd>
    </p:sndAc>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457200" y="533400"/>
            <a:ext cx="8458200" cy="701675"/>
          </a:xfrm>
          <a:prstGeom prst="rect">
            <a:avLst/>
          </a:prstGeom>
          <a:noFill/>
          <a:ln w="9525">
            <a:noFill/>
            <a:miter lim="800000"/>
            <a:headEnd/>
            <a:tailEnd/>
          </a:ln>
          <a:effectLst/>
        </p:spPr>
        <p:txBody>
          <a:bodyPr>
            <a:spAutoFit/>
          </a:bodyPr>
          <a:lstStyle/>
          <a:p>
            <a:pPr algn="ctr" eaLnBrk="1" hangingPunct="1">
              <a:spcBef>
                <a:spcPct val="50000"/>
              </a:spcBef>
              <a:defRPr/>
            </a:pPr>
            <a:r>
              <a:rPr lang="en-US" sz="4000" b="1" u="sng" dirty="0">
                <a:solidFill>
                  <a:schemeClr val="bg1"/>
                </a:solidFill>
                <a:effectLst>
                  <a:outerShdw blurRad="38100" dist="38100" dir="2700000" algn="tl">
                    <a:srgbClr val="000000"/>
                  </a:outerShdw>
                </a:effectLst>
                <a:latin typeface="Times New Roman" pitchFamily="18" charset="0"/>
              </a:rPr>
              <a:t>Attn: Govt. DDOs’</a:t>
            </a:r>
          </a:p>
        </p:txBody>
      </p:sp>
      <p:sp>
        <p:nvSpPr>
          <p:cNvPr id="62467" name="Text Box 5"/>
          <p:cNvSpPr txBox="1">
            <a:spLocks noChangeArrowheads="1"/>
          </p:cNvSpPr>
          <p:nvPr/>
        </p:nvSpPr>
        <p:spPr bwMode="auto">
          <a:xfrm>
            <a:off x="381000" y="1295400"/>
            <a:ext cx="8305800" cy="5262979"/>
          </a:xfrm>
          <a:prstGeom prst="rect">
            <a:avLst/>
          </a:prstGeom>
          <a:noFill/>
          <a:ln w="9525">
            <a:noFill/>
            <a:miter lim="800000"/>
            <a:headEnd/>
            <a:tailEnd/>
          </a:ln>
        </p:spPr>
        <p:txBody>
          <a:bodyPr>
            <a:spAutoFit/>
          </a:bodyPr>
          <a:lstStyle/>
          <a:p>
            <a:pPr marL="342900" indent="-342900" algn="just" eaLnBrk="1" hangingPunct="1"/>
            <a:r>
              <a:rPr lang="en-US" sz="2800" dirty="0">
                <a:solidFill>
                  <a:schemeClr val="bg1"/>
                </a:solidFill>
                <a:latin typeface="Times New Roman" pitchFamily="18" charset="0"/>
              </a:rPr>
              <a:t>	</a:t>
            </a:r>
          </a:p>
          <a:p>
            <a:pPr marL="342900" indent="-342900" algn="just" eaLnBrk="1" hangingPunct="1">
              <a:buFontTx/>
              <a:buAutoNum type="alphaLcParenBoth"/>
            </a:pPr>
            <a:r>
              <a:rPr lang="en-US" sz="2800" dirty="0" smtClean="0">
                <a:solidFill>
                  <a:schemeClr val="bg1"/>
                </a:solidFill>
                <a:latin typeface="Times New Roman" pitchFamily="18" charset="0"/>
              </a:rPr>
              <a:t>Who are paying taxes by Book Adjustment - submit </a:t>
            </a:r>
            <a:r>
              <a:rPr lang="en-US" sz="2800" dirty="0">
                <a:solidFill>
                  <a:schemeClr val="bg1"/>
                </a:solidFill>
                <a:latin typeface="Times New Roman" pitchFamily="18" charset="0"/>
              </a:rPr>
              <a:t>a statement in Form No. 24G within ten days from the end of the month to the agency authorized by the Director General of Income-tax (Systems) in respect of tax deducted by the deductors and reported to him for that month; and</a:t>
            </a:r>
          </a:p>
          <a:p>
            <a:pPr marL="342900" indent="-342900" algn="just" eaLnBrk="1" hangingPunct="1"/>
            <a:endParaRPr lang="en-US" sz="2800" dirty="0">
              <a:solidFill>
                <a:schemeClr val="bg1"/>
              </a:solidFill>
              <a:latin typeface="Times New Roman" pitchFamily="18" charset="0"/>
            </a:endParaRPr>
          </a:p>
          <a:p>
            <a:pPr marL="342900" indent="-342900" algn="just" eaLnBrk="1" hangingPunct="1"/>
            <a:r>
              <a:rPr lang="en-US" sz="2800" dirty="0">
                <a:solidFill>
                  <a:schemeClr val="bg1"/>
                </a:solidFill>
                <a:latin typeface="Times New Roman" pitchFamily="18" charset="0"/>
              </a:rPr>
              <a:t>(b) intimate the number (hereinafter referred to as the Book Identification Number) generated by the agency to each of the deductors in respect of whom the sum deducted has been credited.</a:t>
            </a:r>
          </a:p>
        </p:txBody>
      </p:sp>
      <p:pic>
        <p:nvPicPr>
          <p:cNvPr id="62468" name="Picture 7"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zoom/>
    <p:sndAc>
      <p:stSnd>
        <p:snd r:embed="rId3" name="explode.wav" builtIn="1"/>
      </p:stSnd>
    </p:sndAc>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4"/>
          <a:srcRect l="7039" t="22029" r="9526" b="16061"/>
          <a:stretch>
            <a:fillRect/>
          </a:stretch>
        </p:blipFill>
        <p:spPr bwMode="auto">
          <a:xfrm>
            <a:off x="457200" y="841375"/>
            <a:ext cx="8686800" cy="5689600"/>
          </a:xfrm>
          <a:prstGeom prst="rect">
            <a:avLst/>
          </a:prstGeom>
          <a:noFill/>
          <a:ln w="9525">
            <a:noFill/>
            <a:miter lim="800000"/>
            <a:headEnd/>
            <a:tailEnd/>
          </a:ln>
        </p:spPr>
      </p:pic>
      <p:sp>
        <p:nvSpPr>
          <p:cNvPr id="63491" name="Text Box 3"/>
          <p:cNvSpPr txBox="1">
            <a:spLocks noChangeArrowheads="1"/>
          </p:cNvSpPr>
          <p:nvPr/>
        </p:nvSpPr>
        <p:spPr bwMode="auto">
          <a:xfrm>
            <a:off x="381000" y="304800"/>
            <a:ext cx="8458200" cy="555625"/>
          </a:xfrm>
          <a:prstGeom prst="rect">
            <a:avLst/>
          </a:prstGeom>
          <a:noFill/>
          <a:ln w="9525">
            <a:noFill/>
            <a:miter lim="800000"/>
            <a:headEnd/>
            <a:tailEnd/>
          </a:ln>
        </p:spPr>
        <p:txBody>
          <a:bodyPr>
            <a:spAutoFit/>
          </a:bodyPr>
          <a:lstStyle/>
          <a:p>
            <a:pPr algn="ctr" eaLnBrk="1" hangingPunct="1">
              <a:lnSpc>
                <a:spcPct val="80000"/>
              </a:lnSpc>
              <a:spcBef>
                <a:spcPct val="50000"/>
              </a:spcBef>
            </a:pPr>
            <a:r>
              <a:rPr lang="en-US" sz="3800" b="1" u="sng">
                <a:solidFill>
                  <a:schemeClr val="bg1"/>
                </a:solidFill>
                <a:latin typeface="Times New Roman" pitchFamily="18" charset="0"/>
              </a:rPr>
              <a:t>Form -24G</a:t>
            </a:r>
          </a:p>
        </p:txBody>
      </p:sp>
      <p:pic>
        <p:nvPicPr>
          <p:cNvPr id="63492" name="Picture 4" descr="CBDT Logo"/>
          <p:cNvPicPr>
            <a:picLocks noChangeAspect="1" noChangeArrowheads="1"/>
          </p:cNvPicPr>
          <p:nvPr/>
        </p:nvPicPr>
        <p:blipFill>
          <a:blip r:embed="rId5"/>
          <a:srcRect/>
          <a:stretch>
            <a:fillRect/>
          </a:stretch>
        </p:blipFill>
        <p:spPr bwMode="auto">
          <a:xfrm>
            <a:off x="7924800" y="211138"/>
            <a:ext cx="914400" cy="696912"/>
          </a:xfrm>
          <a:prstGeom prst="rect">
            <a:avLst/>
          </a:prstGeom>
          <a:noFill/>
          <a:ln w="9525">
            <a:noFill/>
            <a:miter lim="800000"/>
            <a:headEnd/>
            <a:tailEnd/>
          </a:ln>
        </p:spPr>
      </p:pic>
    </p:spTree>
  </p:cSld>
  <p:clrMapOvr>
    <a:masterClrMapping/>
  </p:clrMapOvr>
  <p:transition spd="slow">
    <p:randomBar/>
    <p:sndAc>
      <p:stSnd>
        <p:snd r:embed="rId3" name="click.wav" builtIn="1"/>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7"/>
          <p:cNvSpPr>
            <a:spLocks noGrp="1" noChangeArrowheads="1"/>
          </p:cNvSpPr>
          <p:nvPr>
            <p:ph type="title" idx="4294967295"/>
          </p:nvPr>
        </p:nvSpPr>
        <p:spPr>
          <a:xfrm>
            <a:off x="533400" y="-457200"/>
            <a:ext cx="6870700" cy="1600200"/>
          </a:xfrm>
        </p:spPr>
        <p:txBody>
          <a:bodyPr/>
          <a:lstStyle/>
          <a:p>
            <a:r>
              <a:rPr lang="en-US" sz="3200" b="1" smtClean="0">
                <a:solidFill>
                  <a:srgbClr val="2771BA"/>
                </a:solidFill>
                <a:latin typeface="Times New Roman" pitchFamily="18" charset="0"/>
              </a:rPr>
              <a:t>TDS rates for Financial Year 2010-11</a:t>
            </a:r>
          </a:p>
        </p:txBody>
      </p:sp>
      <p:graphicFrame>
        <p:nvGraphicFramePr>
          <p:cNvPr id="117879" name="Group 119"/>
          <p:cNvGraphicFramePr>
            <a:graphicFrameLocks noGrp="1"/>
          </p:cNvGraphicFramePr>
          <p:nvPr>
            <p:ph idx="4294967295"/>
          </p:nvPr>
        </p:nvGraphicFramePr>
        <p:xfrm>
          <a:off x="685800" y="1219200"/>
          <a:ext cx="8305800" cy="5418139"/>
        </p:xfrm>
        <a:graphic>
          <a:graphicData uri="http://schemas.openxmlformats.org/drawingml/2006/table">
            <a:tbl>
              <a:tblPr/>
              <a:tblGrid>
                <a:gridCol w="2076450"/>
                <a:gridCol w="2076450"/>
                <a:gridCol w="2836863"/>
                <a:gridCol w="1316037"/>
              </a:tblGrid>
              <a:tr h="72707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rPr>
                        <a:t>Senior Citizen</a:t>
                      </a: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1F29F"/>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rPr>
                        <a:t>Woman</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1F29F"/>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rPr>
                        <a:t>Others</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1F29F"/>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rPr>
                        <a:t>Tax (%)</a:t>
                      </a: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1F29F"/>
                    </a:solidFill>
                  </a:tcPr>
                </a:tc>
              </a:tr>
              <a:tr h="96837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Between 0 to 2,40,000</a:t>
                      </a: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Between 0 to 1,90,000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Between 0 to 1,60,000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3300" b="0" i="0" u="none" strike="noStrike" cap="none" normalizeH="0" baseline="0" dirty="0" smtClean="0">
                          <a:ln>
                            <a:noFill/>
                          </a:ln>
                          <a:solidFill>
                            <a:srgbClr val="000000"/>
                          </a:solidFill>
                          <a:effectLst/>
                          <a:latin typeface="Times New Roman" pitchFamily="18" charset="0"/>
                        </a:rPr>
                        <a:t>0</a:t>
                      </a: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r>
              <a:tr h="9683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Between 2,40,001 to </a:t>
                      </a:r>
                      <a:r>
                        <a:rPr kumimoji="0" lang="en-US" sz="1800" b="1" i="0" u="none" strike="noStrike" cap="none" normalizeH="0" baseline="0" dirty="0" smtClean="0">
                          <a:ln>
                            <a:noFill/>
                          </a:ln>
                          <a:solidFill>
                            <a:srgbClr val="000000"/>
                          </a:solidFill>
                          <a:effectLst/>
                          <a:latin typeface="Times New Roman" pitchFamily="18" charset="0"/>
                        </a:rPr>
                        <a:t>5,00,000</a:t>
                      </a:r>
                      <a:endParaRPr kumimoji="0" lang="en-US" sz="1800" b="0" i="0" u="none" strike="noStrike" cap="none" normalizeH="0" baseline="0" dirty="0" smtClean="0">
                        <a:ln>
                          <a:noFill/>
                        </a:ln>
                        <a:solidFill>
                          <a:srgbClr val="00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Between 1,90,001 to</a:t>
                      </a:r>
                      <a:r>
                        <a:rPr kumimoji="0" lang="en-US" sz="1800" b="1" i="0" u="none" strike="noStrike" cap="none" normalizeH="0" baseline="0" dirty="0" smtClean="0">
                          <a:ln>
                            <a:noFill/>
                          </a:ln>
                          <a:solidFill>
                            <a:srgbClr val="000000"/>
                          </a:solidFill>
                          <a:effectLst/>
                          <a:latin typeface="Times New Roman" pitchFamily="18" charset="0"/>
                        </a:rPr>
                        <a:t> 5,00,000</a:t>
                      </a:r>
                      <a:endParaRPr kumimoji="0" lang="en-US" sz="1800" b="0"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Between 1,60,001 to </a:t>
                      </a:r>
                      <a:r>
                        <a:rPr kumimoji="0" lang="en-US" sz="1800" b="1" i="0" u="none" strike="noStrike" cap="none" normalizeH="0" baseline="0" dirty="0" smtClean="0">
                          <a:ln>
                            <a:noFill/>
                          </a:ln>
                          <a:solidFill>
                            <a:srgbClr val="000000"/>
                          </a:solidFill>
                          <a:effectLst/>
                          <a:latin typeface="Times New Roman" pitchFamily="18" charset="0"/>
                        </a:rPr>
                        <a:t>5,00,000</a:t>
                      </a:r>
                      <a:endParaRPr kumimoji="0" lang="en-US" sz="1800" b="0"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3300" b="0" i="0" u="none" strike="noStrike" cap="none" normalizeH="0" baseline="0" dirty="0" smtClean="0">
                          <a:ln>
                            <a:noFill/>
                          </a:ln>
                          <a:solidFill>
                            <a:srgbClr val="000000"/>
                          </a:solidFill>
                          <a:effectLst/>
                          <a:latin typeface="Times New Roman" pitchFamily="18" charset="0"/>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r>
              <a:tr h="9683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Between 5,00,001 to</a:t>
                      </a:r>
                      <a:r>
                        <a:rPr kumimoji="0" lang="en-US" sz="1800" b="1" i="0" u="none" strike="noStrike" cap="none" normalizeH="0" baseline="0" dirty="0" smtClean="0">
                          <a:ln>
                            <a:noFill/>
                          </a:ln>
                          <a:solidFill>
                            <a:srgbClr val="000000"/>
                          </a:solidFill>
                          <a:effectLst/>
                          <a:latin typeface="Times New Roman" pitchFamily="18" charset="0"/>
                        </a:rPr>
                        <a:t> 8,00,000</a:t>
                      </a:r>
                      <a:endParaRPr kumimoji="0" lang="en-US" sz="1800" b="0" i="0" u="none" strike="noStrike" cap="none" normalizeH="0" baseline="0" dirty="0" smtClean="0">
                        <a:ln>
                          <a:noFill/>
                        </a:ln>
                        <a:solidFill>
                          <a:srgbClr val="00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Between 5,00,001 to</a:t>
                      </a:r>
                      <a:r>
                        <a:rPr kumimoji="0" lang="en-US" sz="1800" b="1" i="0" u="none" strike="noStrike" cap="none" normalizeH="0" baseline="0" dirty="0" smtClean="0">
                          <a:ln>
                            <a:noFill/>
                          </a:ln>
                          <a:solidFill>
                            <a:srgbClr val="000000"/>
                          </a:solidFill>
                          <a:effectLst/>
                          <a:latin typeface="Times New Roman" pitchFamily="18" charset="0"/>
                        </a:rPr>
                        <a:t> 8,00,000</a:t>
                      </a:r>
                      <a:endParaRPr kumimoji="0" lang="en-US" sz="1800" b="0"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Between 5,00,001 to </a:t>
                      </a:r>
                      <a:r>
                        <a:rPr kumimoji="0" lang="en-US" sz="1800" b="1" i="0" u="none" strike="noStrike" cap="none" normalizeH="0" baseline="0" dirty="0" smtClean="0">
                          <a:ln>
                            <a:noFill/>
                          </a:ln>
                          <a:solidFill>
                            <a:srgbClr val="000000"/>
                          </a:solidFill>
                          <a:effectLst/>
                          <a:latin typeface="Times New Roman" pitchFamily="18" charset="0"/>
                        </a:rPr>
                        <a:t>8,00,000</a:t>
                      </a:r>
                      <a:endParaRPr kumimoji="0" lang="en-US" sz="1800" b="0"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3300" b="0" i="0" u="none" strike="noStrike" cap="none" normalizeH="0" baseline="0" dirty="0" smtClean="0">
                          <a:ln>
                            <a:noFill/>
                          </a:ln>
                          <a:solidFill>
                            <a:srgbClr val="000000"/>
                          </a:solidFill>
                          <a:effectLst/>
                          <a:latin typeface="Times New Roman" pitchFamily="18" charset="0"/>
                        </a:rPr>
                        <a:t>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r>
              <a:tr h="677863">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a:t>
                      </a:r>
                      <a:r>
                        <a:rPr kumimoji="0" lang="en-US" sz="1800" b="1" i="0" u="none" strike="noStrike" cap="none" normalizeH="0" baseline="0" dirty="0" smtClean="0">
                          <a:ln>
                            <a:noFill/>
                          </a:ln>
                          <a:solidFill>
                            <a:srgbClr val="000000"/>
                          </a:solidFill>
                          <a:effectLst/>
                          <a:latin typeface="Times New Roman" pitchFamily="18" charset="0"/>
                        </a:rPr>
                        <a:t>above 8,00,001</a:t>
                      </a:r>
                      <a:endParaRPr kumimoji="0" lang="en-US" sz="1800" b="0" i="0" u="none" strike="noStrike" cap="none" normalizeH="0" baseline="0" dirty="0" smtClean="0">
                        <a:ln>
                          <a:noFill/>
                        </a:ln>
                        <a:solidFill>
                          <a:srgbClr val="00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a:t>
                      </a:r>
                      <a:r>
                        <a:rPr kumimoji="0" lang="en-US" sz="1800" b="1" i="0" u="none" strike="noStrike" cap="none" normalizeH="0" baseline="0" dirty="0" smtClean="0">
                          <a:ln>
                            <a:noFill/>
                          </a:ln>
                          <a:solidFill>
                            <a:srgbClr val="000000"/>
                          </a:solidFill>
                          <a:effectLst/>
                          <a:latin typeface="Times New Roman" pitchFamily="18" charset="0"/>
                        </a:rPr>
                        <a:t>above 8,00,001</a:t>
                      </a:r>
                      <a:endParaRPr kumimoji="0" lang="en-US" sz="1800" b="0"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rPr>
                        <a:t> For Income </a:t>
                      </a:r>
                      <a:r>
                        <a:rPr kumimoji="0" lang="en-US" sz="1800" b="1" i="0" u="none" strike="noStrike" cap="none" normalizeH="0" baseline="0" dirty="0" smtClean="0">
                          <a:ln>
                            <a:noFill/>
                          </a:ln>
                          <a:solidFill>
                            <a:srgbClr val="000000"/>
                          </a:solidFill>
                          <a:effectLst/>
                          <a:latin typeface="Times New Roman" pitchFamily="18" charset="0"/>
                        </a:rPr>
                        <a:t>above 8,00,001</a:t>
                      </a:r>
                      <a:endParaRPr kumimoji="0" lang="en-US" sz="1800" b="0"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3300" b="0" i="0" u="none" strike="noStrike" cap="none" normalizeH="0" baseline="0" dirty="0" smtClean="0">
                          <a:ln>
                            <a:noFill/>
                          </a:ln>
                          <a:solidFill>
                            <a:srgbClr val="000000"/>
                          </a:solidFill>
                          <a:effectLst/>
                          <a:latin typeface="Times New Roman" pitchFamily="18" charset="0"/>
                        </a:rPr>
                        <a:t>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r>
              <a:tr h="554038">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Times New Roman" pitchFamily="18" charset="0"/>
                        </a:rPr>
                        <a:t>Surcharge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Times New Roman" pitchFamily="18" charset="0"/>
                        </a:rPr>
                        <a:t>Surcharge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7F4D0"/>
                    </a:solidFill>
                  </a:tcPr>
                </a:tc>
              </a:tr>
              <a:tr h="554038">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Times New Roman" pitchFamily="18" charset="0"/>
                        </a:rPr>
                        <a:t>Education Cess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Times New Roman" pitchFamily="18" charset="0"/>
                        </a:rPr>
                        <a:t>Education 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7F4D0"/>
                    </a:solid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Times New Roman" pitchFamily="18" charset="0"/>
                        </a:rPr>
                        <a:t>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7F4D0"/>
                    </a:solidFill>
                  </a:tcPr>
                </a:tc>
              </a:tr>
            </a:tbl>
          </a:graphicData>
        </a:graphic>
      </p:graphicFrame>
    </p:spTree>
  </p:cSld>
  <p:clrMapOvr>
    <a:masterClrMapping/>
  </p:clrMapOvr>
  <p:transition spd="slow">
    <p:split orient="vert"/>
    <p:sndAc>
      <p:stSnd>
        <p:snd r:embed="rId2" name="click.wav" builtIn="1"/>
      </p:stSnd>
    </p:sndAc>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4"/>
          <p:cNvSpPr txBox="1">
            <a:spLocks noChangeArrowheads="1"/>
          </p:cNvSpPr>
          <p:nvPr/>
        </p:nvSpPr>
        <p:spPr bwMode="auto">
          <a:xfrm>
            <a:off x="647700" y="1320800"/>
            <a:ext cx="7772400" cy="3046413"/>
          </a:xfrm>
          <a:prstGeom prst="rect">
            <a:avLst/>
          </a:prstGeom>
          <a:noFill/>
          <a:ln w="9525">
            <a:noFill/>
            <a:miter lim="800000"/>
            <a:headEnd/>
            <a:tailEnd/>
          </a:ln>
        </p:spPr>
        <p:txBody>
          <a:bodyPr>
            <a:spAutoFit/>
          </a:bodyPr>
          <a:lstStyle/>
          <a:p>
            <a:pPr algn="just" eaLnBrk="1" hangingPunct="1"/>
            <a:r>
              <a:rPr lang="en-US" sz="3200" b="1">
                <a:solidFill>
                  <a:schemeClr val="bg1"/>
                </a:solidFill>
                <a:latin typeface="Times New Roman" pitchFamily="18" charset="0"/>
              </a:rPr>
              <a:t>	</a:t>
            </a:r>
          </a:p>
          <a:p>
            <a:pPr algn="just" eaLnBrk="1" hangingPunct="1"/>
            <a:r>
              <a:rPr lang="en-US" sz="3200" b="1">
                <a:solidFill>
                  <a:schemeClr val="bg1"/>
                </a:solidFill>
                <a:latin typeface="Times New Roman" pitchFamily="18" charset="0"/>
              </a:rPr>
              <a:t>	The deductor has to issue a  certificate in Form No. 16 along with annexure A or B and 12BA  before 31</a:t>
            </a:r>
            <a:r>
              <a:rPr lang="en-US" sz="3200" b="1" baseline="30000">
                <a:solidFill>
                  <a:schemeClr val="bg1"/>
                </a:solidFill>
                <a:latin typeface="Times New Roman" pitchFamily="18" charset="0"/>
              </a:rPr>
              <a:t>st</a:t>
            </a:r>
            <a:r>
              <a:rPr lang="en-US" sz="3200" b="1">
                <a:solidFill>
                  <a:schemeClr val="bg1"/>
                </a:solidFill>
                <a:latin typeface="Times New Roman" pitchFamily="18" charset="0"/>
              </a:rPr>
              <a:t> May from the end of financial year, in which the deduction was made.</a:t>
            </a:r>
          </a:p>
        </p:txBody>
      </p:sp>
      <p:sp>
        <p:nvSpPr>
          <p:cNvPr id="16389" name="Text Box 5"/>
          <p:cNvSpPr txBox="1">
            <a:spLocks noChangeArrowheads="1"/>
          </p:cNvSpPr>
          <p:nvPr/>
        </p:nvSpPr>
        <p:spPr bwMode="auto">
          <a:xfrm>
            <a:off x="457200" y="228600"/>
            <a:ext cx="8458200" cy="777875"/>
          </a:xfrm>
          <a:prstGeom prst="rect">
            <a:avLst/>
          </a:prstGeom>
          <a:noFill/>
          <a:ln w="9525">
            <a:noFill/>
            <a:miter lim="800000"/>
            <a:headEnd/>
            <a:tailEnd/>
          </a:ln>
          <a:effectLst/>
        </p:spPr>
        <p:txBody>
          <a:bodyPr>
            <a:spAutoFit/>
          </a:bodyPr>
          <a:lstStyle/>
          <a:p>
            <a:pPr algn="ctr" eaLnBrk="1" hangingPunct="1">
              <a:spcBef>
                <a:spcPct val="50000"/>
              </a:spcBef>
              <a:defRPr/>
            </a:pPr>
            <a:r>
              <a:rPr lang="en-US" sz="4500" b="1" u="sng" dirty="0">
                <a:solidFill>
                  <a:schemeClr val="bg1"/>
                </a:solidFill>
                <a:effectLst>
                  <a:outerShdw blurRad="38100" dist="38100" dir="2700000" algn="tl">
                    <a:srgbClr val="000000"/>
                  </a:outerShdw>
                </a:effectLst>
                <a:latin typeface="Times New Roman" pitchFamily="18" charset="0"/>
              </a:rPr>
              <a:t>FORM 16</a:t>
            </a:r>
          </a:p>
        </p:txBody>
      </p:sp>
      <p:pic>
        <p:nvPicPr>
          <p:cNvPr id="64516" name="Picture 7"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cover dir="ld"/>
    <p:sndAc>
      <p:stSnd>
        <p:snd r:embed="rId3" name="click.wav" builtIn="1"/>
      </p:stSnd>
    </p:sndAc>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457200" y="228600"/>
            <a:ext cx="8458200" cy="1000125"/>
          </a:xfrm>
          <a:prstGeom prst="rect">
            <a:avLst/>
          </a:prstGeom>
          <a:noFill/>
          <a:ln w="9525">
            <a:noFill/>
            <a:miter lim="800000"/>
            <a:headEnd/>
            <a:tailEnd/>
          </a:ln>
          <a:effectLst/>
        </p:spPr>
        <p:txBody>
          <a:bodyPr>
            <a:spAutoFit/>
          </a:bodyPr>
          <a:lstStyle/>
          <a:p>
            <a:pPr algn="ctr" eaLnBrk="1" hangingPunct="1">
              <a:lnSpc>
                <a:spcPct val="70000"/>
              </a:lnSpc>
              <a:spcBef>
                <a:spcPct val="50000"/>
              </a:spcBef>
              <a:defRPr/>
            </a:pPr>
            <a:r>
              <a:rPr lang="en-US" sz="3200" b="1" u="sng" dirty="0">
                <a:solidFill>
                  <a:schemeClr val="bg1"/>
                </a:solidFill>
                <a:effectLst>
                  <a:outerShdw blurRad="38100" dist="38100" dir="2700000" algn="tl">
                    <a:srgbClr val="000000"/>
                  </a:outerShdw>
                </a:effectLst>
                <a:latin typeface="Times New Roman" pitchFamily="18" charset="0"/>
              </a:rPr>
              <a:t>FORM 16</a:t>
            </a:r>
          </a:p>
          <a:p>
            <a:pPr algn="ctr" eaLnBrk="1" hangingPunct="1">
              <a:lnSpc>
                <a:spcPct val="70000"/>
              </a:lnSpc>
              <a:spcBef>
                <a:spcPct val="50000"/>
              </a:spcBef>
              <a:defRPr/>
            </a:pPr>
            <a:endParaRPr lang="en-US" sz="3000" b="1" u="sng" dirty="0">
              <a:solidFill>
                <a:schemeClr val="bg1"/>
              </a:solidFill>
              <a:effectLst>
                <a:outerShdw blurRad="38100" dist="38100" dir="2700000" algn="tl">
                  <a:srgbClr val="000000"/>
                </a:outerShdw>
              </a:effectLst>
              <a:latin typeface="Times New Roman" pitchFamily="18" charset="0"/>
            </a:endParaRPr>
          </a:p>
        </p:txBody>
      </p:sp>
      <p:sp>
        <p:nvSpPr>
          <p:cNvPr id="65539" name="Text Box 5"/>
          <p:cNvSpPr txBox="1">
            <a:spLocks noChangeArrowheads="1"/>
          </p:cNvSpPr>
          <p:nvPr/>
        </p:nvSpPr>
        <p:spPr bwMode="auto">
          <a:xfrm>
            <a:off x="457200" y="1651000"/>
            <a:ext cx="8305800" cy="3933825"/>
          </a:xfrm>
          <a:prstGeom prst="rect">
            <a:avLst/>
          </a:prstGeom>
          <a:noFill/>
          <a:ln w="9525">
            <a:noFill/>
            <a:miter lim="800000"/>
            <a:headEnd/>
            <a:tailEnd/>
          </a:ln>
        </p:spPr>
        <p:txBody>
          <a:bodyPr>
            <a:spAutoFit/>
          </a:bodyPr>
          <a:lstStyle/>
          <a:p>
            <a:pPr algn="just" eaLnBrk="1" hangingPunct="1">
              <a:lnSpc>
                <a:spcPct val="90000"/>
              </a:lnSpc>
            </a:pPr>
            <a:r>
              <a:rPr lang="en-US" sz="2800">
                <a:solidFill>
                  <a:schemeClr val="bg1"/>
                </a:solidFill>
                <a:latin typeface="Times New Roman" pitchFamily="18" charset="0"/>
              </a:rPr>
              <a:t>Form No. 16, - for SALARIES</a:t>
            </a:r>
          </a:p>
          <a:p>
            <a:pPr algn="just" eaLnBrk="1" hangingPunct="1">
              <a:lnSpc>
                <a:spcPct val="90000"/>
              </a:lnSpc>
            </a:pPr>
            <a:r>
              <a:rPr lang="en-US" sz="2800">
                <a:solidFill>
                  <a:schemeClr val="bg1"/>
                </a:solidFill>
                <a:latin typeface="Times New Roman" pitchFamily="18" charset="0"/>
              </a:rPr>
              <a:t>(2) The certificate referred to in sub-rule (1) shall specify:</a:t>
            </a:r>
          </a:p>
          <a:p>
            <a:pPr algn="just" eaLnBrk="1" hangingPunct="1">
              <a:lnSpc>
                <a:spcPct val="90000"/>
              </a:lnSpc>
            </a:pPr>
            <a:r>
              <a:rPr lang="en-US" sz="2800">
                <a:solidFill>
                  <a:schemeClr val="bg1"/>
                </a:solidFill>
                <a:latin typeface="Times New Roman" pitchFamily="18" charset="0"/>
              </a:rPr>
              <a:t>(a) valid permanent account number (PAN)</a:t>
            </a:r>
          </a:p>
          <a:p>
            <a:pPr algn="just" eaLnBrk="1" hangingPunct="1">
              <a:lnSpc>
                <a:spcPct val="90000"/>
              </a:lnSpc>
            </a:pPr>
            <a:r>
              <a:rPr lang="en-US" sz="2800">
                <a:solidFill>
                  <a:schemeClr val="bg1"/>
                </a:solidFill>
                <a:latin typeface="Times New Roman" pitchFamily="18" charset="0"/>
              </a:rPr>
              <a:t>(b) valid TAN </a:t>
            </a:r>
          </a:p>
          <a:p>
            <a:pPr algn="just" eaLnBrk="1" hangingPunct="1">
              <a:lnSpc>
                <a:spcPct val="90000"/>
              </a:lnSpc>
            </a:pPr>
            <a:r>
              <a:rPr lang="en-US" sz="2800">
                <a:solidFill>
                  <a:schemeClr val="bg1"/>
                </a:solidFill>
                <a:latin typeface="Times New Roman" pitchFamily="18" charset="0"/>
              </a:rPr>
              <a:t>(c) (i) book identification number;</a:t>
            </a:r>
          </a:p>
          <a:p>
            <a:pPr algn="just" eaLnBrk="1" hangingPunct="1">
              <a:lnSpc>
                <a:spcPct val="90000"/>
              </a:lnSpc>
            </a:pPr>
            <a:r>
              <a:rPr lang="en-US" sz="2800">
                <a:solidFill>
                  <a:schemeClr val="bg1"/>
                </a:solidFill>
                <a:latin typeface="Times New Roman" pitchFamily="18" charset="0"/>
              </a:rPr>
              <a:t>     (ii) Challan identification number </a:t>
            </a:r>
          </a:p>
          <a:p>
            <a:pPr algn="just" eaLnBrk="1" hangingPunct="1">
              <a:lnSpc>
                <a:spcPct val="90000"/>
              </a:lnSpc>
            </a:pPr>
            <a:r>
              <a:rPr lang="en-US" sz="2800">
                <a:solidFill>
                  <a:schemeClr val="bg1"/>
                </a:solidFill>
                <a:latin typeface="Times New Roman" pitchFamily="18" charset="0"/>
              </a:rPr>
              <a:t>(d) (i) receipt number of the relevant quarterly statement</a:t>
            </a:r>
          </a:p>
          <a:p>
            <a:pPr algn="just" eaLnBrk="1" hangingPunct="1">
              <a:lnSpc>
                <a:spcPct val="90000"/>
              </a:lnSpc>
            </a:pPr>
            <a:r>
              <a:rPr lang="en-US" sz="2800">
                <a:solidFill>
                  <a:schemeClr val="bg1"/>
                </a:solidFill>
                <a:latin typeface="Times New Roman" pitchFamily="18" charset="0"/>
              </a:rPr>
              <a:t>     (ii) receipt numbers of all the relevant quarterly    </a:t>
            </a:r>
          </a:p>
          <a:p>
            <a:pPr algn="just" eaLnBrk="1" hangingPunct="1">
              <a:lnSpc>
                <a:spcPct val="90000"/>
              </a:lnSpc>
            </a:pPr>
            <a:r>
              <a:rPr lang="en-US" sz="2800">
                <a:solidFill>
                  <a:schemeClr val="bg1"/>
                </a:solidFill>
                <a:latin typeface="Times New Roman" pitchFamily="18" charset="0"/>
              </a:rPr>
              <a:t>          statements for  “Salaries”.</a:t>
            </a:r>
          </a:p>
        </p:txBody>
      </p:sp>
      <p:pic>
        <p:nvPicPr>
          <p:cNvPr id="65540" name="Picture 7"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advClick="0" advTm="5000">
    <p:cover dir="ru"/>
    <p:sndAc>
      <p:stSnd>
        <p:snd r:embed="rId3" name="click.wav" builtIn="1"/>
      </p:stSnd>
    </p:sndAc>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4"/>
          <a:srcRect l="12555" t="21498" r="12965" b="10497"/>
          <a:stretch>
            <a:fillRect/>
          </a:stretch>
        </p:blipFill>
        <p:spPr bwMode="auto">
          <a:xfrm>
            <a:off x="381000" y="914400"/>
            <a:ext cx="8382000" cy="5638800"/>
          </a:xfrm>
          <a:prstGeom prst="rect">
            <a:avLst/>
          </a:prstGeom>
          <a:noFill/>
          <a:ln w="9525">
            <a:noFill/>
            <a:miter lim="800000"/>
            <a:headEnd/>
            <a:tailEnd/>
          </a:ln>
        </p:spPr>
      </p:pic>
      <p:sp>
        <p:nvSpPr>
          <p:cNvPr id="66563" name="Text Box 3"/>
          <p:cNvSpPr txBox="1">
            <a:spLocks noChangeArrowheads="1"/>
          </p:cNvSpPr>
          <p:nvPr/>
        </p:nvSpPr>
        <p:spPr bwMode="auto">
          <a:xfrm>
            <a:off x="381000" y="304800"/>
            <a:ext cx="8458200" cy="555625"/>
          </a:xfrm>
          <a:prstGeom prst="rect">
            <a:avLst/>
          </a:prstGeom>
          <a:noFill/>
          <a:ln w="9525">
            <a:noFill/>
            <a:miter lim="800000"/>
            <a:headEnd/>
            <a:tailEnd/>
          </a:ln>
        </p:spPr>
        <p:txBody>
          <a:bodyPr>
            <a:spAutoFit/>
          </a:bodyPr>
          <a:lstStyle/>
          <a:p>
            <a:pPr algn="ctr" eaLnBrk="1" hangingPunct="1">
              <a:lnSpc>
                <a:spcPct val="80000"/>
              </a:lnSpc>
              <a:spcBef>
                <a:spcPct val="50000"/>
              </a:spcBef>
            </a:pPr>
            <a:r>
              <a:rPr lang="en-US" sz="3800" b="1" u="sng">
                <a:solidFill>
                  <a:schemeClr val="bg1"/>
                </a:solidFill>
                <a:latin typeface="Times New Roman" pitchFamily="18" charset="0"/>
              </a:rPr>
              <a:t>Revised Form -16</a:t>
            </a:r>
          </a:p>
        </p:txBody>
      </p:sp>
      <p:sp>
        <p:nvSpPr>
          <p:cNvPr id="66564" name="Rectangle 4"/>
          <p:cNvSpPr>
            <a:spLocks noChangeArrowheads="1"/>
          </p:cNvSpPr>
          <p:nvPr/>
        </p:nvSpPr>
        <p:spPr bwMode="auto">
          <a:xfrm>
            <a:off x="457200" y="4495800"/>
            <a:ext cx="8229600" cy="1752600"/>
          </a:xfrm>
          <a:prstGeom prst="rect">
            <a:avLst/>
          </a:prstGeom>
          <a:solidFill>
            <a:srgbClr val="FF0000">
              <a:alpha val="25882"/>
            </a:srgbClr>
          </a:solidFill>
          <a:ln w="9525">
            <a:solidFill>
              <a:schemeClr val="tx1"/>
            </a:solidFill>
            <a:miter lim="800000"/>
            <a:headEnd/>
            <a:tailEnd/>
          </a:ln>
        </p:spPr>
        <p:txBody>
          <a:bodyPr wrap="none" anchor="ctr"/>
          <a:lstStyle/>
          <a:p>
            <a:endParaRPr lang="en-IN"/>
          </a:p>
        </p:txBody>
      </p:sp>
      <p:pic>
        <p:nvPicPr>
          <p:cNvPr id="66565" name="Picture 5" descr="CBDT Logo"/>
          <p:cNvPicPr>
            <a:picLocks noChangeAspect="1" noChangeArrowheads="1"/>
          </p:cNvPicPr>
          <p:nvPr/>
        </p:nvPicPr>
        <p:blipFill>
          <a:blip r:embed="rId5"/>
          <a:srcRect/>
          <a:stretch>
            <a:fillRect/>
          </a:stretch>
        </p:blipFill>
        <p:spPr bwMode="auto">
          <a:xfrm>
            <a:off x="7924800" y="211138"/>
            <a:ext cx="914400" cy="696912"/>
          </a:xfrm>
          <a:prstGeom prst="rect">
            <a:avLst/>
          </a:prstGeom>
          <a:noFill/>
          <a:ln w="9525">
            <a:noFill/>
            <a:miter lim="800000"/>
            <a:headEnd/>
            <a:tailEnd/>
          </a:ln>
        </p:spPr>
      </p:pic>
    </p:spTree>
  </p:cSld>
  <p:clrMapOvr>
    <a:masterClrMapping/>
  </p:clrMapOvr>
  <p:transition spd="slow">
    <p:randomBar/>
    <p:sndAc>
      <p:stSnd>
        <p:snd r:embed="rId3" name="click.wav" builtIn="1"/>
      </p:stSnd>
    </p:sndAc>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4"/>
          <a:srcRect l="13301" t="22728" r="9526" b="13278"/>
          <a:stretch>
            <a:fillRect/>
          </a:stretch>
        </p:blipFill>
        <p:spPr bwMode="auto">
          <a:xfrm>
            <a:off x="228600" y="966788"/>
            <a:ext cx="8610600" cy="5653087"/>
          </a:xfrm>
          <a:prstGeom prst="rect">
            <a:avLst/>
          </a:prstGeom>
          <a:noFill/>
          <a:ln w="9525">
            <a:noFill/>
            <a:miter lim="800000"/>
            <a:headEnd/>
            <a:tailEnd/>
          </a:ln>
        </p:spPr>
      </p:pic>
      <p:sp>
        <p:nvSpPr>
          <p:cNvPr id="67587" name="Text Box 4"/>
          <p:cNvSpPr txBox="1">
            <a:spLocks noChangeArrowheads="1"/>
          </p:cNvSpPr>
          <p:nvPr/>
        </p:nvSpPr>
        <p:spPr bwMode="auto">
          <a:xfrm>
            <a:off x="381000" y="304800"/>
            <a:ext cx="8458200" cy="555625"/>
          </a:xfrm>
          <a:prstGeom prst="rect">
            <a:avLst/>
          </a:prstGeom>
          <a:noFill/>
          <a:ln w="9525">
            <a:noFill/>
            <a:miter lim="800000"/>
            <a:headEnd/>
            <a:tailEnd/>
          </a:ln>
        </p:spPr>
        <p:txBody>
          <a:bodyPr>
            <a:spAutoFit/>
          </a:bodyPr>
          <a:lstStyle/>
          <a:p>
            <a:pPr algn="ctr" eaLnBrk="1" hangingPunct="1">
              <a:lnSpc>
                <a:spcPct val="80000"/>
              </a:lnSpc>
              <a:spcBef>
                <a:spcPct val="50000"/>
              </a:spcBef>
            </a:pPr>
            <a:r>
              <a:rPr lang="en-US" sz="3800" b="1" u="sng">
                <a:solidFill>
                  <a:schemeClr val="bg1"/>
                </a:solidFill>
                <a:latin typeface="Times New Roman" pitchFamily="18" charset="0"/>
              </a:rPr>
              <a:t>Annexure –A of Revised Form -16</a:t>
            </a:r>
          </a:p>
        </p:txBody>
      </p:sp>
      <p:sp>
        <p:nvSpPr>
          <p:cNvPr id="67588" name="Text Box 5"/>
          <p:cNvSpPr txBox="1">
            <a:spLocks noChangeArrowheads="1"/>
          </p:cNvSpPr>
          <p:nvPr/>
        </p:nvSpPr>
        <p:spPr bwMode="auto">
          <a:xfrm>
            <a:off x="1219200" y="5867400"/>
            <a:ext cx="6934200" cy="800100"/>
          </a:xfrm>
          <a:prstGeom prst="rect">
            <a:avLst/>
          </a:prstGeom>
          <a:solidFill>
            <a:srgbClr val="F82502"/>
          </a:solidFill>
          <a:ln w="38100">
            <a:solidFill>
              <a:srgbClr val="00FFFF"/>
            </a:solidFill>
            <a:miter lim="800000"/>
            <a:headEnd/>
            <a:tailEnd/>
          </a:ln>
        </p:spPr>
        <p:txBody>
          <a:bodyPr>
            <a:spAutoFit/>
          </a:bodyPr>
          <a:lstStyle/>
          <a:p>
            <a:pPr algn="ctr" eaLnBrk="1" hangingPunct="1"/>
            <a:r>
              <a:rPr lang="en-US" sz="2200" b="1">
                <a:solidFill>
                  <a:schemeClr val="bg1"/>
                </a:solidFill>
                <a:latin typeface="Times New Roman" pitchFamily="18" charset="0"/>
              </a:rPr>
              <a:t>Government deductors to enclose Annexure-A if tax is paid without production of an income-tax challan</a:t>
            </a:r>
          </a:p>
        </p:txBody>
      </p:sp>
      <p:pic>
        <p:nvPicPr>
          <p:cNvPr id="67589" name="Picture 7" descr="CBDT Logo"/>
          <p:cNvPicPr>
            <a:picLocks noChangeAspect="1" noChangeArrowheads="1"/>
          </p:cNvPicPr>
          <p:nvPr/>
        </p:nvPicPr>
        <p:blipFill>
          <a:blip r:embed="rId5"/>
          <a:srcRect/>
          <a:stretch>
            <a:fillRect/>
          </a:stretch>
        </p:blipFill>
        <p:spPr bwMode="auto">
          <a:xfrm>
            <a:off x="7924800" y="211138"/>
            <a:ext cx="914400" cy="696912"/>
          </a:xfrm>
          <a:prstGeom prst="rect">
            <a:avLst/>
          </a:prstGeom>
          <a:noFill/>
          <a:ln w="9525">
            <a:noFill/>
            <a:miter lim="800000"/>
            <a:headEnd/>
            <a:tailEnd/>
          </a:ln>
        </p:spPr>
      </p:pic>
    </p:spTree>
  </p:cSld>
  <p:clrMapOvr>
    <a:masterClrMapping/>
  </p:clrMapOvr>
  <p:transition spd="slow">
    <p:blinds/>
    <p:sndAc>
      <p:stSnd>
        <p:snd r:embed="rId3" name="click.wav" builtIn="1"/>
      </p:stSnd>
    </p:sndAc>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4"/>
          <a:srcRect l="19542" t="23883" r="19955" b="18820"/>
          <a:stretch>
            <a:fillRect/>
          </a:stretch>
        </p:blipFill>
        <p:spPr bwMode="auto">
          <a:xfrm>
            <a:off x="228600" y="1125538"/>
            <a:ext cx="8763000" cy="5451475"/>
          </a:xfrm>
          <a:prstGeom prst="rect">
            <a:avLst/>
          </a:prstGeom>
          <a:noFill/>
          <a:ln w="9525">
            <a:noFill/>
            <a:miter lim="800000"/>
            <a:headEnd/>
            <a:tailEnd/>
          </a:ln>
        </p:spPr>
      </p:pic>
      <p:sp>
        <p:nvSpPr>
          <p:cNvPr id="68611" name="Text Box 3"/>
          <p:cNvSpPr txBox="1">
            <a:spLocks noChangeArrowheads="1"/>
          </p:cNvSpPr>
          <p:nvPr/>
        </p:nvSpPr>
        <p:spPr bwMode="auto">
          <a:xfrm>
            <a:off x="381000" y="304800"/>
            <a:ext cx="8458200" cy="555625"/>
          </a:xfrm>
          <a:prstGeom prst="rect">
            <a:avLst/>
          </a:prstGeom>
          <a:noFill/>
          <a:ln w="9525">
            <a:noFill/>
            <a:miter lim="800000"/>
            <a:headEnd/>
            <a:tailEnd/>
          </a:ln>
        </p:spPr>
        <p:txBody>
          <a:bodyPr>
            <a:spAutoFit/>
          </a:bodyPr>
          <a:lstStyle/>
          <a:p>
            <a:pPr algn="ctr" eaLnBrk="1" hangingPunct="1">
              <a:lnSpc>
                <a:spcPct val="80000"/>
              </a:lnSpc>
              <a:spcBef>
                <a:spcPct val="50000"/>
              </a:spcBef>
            </a:pPr>
            <a:r>
              <a:rPr lang="en-US" sz="3800" b="1" u="sng">
                <a:solidFill>
                  <a:schemeClr val="bg1"/>
                </a:solidFill>
                <a:latin typeface="Times New Roman" pitchFamily="18" charset="0"/>
              </a:rPr>
              <a:t>Annexure –B of Revised Form -16</a:t>
            </a:r>
          </a:p>
        </p:txBody>
      </p:sp>
      <p:sp>
        <p:nvSpPr>
          <p:cNvPr id="68612" name="Text Box 4"/>
          <p:cNvSpPr txBox="1">
            <a:spLocks noChangeArrowheads="1"/>
          </p:cNvSpPr>
          <p:nvPr/>
        </p:nvSpPr>
        <p:spPr bwMode="auto">
          <a:xfrm>
            <a:off x="1295400" y="5867400"/>
            <a:ext cx="6934200" cy="862013"/>
          </a:xfrm>
          <a:prstGeom prst="rect">
            <a:avLst/>
          </a:prstGeom>
          <a:solidFill>
            <a:srgbClr val="F82502"/>
          </a:solidFill>
          <a:ln w="76200" cmpd="tri">
            <a:solidFill>
              <a:srgbClr val="00FFFF"/>
            </a:solidFill>
            <a:miter lim="800000"/>
            <a:headEnd/>
            <a:tailEnd/>
          </a:ln>
        </p:spPr>
        <p:txBody>
          <a:bodyPr>
            <a:spAutoFit/>
          </a:bodyPr>
          <a:lstStyle/>
          <a:p>
            <a:pPr algn="ctr" eaLnBrk="1" hangingPunct="1"/>
            <a:r>
              <a:rPr lang="en-US" sz="2500" b="1">
                <a:solidFill>
                  <a:schemeClr val="bg1"/>
                </a:solidFill>
                <a:latin typeface="Times New Roman" pitchFamily="18" charset="0"/>
              </a:rPr>
              <a:t>Non-Government deductors and if tax is paid accompanied by an income-tax challan</a:t>
            </a:r>
          </a:p>
        </p:txBody>
      </p:sp>
      <p:pic>
        <p:nvPicPr>
          <p:cNvPr id="68613" name="Picture 5" descr="CBDT Logo"/>
          <p:cNvPicPr>
            <a:picLocks noChangeAspect="1" noChangeArrowheads="1"/>
          </p:cNvPicPr>
          <p:nvPr/>
        </p:nvPicPr>
        <p:blipFill>
          <a:blip r:embed="rId5"/>
          <a:srcRect/>
          <a:stretch>
            <a:fillRect/>
          </a:stretch>
        </p:blipFill>
        <p:spPr bwMode="auto">
          <a:xfrm>
            <a:off x="7924800" y="211138"/>
            <a:ext cx="914400" cy="696912"/>
          </a:xfrm>
          <a:prstGeom prst="rect">
            <a:avLst/>
          </a:prstGeom>
          <a:noFill/>
          <a:ln w="9525">
            <a:noFill/>
            <a:miter lim="800000"/>
            <a:headEnd/>
            <a:tailEnd/>
          </a:ln>
        </p:spPr>
      </p:pic>
    </p:spTree>
  </p:cSld>
  <p:clrMapOvr>
    <a:masterClrMapping/>
  </p:clrMapOvr>
  <p:transition spd="slow">
    <p:comb dir="vert"/>
    <p:sndAc>
      <p:stSnd>
        <p:snd r:embed="rId3" name="click.wav" builtIn="1"/>
      </p:stSnd>
    </p:sndAc>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idx="4294967295"/>
          </p:nvPr>
        </p:nvSpPr>
        <p:spPr>
          <a:xfrm>
            <a:off x="381000" y="1752600"/>
            <a:ext cx="7696200" cy="3657600"/>
          </a:xfrm>
        </p:spPr>
        <p:txBody>
          <a:bodyPr/>
          <a:lstStyle/>
          <a:p>
            <a:pPr algn="just" eaLnBrk="1" hangingPunct="1">
              <a:lnSpc>
                <a:spcPct val="80000"/>
              </a:lnSpc>
            </a:pPr>
            <a:r>
              <a:rPr lang="en-US" sz="3000" b="1" smtClean="0">
                <a:solidFill>
                  <a:schemeClr val="bg1"/>
                </a:solidFill>
                <a:latin typeface="Times New Roman" pitchFamily="18" charset="0"/>
              </a:rPr>
              <a:t>If  the House Property is transferred before expiry of five years no deduction in the year of transfer and earlier deductions allowed will become income in the year of transfer .</a:t>
            </a:r>
          </a:p>
          <a:p>
            <a:pPr algn="just" eaLnBrk="1" hangingPunct="1">
              <a:lnSpc>
                <a:spcPct val="80000"/>
              </a:lnSpc>
            </a:pPr>
            <a:r>
              <a:rPr lang="en-US" sz="3000" b="1" smtClean="0">
                <a:solidFill>
                  <a:schemeClr val="bg1"/>
                </a:solidFill>
                <a:latin typeface="Times New Roman" pitchFamily="18" charset="0"/>
              </a:rPr>
              <a:t>No deductions u/s. 80C for the repayment of principal amount if the loan is taken from the private persons and also not for commercial properties.</a:t>
            </a:r>
          </a:p>
        </p:txBody>
      </p:sp>
      <p:sp>
        <p:nvSpPr>
          <p:cNvPr id="237571" name="Rectangle 3"/>
          <p:cNvSpPr>
            <a:spLocks noChangeArrowheads="1"/>
          </p:cNvSpPr>
          <p:nvPr/>
        </p:nvSpPr>
        <p:spPr bwMode="auto">
          <a:xfrm>
            <a:off x="1676400" y="152400"/>
            <a:ext cx="5029200" cy="838200"/>
          </a:xfrm>
          <a:prstGeom prst="rect">
            <a:avLst/>
          </a:prstGeom>
          <a:noFill/>
          <a:ln w="9525">
            <a:noFill/>
            <a:miter lim="800000"/>
            <a:headEnd/>
            <a:tailEnd/>
          </a:ln>
          <a:effectLst/>
        </p:spPr>
        <p:txBody>
          <a:bodyPr anchor="b"/>
          <a:lstStyle/>
          <a:p>
            <a:pPr algn="ctr" eaLnBrk="1" hangingPunct="1">
              <a:defRPr/>
            </a:pPr>
            <a:r>
              <a:rPr lang="en-US" sz="4400" b="1" u="sng" dirty="0">
                <a:solidFill>
                  <a:schemeClr val="bg1"/>
                </a:solidFill>
                <a:effectLst>
                  <a:outerShdw blurRad="38100" dist="38100" dir="2700000" algn="tl">
                    <a:srgbClr val="000000"/>
                  </a:outerShdw>
                </a:effectLst>
                <a:latin typeface="Times New Roman" pitchFamily="18" charset="0"/>
              </a:rPr>
              <a:t>Points to Ponder</a:t>
            </a:r>
          </a:p>
        </p:txBody>
      </p:sp>
      <p:pic>
        <p:nvPicPr>
          <p:cNvPr id="72708"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pic>
        <p:nvPicPr>
          <p:cNvPr id="72709" name="Picture 5" descr="MM900282804[2]"/>
          <p:cNvPicPr>
            <a:picLocks noChangeAspect="1" noChangeArrowheads="1" noCrop="1"/>
          </p:cNvPicPr>
          <p:nvPr/>
        </p:nvPicPr>
        <p:blipFill>
          <a:blip r:embed="rId5"/>
          <a:srcRect/>
          <a:stretch>
            <a:fillRect/>
          </a:stretch>
        </p:blipFill>
        <p:spPr bwMode="auto">
          <a:xfrm>
            <a:off x="6324600" y="4724400"/>
            <a:ext cx="2133600" cy="2133600"/>
          </a:xfrm>
          <a:prstGeom prst="rect">
            <a:avLst/>
          </a:prstGeom>
          <a:noFill/>
          <a:ln w="9525">
            <a:noFill/>
            <a:miter lim="800000"/>
            <a:headEnd/>
            <a:tailEnd/>
          </a:ln>
        </p:spPr>
      </p:pic>
      <p:sp>
        <p:nvSpPr>
          <p:cNvPr id="237574" name="Text Box 6"/>
          <p:cNvSpPr txBox="1">
            <a:spLocks noChangeArrowheads="1"/>
          </p:cNvSpPr>
          <p:nvPr/>
        </p:nvSpPr>
        <p:spPr bwMode="auto">
          <a:xfrm>
            <a:off x="6781800" y="4953000"/>
            <a:ext cx="838200" cy="1417638"/>
          </a:xfrm>
          <a:prstGeom prst="rect">
            <a:avLst/>
          </a:prstGeom>
          <a:noFill/>
          <a:ln w="9525">
            <a:noFill/>
            <a:miter lim="800000"/>
            <a:headEnd/>
            <a:tailEnd/>
          </a:ln>
          <a:effectLst/>
        </p:spPr>
        <p:txBody>
          <a:bodyPr>
            <a:spAutoFit/>
          </a:bodyPr>
          <a:lstStyle/>
          <a:p>
            <a:pPr>
              <a:spcBef>
                <a:spcPct val="50000"/>
              </a:spcBef>
              <a:defRPr/>
            </a:pPr>
            <a:r>
              <a:rPr lang="en-US" sz="8700" b="1" dirty="0">
                <a:solidFill>
                  <a:schemeClr val="tx2"/>
                </a:solidFill>
                <a:effectLst>
                  <a:outerShdw blurRad="38100" dist="38100" dir="2700000" algn="tl">
                    <a:srgbClr val="000000"/>
                  </a:outerShdw>
                </a:effectLst>
                <a:latin typeface="Comic Sans MS" pitchFamily="66" charset="0"/>
              </a:rPr>
              <a:t>?</a:t>
            </a:r>
          </a:p>
        </p:txBody>
      </p:sp>
    </p:spTree>
  </p:cSld>
  <p:clrMapOvr>
    <a:masterClrMapping/>
  </p:clrMapOvr>
  <p:transition spd="slow">
    <p:wedge/>
    <p:sndAc>
      <p:stSnd>
        <p:snd r:embed="rId3" name="click.wav" builtIn="1"/>
      </p:stSnd>
    </p:sndAc>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Points to Ponder</a:t>
            </a:r>
          </a:p>
        </p:txBody>
      </p:sp>
      <p:sp>
        <p:nvSpPr>
          <p:cNvPr id="73731" name="Rectangle 3"/>
          <p:cNvSpPr>
            <a:spLocks noGrp="1" noChangeArrowheads="1"/>
          </p:cNvSpPr>
          <p:nvPr>
            <p:ph type="body" idx="1"/>
          </p:nvPr>
        </p:nvSpPr>
        <p:spPr/>
        <p:txBody>
          <a:bodyPr/>
          <a:lstStyle/>
          <a:p>
            <a:r>
              <a:rPr lang="en-US" sz="2800" smtClean="0">
                <a:solidFill>
                  <a:schemeClr val="bg1"/>
                </a:solidFill>
                <a:latin typeface="Times New Roman" pitchFamily="18" charset="0"/>
              </a:rPr>
              <a:t>Any contributions made towards the  ULIP, deposit under Senior Citizen Saving Scheme, Time deposit in Post Office during the financial year and the same terminates within 5 years and LIP terminates within 2 years.</a:t>
            </a:r>
          </a:p>
          <a:p>
            <a:r>
              <a:rPr lang="en-US" sz="2800" smtClean="0">
                <a:solidFill>
                  <a:schemeClr val="bg1"/>
                </a:solidFill>
                <a:latin typeface="Times New Roman" pitchFamily="18" charset="0"/>
              </a:rPr>
              <a:t>The above contributions not  qualified for deduction u/s.80C.</a:t>
            </a:r>
          </a:p>
        </p:txBody>
      </p:sp>
    </p:spTree>
  </p:cSld>
  <p:clrMapOvr>
    <a:masterClrMapping/>
  </p:clrMapOvr>
  <p:transition spd="slow">
    <p:split orient="vert" dir="in"/>
    <p:sndAc>
      <p:stSnd>
        <p:snd r:embed="rId2" name="click.wav" builtIn="1"/>
      </p:stSnd>
    </p:sndAc>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Points to Ponder</a:t>
            </a:r>
          </a:p>
        </p:txBody>
      </p:sp>
      <p:sp>
        <p:nvSpPr>
          <p:cNvPr id="74755" name="Rectangle 3"/>
          <p:cNvSpPr>
            <a:spLocks noGrp="1" noChangeArrowheads="1"/>
          </p:cNvSpPr>
          <p:nvPr>
            <p:ph type="body" idx="1"/>
          </p:nvPr>
        </p:nvSpPr>
        <p:spPr/>
        <p:txBody>
          <a:bodyPr/>
          <a:lstStyle/>
          <a:p>
            <a:r>
              <a:rPr lang="en-US" smtClean="0">
                <a:solidFill>
                  <a:schemeClr val="bg1"/>
                </a:solidFill>
                <a:latin typeface="Times New Roman" pitchFamily="18" charset="0"/>
              </a:rPr>
              <a:t>The quantum of deduction already taken in the preceding years would be deemed as income of the taxpayer in the year in which contribution to the to the above plan/scheme/deposit is terminated.</a:t>
            </a:r>
          </a:p>
        </p:txBody>
      </p:sp>
    </p:spTree>
  </p:cSld>
  <p:clrMapOvr>
    <a:masterClrMapping/>
  </p:clrMapOvr>
  <p:transition spd="slow">
    <p:split orient="vert"/>
    <p:sndAc>
      <p:stSnd>
        <p:snd r:embed="rId2" name="click.wav" builtIn="1"/>
      </p:stSnd>
    </p:sndAc>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a:xfrm>
            <a:off x="828675" y="2566988"/>
            <a:ext cx="4489450" cy="2398712"/>
          </a:xfrm>
        </p:spPr>
        <p:txBody>
          <a:bodyPr/>
          <a:lstStyle/>
          <a:p>
            <a:pPr eaLnBrk="1" hangingPunct="1">
              <a:lnSpc>
                <a:spcPct val="90000"/>
              </a:lnSpc>
              <a:buFont typeface="Wingdings" pitchFamily="2" charset="2"/>
              <a:buChar char="v"/>
            </a:pPr>
            <a:r>
              <a:rPr lang="en-US" sz="2400" smtClean="0">
                <a:solidFill>
                  <a:schemeClr val="bg1"/>
                </a:solidFill>
                <a:latin typeface="Times New Roman" pitchFamily="18" charset="0"/>
              </a:rPr>
              <a:t> </a:t>
            </a:r>
            <a:r>
              <a:rPr lang="en-US" sz="2400" b="1" smtClean="0">
                <a:solidFill>
                  <a:schemeClr val="bg1"/>
                </a:solidFill>
                <a:latin typeface="Times New Roman" pitchFamily="18" charset="0"/>
              </a:rPr>
              <a:t>You may not be able to cover the tax liability.</a:t>
            </a:r>
          </a:p>
          <a:p>
            <a:pPr eaLnBrk="1" hangingPunct="1">
              <a:lnSpc>
                <a:spcPct val="90000"/>
              </a:lnSpc>
              <a:buFont typeface="Wingdings" pitchFamily="2" charset="2"/>
              <a:buNone/>
            </a:pPr>
            <a:endParaRPr lang="en-US" sz="2400" b="1" smtClean="0">
              <a:solidFill>
                <a:schemeClr val="bg1"/>
              </a:solidFill>
              <a:latin typeface="Times New Roman" pitchFamily="18" charset="0"/>
            </a:endParaRPr>
          </a:p>
          <a:p>
            <a:pPr eaLnBrk="1" hangingPunct="1">
              <a:lnSpc>
                <a:spcPct val="90000"/>
              </a:lnSpc>
              <a:buFont typeface="Wingdings" pitchFamily="2" charset="2"/>
              <a:buChar char="v"/>
            </a:pPr>
            <a:r>
              <a:rPr lang="en-US" sz="2400" b="1" smtClean="0">
                <a:solidFill>
                  <a:schemeClr val="bg1"/>
                </a:solidFill>
                <a:latin typeface="Times New Roman" pitchFamily="18" charset="0"/>
              </a:rPr>
              <a:t> Employee may not submit the details to arrive at the correct liability.</a:t>
            </a:r>
          </a:p>
        </p:txBody>
      </p:sp>
      <p:pic>
        <p:nvPicPr>
          <p:cNvPr id="75779" name="Picture 3" descr="BN8SAACAYA9DVECA3QC43YCAQAUVHQCAVB680UCAE73XK1CAONN7XDCAFR53RACA4DGFFECA03296QCAC39AJLCASYNBYRCAOBS1O5CA992GS8CAUF3OBPCASCBQJ3CAD0AMLCCAFR2EEECAV563BBCA0PMBLN"/>
          <p:cNvPicPr>
            <a:picLocks noChangeAspect="1" noChangeArrowheads="1"/>
          </p:cNvPicPr>
          <p:nvPr/>
        </p:nvPicPr>
        <p:blipFill>
          <a:blip r:embed="rId4"/>
          <a:srcRect/>
          <a:stretch>
            <a:fillRect/>
          </a:stretch>
        </p:blipFill>
        <p:spPr bwMode="auto">
          <a:xfrm>
            <a:off x="5486400" y="2438400"/>
            <a:ext cx="2743200" cy="3352800"/>
          </a:xfrm>
          <a:prstGeom prst="rect">
            <a:avLst/>
          </a:prstGeom>
          <a:solidFill>
            <a:schemeClr val="bg2"/>
          </a:solidFill>
          <a:ln w="9525">
            <a:noFill/>
            <a:miter lim="800000"/>
            <a:headEnd/>
            <a:tailEnd/>
          </a:ln>
        </p:spPr>
      </p:pic>
      <p:sp>
        <p:nvSpPr>
          <p:cNvPr id="75780" name="AutoShape 4"/>
          <p:cNvSpPr>
            <a:spLocks noChangeArrowheads="1"/>
          </p:cNvSpPr>
          <p:nvPr/>
        </p:nvSpPr>
        <p:spPr bwMode="auto">
          <a:xfrm>
            <a:off x="7010400" y="1524000"/>
            <a:ext cx="1828800" cy="990600"/>
          </a:xfrm>
          <a:prstGeom prst="wedgeRoundRectCallout">
            <a:avLst>
              <a:gd name="adj1" fmla="val -32551"/>
              <a:gd name="adj2" fmla="val 120833"/>
              <a:gd name="adj3" fmla="val 16667"/>
            </a:avLst>
          </a:prstGeom>
          <a:solidFill>
            <a:schemeClr val="accent1"/>
          </a:solidFill>
          <a:ln w="9525">
            <a:solidFill>
              <a:schemeClr val="tx1"/>
            </a:solidFill>
            <a:miter lim="800000"/>
            <a:headEnd/>
            <a:tailEnd/>
          </a:ln>
        </p:spPr>
        <p:txBody>
          <a:bodyPr/>
          <a:lstStyle/>
          <a:p>
            <a:pPr algn="ctr" eaLnBrk="1" hangingPunct="1"/>
            <a:endParaRPr lang="en-US"/>
          </a:p>
        </p:txBody>
      </p:sp>
      <p:sp>
        <p:nvSpPr>
          <p:cNvPr id="75781" name="Text Box 5"/>
          <p:cNvSpPr txBox="1">
            <a:spLocks noChangeArrowheads="1"/>
          </p:cNvSpPr>
          <p:nvPr/>
        </p:nvSpPr>
        <p:spPr bwMode="auto">
          <a:xfrm>
            <a:off x="6997700" y="1584325"/>
            <a:ext cx="1925638" cy="915988"/>
          </a:xfrm>
          <a:prstGeom prst="rect">
            <a:avLst/>
          </a:prstGeom>
          <a:noFill/>
          <a:ln w="9525">
            <a:noFill/>
            <a:miter lim="800000"/>
            <a:headEnd/>
            <a:tailEnd/>
          </a:ln>
        </p:spPr>
        <p:txBody>
          <a:bodyPr>
            <a:spAutoFit/>
          </a:bodyPr>
          <a:lstStyle/>
          <a:p>
            <a:pPr eaLnBrk="1" hangingPunct="1">
              <a:spcBef>
                <a:spcPct val="50000"/>
              </a:spcBef>
            </a:pPr>
            <a:r>
              <a:rPr lang="en-US" b="1"/>
              <a:t>I will submit the details in February</a:t>
            </a:r>
          </a:p>
        </p:txBody>
      </p:sp>
      <p:pic>
        <p:nvPicPr>
          <p:cNvPr id="75782" name="Picture 6" descr="CBDT Logo"/>
          <p:cNvPicPr>
            <a:picLocks noChangeAspect="1" noChangeArrowheads="1"/>
          </p:cNvPicPr>
          <p:nvPr/>
        </p:nvPicPr>
        <p:blipFill>
          <a:blip r:embed="rId5"/>
          <a:srcRect/>
          <a:stretch>
            <a:fillRect/>
          </a:stretch>
        </p:blipFill>
        <p:spPr bwMode="auto">
          <a:xfrm>
            <a:off x="457200" y="304800"/>
            <a:ext cx="914400" cy="696913"/>
          </a:xfrm>
          <a:prstGeom prst="rect">
            <a:avLst/>
          </a:prstGeom>
          <a:noFill/>
          <a:ln w="9525">
            <a:noFill/>
            <a:miter lim="800000"/>
            <a:headEnd/>
            <a:tailEnd/>
          </a:ln>
        </p:spPr>
      </p:pic>
      <p:sp>
        <p:nvSpPr>
          <p:cNvPr id="249863" name="Rectangle 7"/>
          <p:cNvSpPr>
            <a:spLocks noChangeArrowheads="1"/>
          </p:cNvSpPr>
          <p:nvPr/>
        </p:nvSpPr>
        <p:spPr bwMode="auto">
          <a:xfrm>
            <a:off x="1066800" y="914400"/>
            <a:ext cx="6781800" cy="1143000"/>
          </a:xfrm>
          <a:prstGeom prst="rect">
            <a:avLst/>
          </a:prstGeom>
          <a:noFill/>
          <a:ln w="9525">
            <a:noFill/>
            <a:miter lim="800000"/>
            <a:headEnd/>
            <a:tailEnd/>
          </a:ln>
        </p:spPr>
        <p:txBody>
          <a:bodyPr anchor="b"/>
          <a:lstStyle/>
          <a:p>
            <a:pPr algn="ctr" eaLnBrk="1" hangingPunct="1">
              <a:defRPr/>
            </a:pPr>
            <a:r>
              <a:rPr lang="en-US" sz="3500" b="1" u="sng" dirty="0">
                <a:solidFill>
                  <a:schemeClr val="bg1"/>
                </a:solidFill>
                <a:effectLst>
                  <a:outerShdw blurRad="38100" dist="38100" dir="2700000" algn="tl">
                    <a:srgbClr val="000000"/>
                  </a:outerShdw>
                </a:effectLst>
                <a:latin typeface="Times New Roman" pitchFamily="18" charset="0"/>
              </a:rPr>
              <a:t>NOT DEDUCTING TAX </a:t>
            </a:r>
            <a:br>
              <a:rPr lang="en-US" sz="3500" b="1" u="sng" dirty="0">
                <a:solidFill>
                  <a:schemeClr val="bg1"/>
                </a:solidFill>
                <a:effectLst>
                  <a:outerShdw blurRad="38100" dist="38100" dir="2700000" algn="tl">
                    <a:srgbClr val="000000"/>
                  </a:outerShdw>
                </a:effectLst>
                <a:latin typeface="Times New Roman" pitchFamily="18" charset="0"/>
              </a:rPr>
            </a:br>
            <a:r>
              <a:rPr lang="en-US" sz="3500" b="1" u="sng" dirty="0">
                <a:solidFill>
                  <a:schemeClr val="bg1"/>
                </a:solidFill>
                <a:effectLst>
                  <a:outerShdw blurRad="38100" dist="38100" dir="2700000" algn="tl">
                    <a:srgbClr val="000000"/>
                  </a:outerShdw>
                </a:effectLst>
                <a:latin typeface="Times New Roman" pitchFamily="18" charset="0"/>
              </a:rPr>
              <a:t>STARTING FROM </a:t>
            </a:r>
            <a:br>
              <a:rPr lang="en-US" sz="3500" b="1" u="sng" dirty="0">
                <a:solidFill>
                  <a:schemeClr val="bg1"/>
                </a:solidFill>
                <a:effectLst>
                  <a:outerShdw blurRad="38100" dist="38100" dir="2700000" algn="tl">
                    <a:srgbClr val="000000"/>
                  </a:outerShdw>
                </a:effectLst>
                <a:latin typeface="Times New Roman" pitchFamily="18" charset="0"/>
              </a:rPr>
            </a:br>
            <a:r>
              <a:rPr lang="en-US" sz="3500" b="1" u="sng" dirty="0">
                <a:solidFill>
                  <a:schemeClr val="bg1"/>
                </a:solidFill>
                <a:effectLst>
                  <a:outerShdw blurRad="38100" dist="38100" dir="2700000" algn="tl">
                    <a:srgbClr val="000000"/>
                  </a:outerShdw>
                </a:effectLst>
                <a:latin typeface="Times New Roman" pitchFamily="18" charset="0"/>
              </a:rPr>
              <a:t>FINANCIAL YEAR</a:t>
            </a:r>
          </a:p>
        </p:txBody>
      </p:sp>
    </p:spTree>
  </p:cSld>
  <p:clrMapOvr>
    <a:masterClrMapping/>
  </p:clrMapOvr>
  <p:transition spd="slow">
    <p:cover dir="ru"/>
    <p:sndAc>
      <p:stSnd>
        <p:snd r:embed="rId3" name="drumroll.wav" builtIn="1"/>
      </p:stSnd>
    </p:sndAc>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xfrm>
            <a:off x="685800" y="2209800"/>
            <a:ext cx="4418013" cy="2952750"/>
          </a:xfrm>
        </p:spPr>
        <p:txBody>
          <a:bodyPr/>
          <a:lstStyle/>
          <a:p>
            <a:pPr eaLnBrk="1" hangingPunct="1">
              <a:lnSpc>
                <a:spcPct val="90000"/>
              </a:lnSpc>
              <a:buFont typeface="Wingdings" pitchFamily="2" charset="2"/>
              <a:buChar char="v"/>
            </a:pPr>
            <a:r>
              <a:rPr lang="en-US" sz="3000" b="1" smtClean="0">
                <a:solidFill>
                  <a:schemeClr val="bg1"/>
                </a:solidFill>
                <a:latin typeface="Times New Roman" pitchFamily="18" charset="0"/>
              </a:rPr>
              <a:t>Withholding of salary leading to grievance of employees.</a:t>
            </a:r>
          </a:p>
          <a:p>
            <a:pPr eaLnBrk="1" hangingPunct="1">
              <a:lnSpc>
                <a:spcPct val="90000"/>
              </a:lnSpc>
              <a:buFont typeface="Wingdings" pitchFamily="2" charset="2"/>
              <a:buNone/>
            </a:pPr>
            <a:endParaRPr lang="en-US" sz="3000" b="1" smtClean="0">
              <a:solidFill>
                <a:schemeClr val="bg1"/>
              </a:solidFill>
              <a:latin typeface="Times New Roman" pitchFamily="18" charset="0"/>
            </a:endParaRPr>
          </a:p>
          <a:p>
            <a:pPr eaLnBrk="1" hangingPunct="1">
              <a:lnSpc>
                <a:spcPct val="90000"/>
              </a:lnSpc>
              <a:buFont typeface="Wingdings" pitchFamily="2" charset="2"/>
              <a:buChar char="v"/>
            </a:pPr>
            <a:r>
              <a:rPr lang="en-US" sz="3000" b="1" smtClean="0">
                <a:solidFill>
                  <a:schemeClr val="bg1"/>
                </a:solidFill>
                <a:latin typeface="Times New Roman" pitchFamily="18" charset="0"/>
              </a:rPr>
              <a:t> Employee paying tax on his own indicating failure of the DDO.</a:t>
            </a:r>
          </a:p>
          <a:p>
            <a:pPr eaLnBrk="1" hangingPunct="1">
              <a:lnSpc>
                <a:spcPct val="90000"/>
              </a:lnSpc>
            </a:pPr>
            <a:endParaRPr lang="en-US" sz="3000" b="1" smtClean="0">
              <a:solidFill>
                <a:schemeClr val="bg1"/>
              </a:solidFill>
              <a:latin typeface="Times New Roman" pitchFamily="18" charset="0"/>
            </a:endParaRPr>
          </a:p>
        </p:txBody>
      </p:sp>
      <p:pic>
        <p:nvPicPr>
          <p:cNvPr id="76803" name="Picture 3" descr="LDVCKFCAI1ZP64CA4S015DCABS25AACAIQP8LWCAHQ061BCA8TS2KOCAUS6R0CCAHKXROMCABBY33KCANBD38FCAPQ2Y9PCADJ4XI0CASV2OVKCA7VHU6MCAXWJ9D3CAFA24MDCA9IEIEQCA85ZIC3CAI8Z0GB"/>
          <p:cNvPicPr>
            <a:picLocks noChangeAspect="1" noChangeArrowheads="1"/>
          </p:cNvPicPr>
          <p:nvPr/>
        </p:nvPicPr>
        <p:blipFill>
          <a:blip r:embed="rId4"/>
          <a:srcRect l="34372" t="8922" b="9500"/>
          <a:stretch>
            <a:fillRect/>
          </a:stretch>
        </p:blipFill>
        <p:spPr bwMode="auto">
          <a:xfrm>
            <a:off x="5999163" y="2895600"/>
            <a:ext cx="2674937" cy="3657600"/>
          </a:xfrm>
          <a:prstGeom prst="rect">
            <a:avLst/>
          </a:prstGeom>
          <a:noFill/>
          <a:ln w="9525">
            <a:noFill/>
            <a:miter lim="800000"/>
            <a:headEnd/>
            <a:tailEnd/>
          </a:ln>
        </p:spPr>
      </p:pic>
      <p:sp>
        <p:nvSpPr>
          <p:cNvPr id="76804" name="AutoShape 4"/>
          <p:cNvSpPr>
            <a:spLocks noChangeArrowheads="1"/>
          </p:cNvSpPr>
          <p:nvPr/>
        </p:nvSpPr>
        <p:spPr bwMode="auto">
          <a:xfrm rot="-6650189">
            <a:off x="5416550" y="2657475"/>
            <a:ext cx="1676400" cy="1524000"/>
          </a:xfrm>
          <a:prstGeom prst="wedgeEllipseCallout">
            <a:avLst>
              <a:gd name="adj1" fmla="val -43667"/>
              <a:gd name="adj2" fmla="val 56157"/>
            </a:avLst>
          </a:prstGeom>
          <a:solidFill>
            <a:schemeClr val="accent1">
              <a:alpha val="87842"/>
            </a:schemeClr>
          </a:solidFill>
          <a:ln w="9525">
            <a:solidFill>
              <a:schemeClr val="tx1"/>
            </a:solidFill>
            <a:miter lim="800000"/>
            <a:headEnd/>
            <a:tailEnd/>
          </a:ln>
        </p:spPr>
        <p:txBody>
          <a:bodyPr vert="eaVert"/>
          <a:lstStyle/>
          <a:p>
            <a:pPr algn="ctr"/>
            <a:endParaRPr lang="en-US" b="1"/>
          </a:p>
        </p:txBody>
      </p:sp>
      <p:sp>
        <p:nvSpPr>
          <p:cNvPr id="76805" name="Text Box 5"/>
          <p:cNvSpPr txBox="1">
            <a:spLocks noChangeArrowheads="1"/>
          </p:cNvSpPr>
          <p:nvPr/>
        </p:nvSpPr>
        <p:spPr bwMode="auto">
          <a:xfrm>
            <a:off x="5562600" y="2743200"/>
            <a:ext cx="1604963" cy="1235075"/>
          </a:xfrm>
          <a:prstGeom prst="rect">
            <a:avLst/>
          </a:prstGeom>
          <a:noFill/>
          <a:ln w="9525">
            <a:noFill/>
            <a:miter lim="800000"/>
            <a:headEnd/>
            <a:tailEnd/>
          </a:ln>
        </p:spPr>
        <p:txBody>
          <a:bodyPr>
            <a:spAutoFit/>
          </a:bodyPr>
          <a:lstStyle/>
          <a:p>
            <a:pPr>
              <a:spcBef>
                <a:spcPct val="50000"/>
              </a:spcBef>
            </a:pPr>
            <a:r>
              <a:rPr lang="en-US" sz="2500" b="1"/>
              <a:t>Don’t deduct, I will pay</a:t>
            </a:r>
          </a:p>
        </p:txBody>
      </p:sp>
      <p:sp>
        <p:nvSpPr>
          <p:cNvPr id="251910" name="Rectangle 6"/>
          <p:cNvSpPr>
            <a:spLocks noGrp="1" noChangeArrowheads="1"/>
          </p:cNvSpPr>
          <p:nvPr>
            <p:ph type="title"/>
          </p:nvPr>
        </p:nvSpPr>
        <p:spPr>
          <a:xfrm>
            <a:off x="914400" y="762000"/>
            <a:ext cx="6781800" cy="1143000"/>
          </a:xfrm>
        </p:spPr>
        <p:txBody>
          <a:bodyPr/>
          <a:lstStyle/>
          <a:p>
            <a:pPr eaLnBrk="1" hangingPunct="1">
              <a:defRPr/>
            </a:pPr>
            <a:r>
              <a:rPr lang="en-US" sz="3500" b="1" u="sng" dirty="0" smtClean="0">
                <a:solidFill>
                  <a:schemeClr val="bg1"/>
                </a:solidFill>
                <a:effectLst>
                  <a:outerShdw blurRad="38100" dist="38100" dir="2700000" algn="tl">
                    <a:srgbClr val="000000"/>
                  </a:outerShdw>
                </a:effectLst>
                <a:latin typeface="Times New Roman" pitchFamily="18" charset="0"/>
              </a:rPr>
              <a:t>NOT DEDUCTING TAX </a:t>
            </a:r>
            <a:br>
              <a:rPr lang="en-US" sz="3500" b="1" u="sng" dirty="0" smtClean="0">
                <a:solidFill>
                  <a:schemeClr val="bg1"/>
                </a:solidFill>
                <a:effectLst>
                  <a:outerShdw blurRad="38100" dist="38100" dir="2700000" algn="tl">
                    <a:srgbClr val="000000"/>
                  </a:outerShdw>
                </a:effectLst>
                <a:latin typeface="Times New Roman" pitchFamily="18" charset="0"/>
              </a:rPr>
            </a:br>
            <a:r>
              <a:rPr lang="en-US" sz="3500" b="1" u="sng" dirty="0" smtClean="0">
                <a:solidFill>
                  <a:schemeClr val="bg1"/>
                </a:solidFill>
                <a:effectLst>
                  <a:outerShdw blurRad="38100" dist="38100" dir="2700000" algn="tl">
                    <a:srgbClr val="000000"/>
                  </a:outerShdw>
                </a:effectLst>
                <a:latin typeface="Times New Roman" pitchFamily="18" charset="0"/>
              </a:rPr>
              <a:t>STARTING FROM </a:t>
            </a:r>
            <a:br>
              <a:rPr lang="en-US" sz="3500" b="1" u="sng" dirty="0" smtClean="0">
                <a:solidFill>
                  <a:schemeClr val="bg1"/>
                </a:solidFill>
                <a:effectLst>
                  <a:outerShdw blurRad="38100" dist="38100" dir="2700000" algn="tl">
                    <a:srgbClr val="000000"/>
                  </a:outerShdw>
                </a:effectLst>
                <a:latin typeface="Times New Roman" pitchFamily="18" charset="0"/>
              </a:rPr>
            </a:br>
            <a:r>
              <a:rPr lang="en-US" sz="3500" b="1" u="sng" dirty="0" smtClean="0">
                <a:solidFill>
                  <a:schemeClr val="bg1"/>
                </a:solidFill>
                <a:effectLst>
                  <a:outerShdw blurRad="38100" dist="38100" dir="2700000" algn="tl">
                    <a:srgbClr val="000000"/>
                  </a:outerShdw>
                </a:effectLst>
                <a:latin typeface="Times New Roman" pitchFamily="18" charset="0"/>
              </a:rPr>
              <a:t>FINANCIAL YEAR</a:t>
            </a:r>
          </a:p>
        </p:txBody>
      </p:sp>
      <p:pic>
        <p:nvPicPr>
          <p:cNvPr id="76807" name="Picture 7" descr="CBDT Logo"/>
          <p:cNvPicPr>
            <a:picLocks noChangeAspect="1" noChangeArrowheads="1"/>
          </p:cNvPicPr>
          <p:nvPr/>
        </p:nvPicPr>
        <p:blipFill>
          <a:blip r:embed="rId5"/>
          <a:srcRect/>
          <a:stretch>
            <a:fillRect/>
          </a:stretch>
        </p:blipFill>
        <p:spPr bwMode="auto">
          <a:xfrm>
            <a:off x="457200" y="304800"/>
            <a:ext cx="914400" cy="696913"/>
          </a:xfrm>
          <a:prstGeom prst="rect">
            <a:avLst/>
          </a:prstGeom>
          <a:noFill/>
          <a:ln w="9525">
            <a:noFill/>
            <a:miter lim="800000"/>
            <a:headEnd/>
            <a:tailEnd/>
          </a:ln>
        </p:spPr>
      </p:pic>
      <p:sp>
        <p:nvSpPr>
          <p:cNvPr id="76808" name="Rectangle 8"/>
          <p:cNvSpPr>
            <a:spLocks noChangeArrowheads="1"/>
          </p:cNvSpPr>
          <p:nvPr/>
        </p:nvSpPr>
        <p:spPr bwMode="auto">
          <a:xfrm>
            <a:off x="8229600" y="5105400"/>
            <a:ext cx="381000" cy="609600"/>
          </a:xfrm>
          <a:prstGeom prst="rect">
            <a:avLst/>
          </a:prstGeom>
          <a:solidFill>
            <a:schemeClr val="bg1"/>
          </a:solidFill>
          <a:ln w="9525">
            <a:solidFill>
              <a:schemeClr val="bg1"/>
            </a:solidFill>
            <a:miter lim="800000"/>
            <a:headEnd/>
            <a:tailEnd/>
          </a:ln>
        </p:spPr>
        <p:txBody>
          <a:bodyPr wrap="none" anchor="ctr"/>
          <a:lstStyle/>
          <a:p>
            <a:endParaRPr lang="en-IN"/>
          </a:p>
        </p:txBody>
      </p:sp>
    </p:spTree>
  </p:cSld>
  <p:clrMapOvr>
    <a:masterClrMapping/>
  </p:clrMapOvr>
  <p:transition spd="slow">
    <p:circle/>
    <p:sndAc>
      <p:stSnd>
        <p:snd r:embed="rId3" name="bomb.wav" builtIn="1"/>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type="ctrTitle"/>
          </p:nvPr>
        </p:nvSpPr>
        <p:spPr>
          <a:xfrm>
            <a:off x="381000" y="0"/>
            <a:ext cx="8077200" cy="1143000"/>
          </a:xfrm>
        </p:spPr>
        <p:txBody>
          <a:bodyPr/>
          <a:lstStyle/>
          <a:p>
            <a:pPr eaLnBrk="1" hangingPunct="1">
              <a:defRPr/>
            </a:pPr>
            <a:r>
              <a:rPr lang="en-US" sz="5400" b="1" u="sng" dirty="0" smtClean="0">
                <a:solidFill>
                  <a:srgbClr val="003399"/>
                </a:solidFill>
                <a:latin typeface="Castellar" pitchFamily="18" charset="0"/>
              </a:rPr>
              <a:t>Topics</a:t>
            </a:r>
          </a:p>
        </p:txBody>
      </p:sp>
      <p:sp>
        <p:nvSpPr>
          <p:cNvPr id="7171" name="Rectangle 4"/>
          <p:cNvSpPr>
            <a:spLocks noGrp="1" noChangeArrowheads="1"/>
          </p:cNvSpPr>
          <p:nvPr>
            <p:ph type="subTitle" idx="1"/>
          </p:nvPr>
        </p:nvSpPr>
        <p:spPr>
          <a:xfrm>
            <a:off x="1162050" y="1924050"/>
            <a:ext cx="8229600" cy="4629150"/>
          </a:xfrm>
        </p:spPr>
        <p:txBody>
          <a:bodyPr/>
          <a:lstStyle/>
          <a:p>
            <a:pPr algn="just" eaLnBrk="1" hangingPunct="1">
              <a:lnSpc>
                <a:spcPct val="110000"/>
              </a:lnSpc>
              <a:buFont typeface="Wingdings" pitchFamily="2" charset="2"/>
              <a:buChar char="ü"/>
            </a:pPr>
            <a:r>
              <a:rPr lang="en-US" sz="2100" b="1" smtClean="0">
                <a:solidFill>
                  <a:schemeClr val="folHlink"/>
                </a:solidFill>
                <a:latin typeface="Lucida Console" pitchFamily="49" charset="0"/>
              </a:rPr>
              <a:t> WHAT IS </a:t>
            </a:r>
            <a:r>
              <a:rPr lang="en-US" sz="2100" b="1" smtClean="0">
                <a:solidFill>
                  <a:schemeClr val="tx2"/>
                </a:solidFill>
                <a:latin typeface="Lucida Console" pitchFamily="49" charset="0"/>
              </a:rPr>
              <a:t>SALARY</a:t>
            </a:r>
          </a:p>
          <a:p>
            <a:pPr algn="just" eaLnBrk="1" hangingPunct="1">
              <a:lnSpc>
                <a:spcPct val="110000"/>
              </a:lnSpc>
              <a:buFont typeface="Wingdings" pitchFamily="2" charset="2"/>
              <a:buChar char="ü"/>
            </a:pPr>
            <a:r>
              <a:rPr lang="en-US" sz="2100" b="1" smtClean="0">
                <a:solidFill>
                  <a:schemeClr val="tx2"/>
                </a:solidFill>
                <a:latin typeface="Lucida Console" pitchFamily="49" charset="0"/>
              </a:rPr>
              <a:t> PERQUISITES</a:t>
            </a:r>
            <a:endParaRPr lang="en-US" sz="2100" b="1" smtClean="0">
              <a:solidFill>
                <a:srgbClr val="0000FF"/>
              </a:solidFill>
              <a:latin typeface="Lucida Console" pitchFamily="49" charset="0"/>
            </a:endParaRPr>
          </a:p>
          <a:p>
            <a:pPr algn="just" eaLnBrk="1" hangingPunct="1">
              <a:lnSpc>
                <a:spcPct val="110000"/>
              </a:lnSpc>
              <a:buFont typeface="Wingdings" pitchFamily="2" charset="2"/>
              <a:buChar char="ü"/>
            </a:pPr>
            <a:r>
              <a:rPr lang="en-US" sz="2100" b="1" smtClean="0">
                <a:solidFill>
                  <a:schemeClr val="tx2"/>
                </a:solidFill>
                <a:latin typeface="Lucida Console" pitchFamily="49" charset="0"/>
              </a:rPr>
              <a:t> ALLOWANCES </a:t>
            </a:r>
          </a:p>
          <a:p>
            <a:pPr algn="just" eaLnBrk="1" hangingPunct="1">
              <a:lnSpc>
                <a:spcPct val="110000"/>
              </a:lnSpc>
              <a:buFont typeface="Wingdings" pitchFamily="2" charset="2"/>
              <a:buChar char="ü"/>
            </a:pPr>
            <a:r>
              <a:rPr lang="en-US" sz="2100" b="1" smtClean="0">
                <a:solidFill>
                  <a:schemeClr val="tx2"/>
                </a:solidFill>
                <a:latin typeface="Lucida Console" pitchFamily="49" charset="0"/>
              </a:rPr>
              <a:t> </a:t>
            </a:r>
            <a:r>
              <a:rPr lang="en-US" sz="2100" b="1" smtClean="0">
                <a:solidFill>
                  <a:srgbClr val="0000FF"/>
                </a:solidFill>
                <a:latin typeface="Lucida Console" pitchFamily="49" charset="0"/>
              </a:rPr>
              <a:t>INCOMES WHICH DO NOT FORM PART    </a:t>
            </a:r>
          </a:p>
          <a:p>
            <a:pPr algn="just" eaLnBrk="1" hangingPunct="1">
              <a:lnSpc>
                <a:spcPct val="110000"/>
              </a:lnSpc>
              <a:buFont typeface="Wingdings" pitchFamily="2" charset="2"/>
              <a:buNone/>
            </a:pPr>
            <a:r>
              <a:rPr lang="en-US" sz="2100" b="1" smtClean="0">
                <a:solidFill>
                  <a:srgbClr val="0000FF"/>
                </a:solidFill>
                <a:latin typeface="Lucida Console" pitchFamily="49" charset="0"/>
              </a:rPr>
              <a:t>  OF TOTAL INCOME</a:t>
            </a:r>
            <a:r>
              <a:rPr lang="en-US" sz="2100" b="1" smtClean="0">
                <a:solidFill>
                  <a:schemeClr val="folHlink"/>
                </a:solidFill>
                <a:latin typeface="Lucida Console" pitchFamily="49" charset="0"/>
              </a:rPr>
              <a:t>.</a:t>
            </a:r>
          </a:p>
          <a:p>
            <a:pPr algn="just" eaLnBrk="1" hangingPunct="1">
              <a:lnSpc>
                <a:spcPct val="110000"/>
              </a:lnSpc>
              <a:buFont typeface="Wingdings" pitchFamily="2" charset="2"/>
              <a:buChar char="ü"/>
            </a:pPr>
            <a:r>
              <a:rPr lang="en-US" sz="2100" b="1" smtClean="0">
                <a:solidFill>
                  <a:schemeClr val="folHlink"/>
                </a:solidFill>
                <a:latin typeface="Lucida Console" pitchFamily="49" charset="0"/>
              </a:rPr>
              <a:t>	DEDUCTION UNDER SECTION 16</a:t>
            </a:r>
          </a:p>
          <a:p>
            <a:pPr algn="just" eaLnBrk="1" hangingPunct="1">
              <a:lnSpc>
                <a:spcPct val="110000"/>
              </a:lnSpc>
              <a:buFont typeface="Wingdings" pitchFamily="2" charset="2"/>
              <a:buChar char="ü"/>
            </a:pPr>
            <a:r>
              <a:rPr lang="en-US" sz="2100" b="1" smtClean="0">
                <a:solidFill>
                  <a:schemeClr val="folHlink"/>
                </a:solidFill>
                <a:latin typeface="Lucida Console" pitchFamily="49" charset="0"/>
              </a:rPr>
              <a:t> DEDUCTION OF INTEREST PAID/ACCRUED ON SOP</a:t>
            </a:r>
          </a:p>
          <a:p>
            <a:pPr algn="just" eaLnBrk="1" hangingPunct="1">
              <a:lnSpc>
                <a:spcPct val="110000"/>
              </a:lnSpc>
              <a:buFont typeface="Wingdings" pitchFamily="2" charset="2"/>
              <a:buChar char="ü"/>
            </a:pPr>
            <a:r>
              <a:rPr lang="en-US" sz="2100" b="1" smtClean="0">
                <a:solidFill>
                  <a:schemeClr val="folHlink"/>
                </a:solidFill>
                <a:latin typeface="Lucida Console" pitchFamily="49" charset="0"/>
              </a:rPr>
              <a:t> </a:t>
            </a:r>
            <a:r>
              <a:rPr lang="en-US" sz="2100" b="1" smtClean="0">
                <a:solidFill>
                  <a:schemeClr val="tx2"/>
                </a:solidFill>
                <a:latin typeface="Lucida Console" pitchFamily="49" charset="0"/>
              </a:rPr>
              <a:t>DEDUCTIONS UNDER CHAPTER vi A</a:t>
            </a:r>
            <a:r>
              <a:rPr lang="en-US" sz="2100" b="1" smtClean="0">
                <a:solidFill>
                  <a:schemeClr val="folHlink"/>
                </a:solidFill>
                <a:latin typeface="Lucida Console" pitchFamily="49" charset="0"/>
              </a:rPr>
              <a:t>.</a:t>
            </a:r>
          </a:p>
          <a:p>
            <a:pPr algn="just" eaLnBrk="1" hangingPunct="1">
              <a:lnSpc>
                <a:spcPct val="110000"/>
              </a:lnSpc>
              <a:buFont typeface="Wingdings" pitchFamily="2" charset="2"/>
              <a:buChar char="ü"/>
            </a:pPr>
            <a:r>
              <a:rPr lang="en-US" sz="2100" b="1" smtClean="0">
                <a:solidFill>
                  <a:schemeClr val="folHlink"/>
                </a:solidFill>
                <a:latin typeface="Lucida Console" pitchFamily="49" charset="0"/>
              </a:rPr>
              <a:t>  DUTIES OF PERSONS RESPONSIBLE FOR DEDUCTION TAX</a:t>
            </a:r>
          </a:p>
        </p:txBody>
      </p:sp>
      <p:pic>
        <p:nvPicPr>
          <p:cNvPr id="7172" name="Picture 5" descr="CBDT Logo"/>
          <p:cNvPicPr>
            <a:picLocks noChangeAspect="1" noChangeArrowheads="1"/>
          </p:cNvPicPr>
          <p:nvPr/>
        </p:nvPicPr>
        <p:blipFill>
          <a:blip r:embed="rId4"/>
          <a:srcRect/>
          <a:stretch>
            <a:fillRect/>
          </a:stretch>
        </p:blipFill>
        <p:spPr bwMode="auto">
          <a:xfrm>
            <a:off x="7924800" y="211138"/>
            <a:ext cx="914400" cy="696912"/>
          </a:xfrm>
          <a:prstGeom prst="rect">
            <a:avLst/>
          </a:prstGeom>
          <a:noFill/>
          <a:ln w="9525">
            <a:noFill/>
            <a:miter lim="800000"/>
            <a:headEnd/>
            <a:tailEnd/>
          </a:ln>
        </p:spPr>
      </p:pic>
    </p:spTree>
  </p:cSld>
  <p:clrMapOvr>
    <a:masterClrMapping/>
  </p:clrMapOvr>
  <p:transition spd="slow">
    <p:newsflash/>
    <p:sndAc>
      <p:stSnd>
        <p:snd r:embed="rId3" name="wind.wav" builtIn="1"/>
      </p:stSnd>
    </p:sndAc>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3"/>
          <p:cNvSpPr>
            <a:spLocks noGrp="1" noChangeArrowheads="1"/>
          </p:cNvSpPr>
          <p:nvPr>
            <p:ph type="subTitle" idx="1"/>
          </p:nvPr>
        </p:nvSpPr>
        <p:spPr>
          <a:xfrm>
            <a:off x="533400" y="4800600"/>
            <a:ext cx="7772400" cy="2590800"/>
          </a:xfrm>
          <a:noFill/>
        </p:spPr>
        <p:txBody>
          <a:bodyPr/>
          <a:lstStyle/>
          <a:p>
            <a:pPr eaLnBrk="1" hangingPunct="1"/>
            <a:r>
              <a:rPr lang="en-US" sz="10000" b="1" u="sng" smtClean="0">
                <a:solidFill>
                  <a:srgbClr val="60F547"/>
                </a:solidFill>
                <a:latin typeface="Brush Script" pitchFamily="66" charset="0"/>
              </a:rPr>
              <a:t>Thank you</a:t>
            </a:r>
            <a:endParaRPr lang="en-US" sz="10000" b="1" smtClean="0">
              <a:solidFill>
                <a:srgbClr val="60F547"/>
              </a:solidFill>
              <a:latin typeface="Brush Script" pitchFamily="66" charset="0"/>
            </a:endParaRPr>
          </a:p>
        </p:txBody>
      </p:sp>
      <p:pic>
        <p:nvPicPr>
          <p:cNvPr id="77827" name="Picture 4" descr="CBDT Logo"/>
          <p:cNvPicPr>
            <a:picLocks noChangeAspect="1" noChangeArrowheads="1"/>
          </p:cNvPicPr>
          <p:nvPr/>
        </p:nvPicPr>
        <p:blipFill>
          <a:blip r:embed="rId4"/>
          <a:srcRect/>
          <a:stretch>
            <a:fillRect/>
          </a:stretch>
        </p:blipFill>
        <p:spPr bwMode="auto">
          <a:xfrm>
            <a:off x="7924800" y="228600"/>
            <a:ext cx="914400" cy="696913"/>
          </a:xfrm>
          <a:prstGeom prst="rect">
            <a:avLst/>
          </a:prstGeom>
          <a:noFill/>
          <a:ln w="9525">
            <a:noFill/>
            <a:miter lim="800000"/>
            <a:headEnd/>
            <a:tailEnd/>
          </a:ln>
        </p:spPr>
      </p:pic>
      <p:pic>
        <p:nvPicPr>
          <p:cNvPr id="77828" name="Picture 6" descr="MM900283936[2]"/>
          <p:cNvPicPr>
            <a:picLocks noChangeAspect="1" noChangeArrowheads="1" noCrop="1"/>
          </p:cNvPicPr>
          <p:nvPr/>
        </p:nvPicPr>
        <p:blipFill>
          <a:blip r:embed="rId5"/>
          <a:srcRect/>
          <a:stretch>
            <a:fillRect/>
          </a:stretch>
        </p:blipFill>
        <p:spPr bwMode="auto">
          <a:xfrm>
            <a:off x="3276600" y="1063625"/>
            <a:ext cx="4876800" cy="3995738"/>
          </a:xfrm>
          <a:prstGeom prst="rect">
            <a:avLst/>
          </a:prstGeom>
          <a:noFill/>
          <a:ln w="9525">
            <a:noFill/>
            <a:miter lim="800000"/>
            <a:headEnd/>
            <a:tailEnd/>
          </a:ln>
        </p:spPr>
      </p:pic>
    </p:spTree>
  </p:cSld>
  <p:clrMapOvr>
    <a:masterClrMapping/>
  </p:clrMapOvr>
  <p:transition spd="slow">
    <p:zoom dir="in"/>
    <p:sndAc>
      <p:stSnd>
        <p:snd r:embed="rId3" name="applause.wav" builtIn="1"/>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bg1"/>
                </a:solidFill>
                <a:effectLst>
                  <a:outerShdw blurRad="38100" dist="38100" dir="2700000" algn="tl">
                    <a:srgbClr val="000000"/>
                  </a:outerShdw>
                </a:effectLst>
                <a:latin typeface="Times New Roman" pitchFamily="18" charset="0"/>
              </a:rPr>
              <a:t>What is salary</a:t>
            </a:r>
            <a:r>
              <a:rPr lang="en-US" b="1" dirty="0" smtClean="0">
                <a:solidFill>
                  <a:schemeClr val="bg1"/>
                </a:solidFill>
                <a:effectLst>
                  <a:outerShdw blurRad="38100" dist="38100" dir="2700000" algn="tl">
                    <a:srgbClr val="000000"/>
                  </a:outerShdw>
                </a:effectLst>
                <a:latin typeface="Times New Roman" pitchFamily="18" charset="0"/>
              </a:rPr>
              <a:t> ?</a:t>
            </a:r>
            <a:br>
              <a:rPr lang="en-US" b="1" dirty="0" smtClean="0">
                <a:solidFill>
                  <a:schemeClr val="bg1"/>
                </a:solidFill>
                <a:effectLst>
                  <a:outerShdw blurRad="38100" dist="38100" dir="2700000" algn="tl">
                    <a:srgbClr val="000000"/>
                  </a:outerShdw>
                </a:effectLst>
                <a:latin typeface="Times New Roman" pitchFamily="18" charset="0"/>
              </a:rPr>
            </a:br>
            <a:r>
              <a:rPr lang="en-US" b="1" dirty="0" smtClean="0">
                <a:solidFill>
                  <a:schemeClr val="bg1"/>
                </a:solidFill>
                <a:effectLst>
                  <a:outerShdw blurRad="38100" dist="38100" dir="2700000" algn="tl">
                    <a:srgbClr val="000000"/>
                  </a:outerShdw>
                </a:effectLst>
                <a:latin typeface="Times New Roman" pitchFamily="18" charset="0"/>
              </a:rPr>
              <a:t>(Sec.15,16&amp;17)</a:t>
            </a:r>
            <a:endParaRPr lang="en-US" dirty="0"/>
          </a:p>
        </p:txBody>
      </p:sp>
      <p:sp>
        <p:nvSpPr>
          <p:cNvPr id="3" name="Content Placeholder 2"/>
          <p:cNvSpPr>
            <a:spLocks noGrp="1"/>
          </p:cNvSpPr>
          <p:nvPr>
            <p:ph idx="1"/>
          </p:nvPr>
        </p:nvSpPr>
        <p:spPr/>
        <p:txBody>
          <a:bodyPr/>
          <a:lstStyle/>
          <a:p>
            <a:r>
              <a:rPr lang="en-US" dirty="0" smtClean="0">
                <a:solidFill>
                  <a:schemeClr val="bg1"/>
                </a:solidFill>
                <a:latin typeface="Times New Roman" pitchFamily="18" charset="0"/>
                <a:cs typeface="Times New Roman" pitchFamily="18" charset="0"/>
              </a:rPr>
              <a:t>Employer and Employee relationship</a:t>
            </a:r>
          </a:p>
          <a:p>
            <a:r>
              <a:rPr lang="en-US" dirty="0" smtClean="0">
                <a:solidFill>
                  <a:schemeClr val="bg1"/>
                </a:solidFill>
                <a:latin typeface="Times New Roman" pitchFamily="18" charset="0"/>
                <a:cs typeface="Times New Roman" pitchFamily="18" charset="0"/>
              </a:rPr>
              <a:t>An income can be taxed under the head salaries only if there is a relationship of an employer and employee between the payer and payee.</a:t>
            </a:r>
            <a:endParaRPr lang="en-US"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buClr>
                <a:schemeClr val="accent2"/>
              </a:buClr>
              <a:defRPr/>
            </a:pPr>
            <a:r>
              <a:rPr lang="en-US" b="1" u="sng" dirty="0" smtClean="0">
                <a:solidFill>
                  <a:schemeClr val="bg1"/>
                </a:solidFill>
                <a:effectLst>
                  <a:outerShdw blurRad="38100" dist="38100" dir="2700000" algn="tl">
                    <a:srgbClr val="000000"/>
                  </a:outerShdw>
                </a:effectLst>
                <a:latin typeface="Times New Roman" pitchFamily="18" charset="0"/>
              </a:rPr>
              <a:t>What is salary</a:t>
            </a:r>
            <a:r>
              <a:rPr lang="en-US" b="1" dirty="0" smtClean="0">
                <a:solidFill>
                  <a:schemeClr val="bg1"/>
                </a:solidFill>
                <a:effectLst>
                  <a:outerShdw blurRad="38100" dist="38100" dir="2700000" algn="tl">
                    <a:srgbClr val="000000"/>
                  </a:outerShdw>
                </a:effectLst>
                <a:latin typeface="Times New Roman" pitchFamily="18" charset="0"/>
              </a:rPr>
              <a:t> ?</a:t>
            </a:r>
            <a:br>
              <a:rPr lang="en-US" b="1" dirty="0" smtClean="0">
                <a:solidFill>
                  <a:schemeClr val="bg1"/>
                </a:solidFill>
                <a:effectLst>
                  <a:outerShdw blurRad="38100" dist="38100" dir="2700000" algn="tl">
                    <a:srgbClr val="000000"/>
                  </a:outerShdw>
                </a:effectLst>
                <a:latin typeface="Times New Roman" pitchFamily="18" charset="0"/>
              </a:rPr>
            </a:br>
            <a:endParaRPr lang="en-US" b="1" dirty="0" smtClean="0">
              <a:solidFill>
                <a:schemeClr val="bg1"/>
              </a:solidFill>
              <a:effectLst>
                <a:outerShdw blurRad="38100" dist="38100" dir="2700000" algn="tl">
                  <a:srgbClr val="000000"/>
                </a:outerShdw>
              </a:effectLst>
              <a:latin typeface="Times New Roman" pitchFamily="18" charset="0"/>
            </a:endParaRPr>
          </a:p>
        </p:txBody>
      </p:sp>
      <p:sp>
        <p:nvSpPr>
          <p:cNvPr id="8195" name="Rectangle 3"/>
          <p:cNvSpPr>
            <a:spLocks noGrp="1" noChangeArrowheads="1"/>
          </p:cNvSpPr>
          <p:nvPr>
            <p:ph type="body" idx="1"/>
          </p:nvPr>
        </p:nvSpPr>
        <p:spPr/>
        <p:txBody>
          <a:bodyPr/>
          <a:lstStyle/>
          <a:p>
            <a:pPr lvl="1" eaLnBrk="1" hangingPunct="1">
              <a:buClr>
                <a:schemeClr val="accent2"/>
              </a:buClr>
              <a:buFont typeface="Times New Roman" pitchFamily="18" charset="0"/>
              <a:buChar char="•"/>
            </a:pPr>
            <a:r>
              <a:rPr lang="en-US" sz="3200" dirty="0" smtClean="0">
                <a:solidFill>
                  <a:schemeClr val="bg1"/>
                </a:solidFill>
                <a:latin typeface="Times New Roman" pitchFamily="18" charset="0"/>
              </a:rPr>
              <a:t>Salary includes</a:t>
            </a:r>
          </a:p>
          <a:p>
            <a:pPr lvl="1" eaLnBrk="1" hangingPunct="1">
              <a:buClr>
                <a:schemeClr val="accent2"/>
              </a:buClr>
              <a:buFont typeface="Times New Roman" pitchFamily="18" charset="0"/>
              <a:buChar char="•"/>
            </a:pPr>
            <a:r>
              <a:rPr lang="en-US" dirty="0" smtClean="0">
                <a:solidFill>
                  <a:schemeClr val="bg1"/>
                </a:solidFill>
                <a:latin typeface="Times New Roman" pitchFamily="18" charset="0"/>
              </a:rPr>
              <a:t>Wages, Any annuity or Pension, any Gratuity, any Fees, Commission, Perquisites,  Leave encashment, Arrears of salary and others.</a:t>
            </a:r>
          </a:p>
        </p:txBody>
      </p:sp>
      <p:sp>
        <p:nvSpPr>
          <p:cNvPr id="8196" name="Rectangle 5"/>
          <p:cNvSpPr>
            <a:spLocks noChangeArrowheads="1"/>
          </p:cNvSpPr>
          <p:nvPr/>
        </p:nvSpPr>
        <p:spPr bwMode="auto">
          <a:xfrm>
            <a:off x="838200" y="4267200"/>
            <a:ext cx="7315200" cy="1371600"/>
          </a:xfrm>
          <a:prstGeom prst="rect">
            <a:avLst/>
          </a:prstGeom>
          <a:noFill/>
          <a:ln w="9525">
            <a:noFill/>
            <a:miter lim="800000"/>
            <a:headEnd/>
            <a:tailEnd/>
          </a:ln>
        </p:spPr>
        <p:txBody>
          <a:bodyPr/>
          <a:lstStyle/>
          <a:p>
            <a:pPr marL="742950" lvl="1" indent="-285750" eaLnBrk="1" hangingPunct="1">
              <a:lnSpc>
                <a:spcPct val="140000"/>
              </a:lnSpc>
              <a:spcBef>
                <a:spcPct val="20000"/>
              </a:spcBef>
              <a:buClr>
                <a:schemeClr val="accent2"/>
              </a:buClr>
              <a:buFont typeface="Times New Roman" pitchFamily="18" charset="0"/>
              <a:buChar char="•"/>
            </a:pPr>
            <a:endParaRPr lang="en-US" sz="2800">
              <a:solidFill>
                <a:schemeClr val="bg1"/>
              </a:solidFill>
              <a:latin typeface="Times New Roman" pitchFamily="18" charset="0"/>
            </a:endParaRPr>
          </a:p>
          <a:p>
            <a:pPr marL="742950" lvl="1" indent="-285750" eaLnBrk="1" hangingPunct="1">
              <a:lnSpc>
                <a:spcPct val="140000"/>
              </a:lnSpc>
              <a:spcBef>
                <a:spcPct val="20000"/>
              </a:spcBef>
              <a:buClr>
                <a:schemeClr val="accent2"/>
              </a:buClr>
              <a:buFont typeface="Times New Roman" pitchFamily="18" charset="0"/>
              <a:buChar char="•"/>
            </a:pPr>
            <a:endParaRPr lang="en-US" sz="2800">
              <a:solidFill>
                <a:schemeClr val="bg1"/>
              </a:solidFill>
              <a:latin typeface="Times New Roman" pitchFamily="18" charset="0"/>
            </a:endParaRPr>
          </a:p>
        </p:txBody>
      </p:sp>
      <p:pic>
        <p:nvPicPr>
          <p:cNvPr id="8197" name="Picture 6"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split/>
    <p:sndAc>
      <p:stSnd>
        <p:snd r:embed="rId3" name="click.wav" builtIn="1"/>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What is salary</a:t>
            </a:r>
            <a:r>
              <a:rPr lang="en-US" b="1" dirty="0" smtClean="0">
                <a:solidFill>
                  <a:schemeClr val="bg1"/>
                </a:solidFill>
                <a:effectLst>
                  <a:outerShdw blurRad="38100" dist="38100" dir="2700000" algn="tl">
                    <a:srgbClr val="000000"/>
                  </a:outerShdw>
                </a:effectLst>
                <a:latin typeface="Times New Roman" pitchFamily="18" charset="0"/>
              </a:rPr>
              <a:t> ?</a:t>
            </a:r>
            <a:endParaRPr lang="en-IN" dirty="0" smtClean="0"/>
          </a:p>
        </p:txBody>
      </p:sp>
      <p:sp>
        <p:nvSpPr>
          <p:cNvPr id="10243" name="Content Placeholder 2"/>
          <p:cNvSpPr>
            <a:spLocks noGrp="1"/>
          </p:cNvSpPr>
          <p:nvPr>
            <p:ph idx="1"/>
          </p:nvPr>
        </p:nvSpPr>
        <p:spPr/>
        <p:txBody>
          <a:bodyPr/>
          <a:lstStyle/>
          <a:p>
            <a:r>
              <a:rPr lang="en-US" sz="4000" dirty="0" smtClean="0">
                <a:solidFill>
                  <a:schemeClr val="bg1"/>
                </a:solidFill>
                <a:latin typeface="Times New Roman" pitchFamily="18" charset="0"/>
                <a:cs typeface="Times New Roman" pitchFamily="18" charset="0"/>
              </a:rPr>
              <a:t>Any salary, bonus, commission or remuneration, by whatever name called, due to, or received by, </a:t>
            </a:r>
            <a:r>
              <a:rPr lang="en-US" sz="4000" b="1" dirty="0" smtClean="0">
                <a:solidFill>
                  <a:schemeClr val="bg1"/>
                </a:solidFill>
                <a:latin typeface="Times New Roman" pitchFamily="18" charset="0"/>
                <a:cs typeface="Times New Roman" pitchFamily="18" charset="0"/>
              </a:rPr>
              <a:t>a partner of a firm from the firm</a:t>
            </a:r>
            <a:r>
              <a:rPr lang="en-US" sz="4000" dirty="0" smtClean="0">
                <a:solidFill>
                  <a:schemeClr val="bg1"/>
                </a:solidFill>
                <a:latin typeface="Times New Roman" pitchFamily="18" charset="0"/>
                <a:cs typeface="Times New Roman" pitchFamily="18" charset="0"/>
              </a:rPr>
              <a:t> shall </a:t>
            </a:r>
            <a:r>
              <a:rPr lang="en-US" sz="4000" b="1" u="sng" dirty="0" smtClean="0">
                <a:solidFill>
                  <a:schemeClr val="bg1"/>
                </a:solidFill>
                <a:latin typeface="Times New Roman" pitchFamily="18" charset="0"/>
                <a:cs typeface="Times New Roman" pitchFamily="18" charset="0"/>
              </a:rPr>
              <a:t>not</a:t>
            </a:r>
            <a:r>
              <a:rPr lang="en-US" sz="4000" dirty="0" smtClean="0">
                <a:solidFill>
                  <a:schemeClr val="bg1"/>
                </a:solidFill>
                <a:latin typeface="Times New Roman" pitchFamily="18" charset="0"/>
                <a:cs typeface="Times New Roman" pitchFamily="18" charset="0"/>
              </a:rPr>
              <a:t> be regarded as “Salary”.</a:t>
            </a:r>
            <a:endParaRPr lang="en-IN" sz="4000" dirty="0" smtClean="0">
              <a:solidFill>
                <a:schemeClr val="bg1"/>
              </a:solidFill>
            </a:endParaRPr>
          </a:p>
        </p:txBody>
      </p:sp>
    </p:spTree>
  </p:cSld>
  <p:clrMapOvr>
    <a:masterClrMapping/>
  </p:clrMapOvr>
  <p:transition spd="slow">
    <p:cover/>
    <p:sndAc>
      <p:stSnd>
        <p:snd r:embed="rId2" name="click.wav" builtIn="1"/>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dirty="0" smtClean="0">
                <a:latin typeface="Lucida Console" pitchFamily="49" charset="0"/>
              </a:rPr>
              <a:t> </a:t>
            </a:r>
            <a:br>
              <a:rPr lang="en-US" dirty="0" smtClean="0">
                <a:latin typeface="Lucida Console" pitchFamily="49" charset="0"/>
              </a:rPr>
            </a:br>
            <a:r>
              <a:rPr lang="en-US" dirty="0" smtClean="0">
                <a:solidFill>
                  <a:schemeClr val="bg1"/>
                </a:solidFill>
                <a:latin typeface="Lucida Console" pitchFamily="49" charset="0"/>
              </a:rPr>
              <a:t>HOUSERENT ALLOWANCE u/s.10(13A)</a:t>
            </a:r>
          </a:p>
        </p:txBody>
      </p:sp>
      <p:sp>
        <p:nvSpPr>
          <p:cNvPr id="11267" name="Rectangle 3"/>
          <p:cNvSpPr>
            <a:spLocks noGrp="1" noChangeArrowheads="1"/>
          </p:cNvSpPr>
          <p:nvPr>
            <p:ph type="body" idx="1"/>
          </p:nvPr>
        </p:nvSpPr>
        <p:spPr/>
        <p:txBody>
          <a:bodyPr/>
          <a:lstStyle/>
          <a:p>
            <a:pPr eaLnBrk="1" hangingPunct="1">
              <a:lnSpc>
                <a:spcPct val="90000"/>
              </a:lnSpc>
            </a:pPr>
            <a:r>
              <a:rPr lang="en-US" sz="2800" dirty="0" smtClean="0">
                <a:solidFill>
                  <a:schemeClr val="bg1"/>
                </a:solidFill>
                <a:latin typeface="Lucida Console" pitchFamily="49" charset="0"/>
              </a:rPr>
              <a:t>The least of the following exempted</a:t>
            </a:r>
          </a:p>
          <a:p>
            <a:pPr algn="just" eaLnBrk="1" hangingPunct="1">
              <a:lnSpc>
                <a:spcPct val="90000"/>
              </a:lnSpc>
            </a:pPr>
            <a:r>
              <a:rPr lang="en-US" sz="3100" dirty="0" smtClean="0">
                <a:solidFill>
                  <a:schemeClr val="bg1"/>
                </a:solidFill>
                <a:latin typeface="Times New Roman" pitchFamily="18" charset="0"/>
              </a:rPr>
              <a:t>Actual HRA received</a:t>
            </a:r>
          </a:p>
          <a:p>
            <a:pPr algn="just" eaLnBrk="1" hangingPunct="1">
              <a:lnSpc>
                <a:spcPct val="90000"/>
              </a:lnSpc>
            </a:pPr>
            <a:r>
              <a:rPr lang="en-US" sz="3100" dirty="0" smtClean="0">
                <a:solidFill>
                  <a:schemeClr val="bg1"/>
                </a:solidFill>
                <a:latin typeface="Times New Roman" pitchFamily="18" charset="0"/>
              </a:rPr>
              <a:t>Rent paid in excess of 10% of salary</a:t>
            </a:r>
          </a:p>
          <a:p>
            <a:pPr algn="just" eaLnBrk="1" hangingPunct="1">
              <a:lnSpc>
                <a:spcPct val="90000"/>
              </a:lnSpc>
            </a:pPr>
            <a:r>
              <a:rPr lang="en-US" sz="3100" dirty="0" smtClean="0">
                <a:solidFill>
                  <a:schemeClr val="bg1"/>
                </a:solidFill>
                <a:latin typeface="Times New Roman" pitchFamily="18" charset="0"/>
              </a:rPr>
              <a:t>50% of salary in metro cities</a:t>
            </a:r>
          </a:p>
          <a:p>
            <a:pPr algn="just" eaLnBrk="1" hangingPunct="1">
              <a:lnSpc>
                <a:spcPct val="90000"/>
              </a:lnSpc>
            </a:pPr>
            <a:r>
              <a:rPr lang="en-US" sz="3100" dirty="0" smtClean="0">
                <a:solidFill>
                  <a:schemeClr val="bg1"/>
                </a:solidFill>
                <a:latin typeface="Times New Roman" pitchFamily="18" charset="0"/>
              </a:rPr>
              <a:t>40% in other places.</a:t>
            </a:r>
          </a:p>
          <a:p>
            <a:pPr algn="just" eaLnBrk="1" hangingPunct="1">
              <a:lnSpc>
                <a:spcPct val="90000"/>
              </a:lnSpc>
            </a:pPr>
            <a:r>
              <a:rPr lang="en-US" sz="3100" dirty="0" smtClean="0">
                <a:solidFill>
                  <a:schemeClr val="bg1"/>
                </a:solidFill>
                <a:latin typeface="Times New Roman" pitchFamily="18" charset="0"/>
              </a:rPr>
              <a:t>For this purpose “Salary” includes dearness allowance if terms of employment so provide</a:t>
            </a:r>
          </a:p>
          <a:p>
            <a:pPr eaLnBrk="1" hangingPunct="1">
              <a:lnSpc>
                <a:spcPct val="90000"/>
              </a:lnSpc>
              <a:buFontTx/>
              <a:buNone/>
            </a:pPr>
            <a:endParaRPr lang="en-US" sz="2800" dirty="0" smtClean="0">
              <a:latin typeface="Lucida Console" pitchFamily="49" charset="0"/>
            </a:endParaRPr>
          </a:p>
        </p:txBody>
      </p:sp>
    </p:spTree>
  </p:cSld>
  <p:clrMapOvr>
    <a:masterClrMapping/>
  </p:clrMapOvr>
  <p:transition spd="slow">
    <p:push dir="u"/>
    <p:sndAc>
      <p:stSnd>
        <p:snd r:embed="rId2" name="click.wav" builtIn="1"/>
      </p:stSnd>
    </p:sndAc>
  </p:transition>
  <p:timing>
    <p:tnLst>
      <p:par>
        <p:cTn id="1" dur="indefinite" restart="never" nodeType="tmRoot"/>
      </p:par>
    </p:tnLst>
  </p:timing>
</p:sld>
</file>

<file path=ppt/theme/theme1.xml><?xml version="1.0" encoding="utf-8"?>
<a:theme xmlns:a="http://schemas.openxmlformats.org/drawingml/2006/main" name="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Crayons">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2171</TotalTime>
  <Words>1709</Words>
  <Application>Microsoft Office PowerPoint</Application>
  <PresentationFormat>On-screen Show (4:3)</PresentationFormat>
  <Paragraphs>245</Paragraphs>
  <Slides>50</Slides>
  <Notes>26</Notes>
  <HiddenSlides>0</HiddenSlides>
  <MMClips>0</MMClips>
  <ScaleCrop>false</ScaleCrop>
  <HeadingPairs>
    <vt:vector size="6" baseType="variant">
      <vt:variant>
        <vt:lpstr>Theme</vt:lpstr>
      </vt:variant>
      <vt:variant>
        <vt:i4>1</vt:i4>
      </vt:variant>
      <vt:variant>
        <vt:lpstr>Slide Titles</vt:lpstr>
      </vt:variant>
      <vt:variant>
        <vt:i4>50</vt:i4>
      </vt:variant>
      <vt:variant>
        <vt:lpstr>Custom Shows</vt:lpstr>
      </vt:variant>
      <vt:variant>
        <vt:i4>1</vt:i4>
      </vt:variant>
    </vt:vector>
  </HeadingPairs>
  <TitlesOfParts>
    <vt:vector size="52" baseType="lpstr">
      <vt:lpstr>Crayons</vt:lpstr>
      <vt:lpstr>Slide 1</vt:lpstr>
      <vt:lpstr>Salary Taxation</vt:lpstr>
      <vt:lpstr>Department Website</vt:lpstr>
      <vt:lpstr>TDS rates for Financial Year 2010-11</vt:lpstr>
      <vt:lpstr>Topics</vt:lpstr>
      <vt:lpstr>What is salary ? (Sec.15,16&amp;17)</vt:lpstr>
      <vt:lpstr>What is salary ? </vt:lpstr>
      <vt:lpstr>What is salary ?</vt:lpstr>
      <vt:lpstr>  HOUSERENT ALLOWANCE u/s.10(13A)</vt:lpstr>
      <vt:lpstr>House Rent Allowance</vt:lpstr>
      <vt:lpstr>Allowances exempt, amount received or limit specified, which ever is less</vt:lpstr>
      <vt:lpstr>PERQUISITES</vt:lpstr>
      <vt:lpstr>S.10 – Incomes which do not form part of total income.</vt:lpstr>
      <vt:lpstr>Gratuity</vt:lpstr>
      <vt:lpstr>Slide 15</vt:lpstr>
      <vt:lpstr>Slide 16</vt:lpstr>
      <vt:lpstr>Deduction on income from House property</vt:lpstr>
      <vt:lpstr>Deductions under chapter VI A –u/s.80C,80CCD&amp;80CCD</vt:lpstr>
      <vt:lpstr>Deductions u/s.80C,80CCD&amp;80CCD</vt:lpstr>
      <vt:lpstr>Deduction u/s.80CCF </vt:lpstr>
      <vt:lpstr>Deduction u/s.80D </vt:lpstr>
      <vt:lpstr>Deduction u/s.80D </vt:lpstr>
      <vt:lpstr>Slide 23</vt:lpstr>
      <vt:lpstr>Deduction u/s.80DDB</vt:lpstr>
      <vt:lpstr>Deductions -u/s.80E</vt:lpstr>
      <vt:lpstr>Deductions -u/s.80G</vt:lpstr>
      <vt:lpstr>Deductions -u/s.80GG</vt:lpstr>
      <vt:lpstr>Deduction-u/s.80GGC</vt:lpstr>
      <vt:lpstr>Deductions under Chapter VI A-u/s.80U</vt:lpstr>
      <vt:lpstr>Particulars of income other than salary</vt:lpstr>
      <vt:lpstr>Slide 31</vt:lpstr>
      <vt:lpstr>Relief u/s.89(1) </vt:lpstr>
      <vt:lpstr>Estimation of Income for deducting tax</vt:lpstr>
      <vt:lpstr>Estimation of Income for deducting tax</vt:lpstr>
      <vt:lpstr>Duties of Persons responsible for deducting tax </vt:lpstr>
      <vt:lpstr>DDOs to satisfy themselves of the genuineness of claim:</vt:lpstr>
      <vt:lpstr>Duties of Persons responsible for deducting tax</vt:lpstr>
      <vt:lpstr>Slide 38</vt:lpstr>
      <vt:lpstr>Slide 39</vt:lpstr>
      <vt:lpstr>Slide 40</vt:lpstr>
      <vt:lpstr>Slide 41</vt:lpstr>
      <vt:lpstr>Slide 42</vt:lpstr>
      <vt:lpstr>Slide 43</vt:lpstr>
      <vt:lpstr>Slide 44</vt:lpstr>
      <vt:lpstr>Slide 45</vt:lpstr>
      <vt:lpstr>Points to Ponder</vt:lpstr>
      <vt:lpstr>Points to Ponder</vt:lpstr>
      <vt:lpstr>Slide 48</vt:lpstr>
      <vt:lpstr>NOT DEDUCTING TAX  STARTING FROM  FINANCIAL YEAR</vt:lpstr>
      <vt:lpstr>Slide 50</vt:lpstr>
      <vt:lpstr>Custom Show 1</vt:lpstr>
    </vt:vector>
  </TitlesOfParts>
  <Company>IT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PRO</dc:creator>
  <cp:lastModifiedBy>USER</cp:lastModifiedBy>
  <cp:revision>281</cp:revision>
  <dcterms:created xsi:type="dcterms:W3CDTF">1980-01-04T06:48:13Z</dcterms:created>
  <dcterms:modified xsi:type="dcterms:W3CDTF">2010-12-09T12:49:57Z</dcterms:modified>
</cp:coreProperties>
</file>