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63" r:id="rId3"/>
    <p:sldId id="258" r:id="rId4"/>
    <p:sldId id="259" r:id="rId5"/>
    <p:sldId id="260" r:id="rId6"/>
    <p:sldId id="262" r:id="rId7"/>
    <p:sldId id="261" r:id="rId8"/>
    <p:sldId id="26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2892"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E33C09-E820-454D-ADD9-E0EF4248800A}" type="datetimeFigureOut">
              <a:rPr lang="en-IN" smtClean="0"/>
              <a:pPr/>
              <a:t>11-11-2016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98854C-BA4E-40AA-95AE-C915478B740F}"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F298854C-BA4E-40AA-95AE-C915478B740F}" type="slidenum">
              <a:rPr lang="en-IN" smtClean="0"/>
              <a:pPr/>
              <a:t>7</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1D8BD707-D9CF-40AE-B4C6-C98DA3205C09}" type="datetimeFigureOut">
              <a:rPr lang="en-US" smtClean="0"/>
              <a:pPr/>
              <a:t>11/11/2016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D8BD707-D9CF-40AE-B4C6-C98DA3205C09}" type="datetimeFigureOut">
              <a:rPr lang="en-US" smtClean="0"/>
              <a:pPr/>
              <a:t>11/11/2016</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dirty="0" smtClean="0">
                <a:latin typeface="Cambria" pitchFamily="18" charset="0"/>
              </a:rPr>
              <a:t>TAXATION ON EXPATRIATES </a:t>
            </a:r>
            <a:endParaRPr lang="en-IN" dirty="0">
              <a:latin typeface="Cambria" pitchFamily="18" charset="0"/>
            </a:endParaRPr>
          </a:p>
        </p:txBody>
      </p:sp>
      <p:sp>
        <p:nvSpPr>
          <p:cNvPr id="5" name="Title 3"/>
          <p:cNvSpPr txBox="1">
            <a:spLocks/>
          </p:cNvSpPr>
          <p:nvPr/>
        </p:nvSpPr>
        <p:spPr>
          <a:xfrm>
            <a:off x="457200" y="5943600"/>
            <a:ext cx="8382000" cy="685800"/>
          </a:xfrm>
          <a:prstGeom prst="rect">
            <a:avLst/>
          </a:prstGeom>
        </p:spPr>
        <p:txBody>
          <a:bodyPr vert="horz" lIns="45720" rIns="4572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IN" sz="2000" b="0" i="0" u="none" strike="noStrike" kern="1200" cap="none" spc="0" normalizeH="0" baseline="0" noProof="0" dirty="0" smtClean="0">
                <a:ln>
                  <a:noFill/>
                </a:ln>
                <a:solidFill>
                  <a:schemeClr val="tx1"/>
                </a:solidFill>
                <a:effectLst/>
                <a:uLnTx/>
                <a:uFillTx/>
                <a:latin typeface="Cambria" pitchFamily="18" charset="0"/>
                <a:ea typeface="+mj-ea"/>
                <a:cs typeface="+mj-cs"/>
              </a:rPr>
              <a:t>By ATUL CHUTANI &amp; CO.				            +91 88 00 774230</a:t>
            </a:r>
            <a:endParaRPr kumimoji="0" lang="en-IN" sz="2000" b="0" i="0" u="none" strike="noStrike" kern="1200" cap="none" spc="0" normalizeH="0" baseline="0" noProof="0" dirty="0">
              <a:ln>
                <a:noFill/>
              </a:ln>
              <a:solidFill>
                <a:schemeClr val="tx1"/>
              </a:solidFill>
              <a:effectLst/>
              <a:uLnTx/>
              <a:uFillTx/>
              <a:latin typeface="Cambria" pitchFamily="18" charset="0"/>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2"/>
          </p:nvPr>
        </p:nvSpPr>
        <p:spPr>
          <a:xfrm>
            <a:off x="457200" y="1066800"/>
            <a:ext cx="8153400" cy="914400"/>
          </a:xfrm>
        </p:spPr>
        <p:txBody>
          <a:bodyPr>
            <a:normAutofit/>
          </a:bodyPr>
          <a:lstStyle/>
          <a:p>
            <a:r>
              <a:rPr lang="en-IN" sz="2700" dirty="0" smtClean="0">
                <a:latin typeface="Cambria" pitchFamily="18" charset="0"/>
              </a:rPr>
              <a:t>WHO IS AN EXPATRIATE (in other words “ËXPAT”)?</a:t>
            </a:r>
          </a:p>
        </p:txBody>
      </p:sp>
      <p:sp>
        <p:nvSpPr>
          <p:cNvPr id="6" name="Content Placeholder 5"/>
          <p:cNvSpPr>
            <a:spLocks noGrp="1"/>
          </p:cNvSpPr>
          <p:nvPr>
            <p:ph sz="half" idx="1"/>
          </p:nvPr>
        </p:nvSpPr>
        <p:spPr/>
        <p:txBody>
          <a:bodyPr>
            <a:normAutofit/>
          </a:bodyPr>
          <a:lstStyle/>
          <a:p>
            <a:pPr marL="0" indent="0" algn="just">
              <a:buNone/>
            </a:pPr>
            <a:r>
              <a:rPr lang="en-IN" sz="2000" dirty="0" smtClean="0">
                <a:latin typeface="Cambria" pitchFamily="18" charset="0"/>
              </a:rPr>
              <a:t>An expatriate is an individual living in a country other than their country of citizenship, often temporarily and for work reasons. An expatriate can also be an individual who has relinquished citizenship in their home country to become a citizen of another. </a:t>
            </a:r>
          </a:p>
          <a:p>
            <a:pPr>
              <a:buNone/>
            </a:pP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467600" cy="715962"/>
          </a:xfrm>
        </p:spPr>
        <p:txBody>
          <a:bodyPr>
            <a:normAutofit/>
          </a:bodyPr>
          <a:lstStyle/>
          <a:p>
            <a:r>
              <a:rPr lang="en-IN" sz="3500" dirty="0" smtClean="0">
                <a:latin typeface="Cambria" pitchFamily="18" charset="0"/>
              </a:rPr>
              <a:t>Checking of Residential Status</a:t>
            </a:r>
            <a:endParaRPr lang="en-IN" sz="3500" dirty="0">
              <a:latin typeface="Cambria" pitchFamily="18" charset="0"/>
            </a:endParaRPr>
          </a:p>
        </p:txBody>
      </p:sp>
      <p:sp>
        <p:nvSpPr>
          <p:cNvPr id="5" name="Content Placeholder 4"/>
          <p:cNvSpPr>
            <a:spLocks noGrp="1"/>
          </p:cNvSpPr>
          <p:nvPr>
            <p:ph sz="half" idx="1"/>
          </p:nvPr>
        </p:nvSpPr>
        <p:spPr>
          <a:xfrm>
            <a:off x="533400" y="1066800"/>
            <a:ext cx="5105400" cy="5105400"/>
          </a:xfrm>
        </p:spPr>
        <p:txBody>
          <a:bodyPr>
            <a:normAutofit fontScale="92500" lnSpcReduction="10000"/>
          </a:bodyPr>
          <a:lstStyle/>
          <a:p>
            <a:pPr marL="0" indent="0" algn="just">
              <a:buNone/>
            </a:pPr>
            <a:r>
              <a:rPr lang="en-IN" sz="2200" dirty="0" smtClean="0">
                <a:latin typeface="Cambria" pitchFamily="18" charset="0"/>
              </a:rPr>
              <a:t>An Individual is a Resident in India in any financial year if he/she:</a:t>
            </a:r>
          </a:p>
          <a:p>
            <a:pPr marL="514350" indent="-514350" algn="just">
              <a:buFont typeface="+mj-lt"/>
              <a:buAutoNum type="arabicPeriod"/>
            </a:pPr>
            <a:r>
              <a:rPr lang="en-IN" sz="2200" dirty="0" smtClean="0">
                <a:latin typeface="Cambria" pitchFamily="18" charset="0"/>
              </a:rPr>
              <a:t>Is in India in that year for a period of 182 days or more, or  </a:t>
            </a:r>
          </a:p>
          <a:p>
            <a:pPr marL="514350" indent="-514350" algn="just">
              <a:buFont typeface="+mj-lt"/>
              <a:buAutoNum type="arabicPeriod"/>
            </a:pPr>
            <a:r>
              <a:rPr lang="en-IN" sz="2200" dirty="0" smtClean="0">
                <a:latin typeface="Cambria" pitchFamily="18" charset="0"/>
              </a:rPr>
              <a:t>Within four years preceding that year has been in India for 365 days or more and is in India for a period of 60 days or more.</a:t>
            </a:r>
          </a:p>
          <a:p>
            <a:pPr marL="514350" indent="-514350" algn="just">
              <a:buFont typeface="+mj-lt"/>
              <a:buAutoNum type="arabicPeriod"/>
            </a:pPr>
            <a:endParaRPr lang="en-IN" sz="2200" dirty="0" smtClean="0">
              <a:latin typeface="Cambria" pitchFamily="18" charset="0"/>
            </a:endParaRPr>
          </a:p>
          <a:p>
            <a:pPr marL="514350" indent="-514350" algn="just">
              <a:buFont typeface="+mj-lt"/>
              <a:buAutoNum type="arabicPeriod"/>
            </a:pPr>
            <a:endParaRPr lang="en-IN" sz="2200" dirty="0" smtClean="0">
              <a:latin typeface="Cambria" pitchFamily="18" charset="0"/>
            </a:endParaRPr>
          </a:p>
          <a:p>
            <a:pPr marL="514350" indent="-514350" algn="just">
              <a:buNone/>
            </a:pPr>
            <a:r>
              <a:rPr lang="en-IN" sz="2400" dirty="0" smtClean="0"/>
              <a:t>       </a:t>
            </a:r>
            <a:r>
              <a:rPr lang="en-IN" sz="2200" dirty="0" smtClean="0">
                <a:latin typeface="Cambria" pitchFamily="18" charset="0"/>
              </a:rPr>
              <a:t>If an individual's stay does not satisfy the resident requirements they are considered an NR. Alternatively, if an individual’s status as a resident in India is confirmed by the above rule, they must be categorized as a ROR or RNOR.</a:t>
            </a:r>
          </a:p>
          <a:p>
            <a:pPr>
              <a:buNone/>
            </a:pP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7467600" cy="639762"/>
          </a:xfrm>
        </p:spPr>
        <p:txBody>
          <a:bodyPr>
            <a:normAutofit/>
          </a:bodyPr>
          <a:lstStyle/>
          <a:p>
            <a:r>
              <a:rPr lang="en-IN" sz="3500" dirty="0" smtClean="0">
                <a:latin typeface="Cambria" pitchFamily="18" charset="0"/>
              </a:rPr>
              <a:t>Resident – “RNOR”</a:t>
            </a:r>
            <a:endParaRPr lang="en-IN" sz="3500" dirty="0">
              <a:latin typeface="Cambria" pitchFamily="18" charset="0"/>
            </a:endParaRPr>
          </a:p>
        </p:txBody>
      </p:sp>
      <p:sp>
        <p:nvSpPr>
          <p:cNvPr id="6" name="Content Placeholder 5"/>
          <p:cNvSpPr>
            <a:spLocks noGrp="1"/>
          </p:cNvSpPr>
          <p:nvPr>
            <p:ph idx="1"/>
          </p:nvPr>
        </p:nvSpPr>
        <p:spPr>
          <a:xfrm>
            <a:off x="457200" y="990600"/>
            <a:ext cx="5105400" cy="4525963"/>
          </a:xfrm>
        </p:spPr>
        <p:txBody>
          <a:bodyPr>
            <a:normAutofit lnSpcReduction="10000"/>
          </a:bodyPr>
          <a:lstStyle/>
          <a:p>
            <a:pPr marL="0" indent="0">
              <a:buNone/>
            </a:pPr>
            <a:r>
              <a:rPr lang="en-IN" sz="2000" dirty="0" smtClean="0">
                <a:latin typeface="Cambria" pitchFamily="18" charset="0"/>
              </a:rPr>
              <a:t>An Individual who is a Resident is a RNOR in India if he/she:</a:t>
            </a:r>
          </a:p>
          <a:p>
            <a:pPr marL="457200" indent="-457200">
              <a:buFont typeface="+mj-lt"/>
              <a:buAutoNum type="arabicPeriod"/>
            </a:pPr>
            <a:r>
              <a:rPr lang="en-IN" sz="2000" dirty="0" smtClean="0">
                <a:latin typeface="Cambria" pitchFamily="18" charset="0"/>
              </a:rPr>
              <a:t>Has been a NR in India for nine out of ten years preceding that year, or </a:t>
            </a:r>
          </a:p>
          <a:p>
            <a:pPr marL="457200" indent="-457200">
              <a:buFont typeface="+mj-lt"/>
              <a:buAutoNum type="arabicPeriod"/>
            </a:pPr>
            <a:r>
              <a:rPr lang="en-IN" sz="2000" dirty="0" smtClean="0">
                <a:latin typeface="Cambria" pitchFamily="18" charset="0"/>
              </a:rPr>
              <a:t>Has been outside of India for 729 days or less during the seven previous years preceding that year.</a:t>
            </a:r>
          </a:p>
          <a:p>
            <a:pPr marL="457200" indent="-457200">
              <a:buFont typeface="+mj-lt"/>
              <a:buAutoNum type="arabicPeriod"/>
            </a:pPr>
            <a:endParaRPr lang="en-IN" sz="2000" dirty="0" smtClean="0">
              <a:latin typeface="Cambria" pitchFamily="18" charset="0"/>
            </a:endParaRPr>
          </a:p>
          <a:p>
            <a:pPr marL="457200" indent="-7938">
              <a:buNone/>
            </a:pPr>
            <a:r>
              <a:rPr lang="en-IN" sz="2000" dirty="0" smtClean="0">
                <a:latin typeface="Cambria" pitchFamily="18" charset="0"/>
              </a:rPr>
              <a:t>Foreign executives working in India on a continuing basis would be RNOR for the first two years of their employment, but from the third year they will become ROR and will be taxed in India on their worldwide income.</a:t>
            </a:r>
          </a:p>
          <a:p>
            <a:pPr>
              <a:buNone/>
            </a:pPr>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500" dirty="0" smtClean="0">
                <a:latin typeface="Cambria" pitchFamily="18" charset="0"/>
              </a:rPr>
              <a:t>Scope of Taxation</a:t>
            </a:r>
            <a:endParaRPr lang="en-IN" sz="3500" dirty="0">
              <a:latin typeface="Cambria" pitchFamily="18" charset="0"/>
            </a:endParaRPr>
          </a:p>
        </p:txBody>
      </p:sp>
      <p:sp>
        <p:nvSpPr>
          <p:cNvPr id="3" name="Content Placeholder 2"/>
          <p:cNvSpPr>
            <a:spLocks noGrp="1"/>
          </p:cNvSpPr>
          <p:nvPr>
            <p:ph sz="half" idx="1"/>
          </p:nvPr>
        </p:nvSpPr>
        <p:spPr>
          <a:xfrm>
            <a:off x="457200" y="1600200"/>
            <a:ext cx="1828800" cy="4525963"/>
          </a:xfrm>
        </p:spPr>
        <p:txBody>
          <a:bodyPr>
            <a:normAutofit/>
          </a:bodyPr>
          <a:lstStyle/>
          <a:p>
            <a:pPr algn="just">
              <a:buNone/>
            </a:pPr>
            <a:r>
              <a:rPr lang="en-IN" sz="2000" dirty="0" smtClean="0">
                <a:latin typeface="Cambria" pitchFamily="18" charset="0"/>
              </a:rPr>
              <a:t>Resident</a:t>
            </a:r>
          </a:p>
          <a:p>
            <a:pPr algn="just">
              <a:buNone/>
            </a:pPr>
            <a:endParaRPr lang="en-IN" sz="2000" dirty="0" smtClean="0">
              <a:latin typeface="Cambria" pitchFamily="18" charset="0"/>
            </a:endParaRPr>
          </a:p>
          <a:p>
            <a:pPr algn="just">
              <a:buNone/>
            </a:pPr>
            <a:endParaRPr lang="en-IN" sz="2000" dirty="0" smtClean="0">
              <a:latin typeface="Cambria" pitchFamily="18" charset="0"/>
            </a:endParaRPr>
          </a:p>
          <a:p>
            <a:pPr algn="just">
              <a:buNone/>
            </a:pPr>
            <a:endParaRPr lang="en-IN" sz="2000" dirty="0" smtClean="0">
              <a:latin typeface="Cambria" pitchFamily="18" charset="0"/>
            </a:endParaRPr>
          </a:p>
          <a:p>
            <a:pPr algn="just">
              <a:buNone/>
            </a:pPr>
            <a:r>
              <a:rPr lang="en-IN" sz="2000" dirty="0" smtClean="0">
                <a:latin typeface="Cambria" pitchFamily="18" charset="0"/>
              </a:rPr>
              <a:t>Non-Resident</a:t>
            </a:r>
          </a:p>
          <a:p>
            <a:pPr algn="just">
              <a:buNone/>
            </a:pPr>
            <a:endParaRPr lang="en-IN" sz="2000" dirty="0" smtClean="0">
              <a:latin typeface="Cambria" pitchFamily="18" charset="0"/>
            </a:endParaRPr>
          </a:p>
          <a:p>
            <a:pPr algn="just">
              <a:buNone/>
            </a:pPr>
            <a:endParaRPr lang="en-IN" sz="2000" dirty="0" smtClean="0">
              <a:latin typeface="Cambria" pitchFamily="18" charset="0"/>
            </a:endParaRPr>
          </a:p>
          <a:p>
            <a:pPr marL="90488" indent="-53975" algn="just">
              <a:buNone/>
            </a:pPr>
            <a:r>
              <a:rPr lang="en-IN" sz="2000" dirty="0" smtClean="0">
                <a:latin typeface="Cambria" pitchFamily="18" charset="0"/>
              </a:rPr>
              <a:t>Resident but not ordinary Resident	</a:t>
            </a:r>
            <a:endParaRPr lang="en-IN" sz="2000" dirty="0">
              <a:latin typeface="Cambria" pitchFamily="18" charset="0"/>
            </a:endParaRPr>
          </a:p>
        </p:txBody>
      </p:sp>
      <p:sp>
        <p:nvSpPr>
          <p:cNvPr id="4" name="Content Placeholder 3"/>
          <p:cNvSpPr>
            <a:spLocks noGrp="1"/>
          </p:cNvSpPr>
          <p:nvPr>
            <p:ph sz="half" idx="2"/>
          </p:nvPr>
        </p:nvSpPr>
        <p:spPr>
          <a:xfrm>
            <a:off x="2667000" y="1600200"/>
            <a:ext cx="5257800" cy="4525963"/>
          </a:xfrm>
        </p:spPr>
        <p:txBody>
          <a:bodyPr>
            <a:normAutofit/>
          </a:bodyPr>
          <a:lstStyle/>
          <a:p>
            <a:pPr marL="0" indent="0" algn="just">
              <a:buNone/>
            </a:pPr>
            <a:r>
              <a:rPr lang="en-IN" sz="2000" dirty="0" smtClean="0">
                <a:latin typeface="Cambria" pitchFamily="18" charset="0"/>
              </a:rPr>
              <a:t>All income of the previous year wherever accruing or arising or received by him including incomes deemed to have accrued or arisen.</a:t>
            </a:r>
          </a:p>
          <a:p>
            <a:pPr marL="0" indent="0">
              <a:buNone/>
            </a:pPr>
            <a:endParaRPr lang="en-IN" sz="1000" dirty="0" smtClean="0">
              <a:latin typeface="Cambria" pitchFamily="18" charset="0"/>
            </a:endParaRPr>
          </a:p>
          <a:p>
            <a:pPr marL="0" indent="0" algn="just">
              <a:buNone/>
            </a:pPr>
            <a:r>
              <a:rPr lang="en-IN" sz="2000" dirty="0" smtClean="0">
                <a:latin typeface="Cambria" pitchFamily="18" charset="0"/>
              </a:rPr>
              <a:t>All income accruing, arising to or deemed to have accrued or arisen or received in India.</a:t>
            </a:r>
          </a:p>
          <a:p>
            <a:pPr marL="0" indent="0" algn="just">
              <a:buNone/>
            </a:pPr>
            <a:endParaRPr lang="en-IN" sz="2500" dirty="0" smtClean="0">
              <a:latin typeface="Cambria" pitchFamily="18" charset="0"/>
            </a:endParaRPr>
          </a:p>
          <a:p>
            <a:pPr marL="0" indent="0" algn="just">
              <a:buNone/>
            </a:pPr>
            <a:r>
              <a:rPr lang="en-IN" sz="2000" dirty="0" smtClean="0">
                <a:latin typeface="Cambria" pitchFamily="18" charset="0"/>
              </a:rPr>
              <a:t>All Income accruing or arising or deemed to have accrued or arisen or received in India. Moreover, all income earned outside India will also be included if the same is derived from a business or profession controlled or set up in India.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7467600" cy="792162"/>
          </a:xfrm>
        </p:spPr>
        <p:txBody>
          <a:bodyPr>
            <a:normAutofit/>
          </a:bodyPr>
          <a:lstStyle/>
          <a:p>
            <a:r>
              <a:rPr lang="en-IN" sz="3500" dirty="0" smtClean="0">
                <a:latin typeface="Cambria" pitchFamily="18" charset="0"/>
              </a:rPr>
              <a:t>Grossing-up of Income</a:t>
            </a:r>
            <a:endParaRPr lang="en-IN" sz="3500" dirty="0">
              <a:latin typeface="Cambria" pitchFamily="18" charset="0"/>
            </a:endParaRPr>
          </a:p>
        </p:txBody>
      </p:sp>
      <p:sp>
        <p:nvSpPr>
          <p:cNvPr id="6" name="Content Placeholder 5"/>
          <p:cNvSpPr>
            <a:spLocks noGrp="1"/>
          </p:cNvSpPr>
          <p:nvPr>
            <p:ph idx="1"/>
          </p:nvPr>
        </p:nvSpPr>
        <p:spPr>
          <a:xfrm>
            <a:off x="457200" y="990600"/>
            <a:ext cx="7467600" cy="5715000"/>
          </a:xfrm>
        </p:spPr>
        <p:txBody>
          <a:bodyPr>
            <a:normAutofit lnSpcReduction="10000"/>
          </a:bodyPr>
          <a:lstStyle/>
          <a:p>
            <a:pPr marL="0" indent="0" algn="just">
              <a:buNone/>
            </a:pPr>
            <a:r>
              <a:rPr lang="en-IN" sz="2000" dirty="0" smtClean="0">
                <a:latin typeface="Cambria" pitchFamily="18" charset="0"/>
              </a:rPr>
              <a:t>The Agreements related to expatriates are formed in a way that tax burden is not on the expatriate but on the company to which he/she is sent.</a:t>
            </a:r>
          </a:p>
          <a:p>
            <a:pPr marL="0" indent="0" algn="just">
              <a:buNone/>
            </a:pPr>
            <a:r>
              <a:rPr lang="en-IN" sz="2000" dirty="0" smtClean="0">
                <a:latin typeface="Cambria" pitchFamily="18" charset="0"/>
              </a:rPr>
              <a:t>The Expatriate employee gets the net salary and tax on salary which is paid by Indian company.</a:t>
            </a:r>
          </a:p>
          <a:p>
            <a:pPr marL="0" indent="0" algn="just">
              <a:buNone/>
            </a:pPr>
            <a:endParaRPr lang="en-IN" sz="2000" dirty="0" smtClean="0">
              <a:latin typeface="Cambria" pitchFamily="18" charset="0"/>
            </a:endParaRPr>
          </a:p>
          <a:p>
            <a:pPr marL="0" indent="0" algn="just">
              <a:buNone/>
            </a:pPr>
            <a:r>
              <a:rPr lang="en-IN" sz="2000" dirty="0" smtClean="0">
                <a:latin typeface="Cambria" pitchFamily="18" charset="0"/>
              </a:rPr>
              <a:t>Now Grossing-up comes into play, as the tax will be paid, not on Rs.100 but on Rs.130 (taking Rs.30 as tax). We paid salary as well as tax on salary from our pocket. So the total payment to Expatriate will be  Net Salary + tax paid by the company.</a:t>
            </a:r>
          </a:p>
          <a:p>
            <a:pPr marL="0" indent="0" algn="just">
              <a:buNone/>
            </a:pPr>
            <a:endParaRPr lang="en-IN" sz="2000" dirty="0" smtClean="0">
              <a:latin typeface="Cambria" pitchFamily="18" charset="0"/>
            </a:endParaRPr>
          </a:p>
          <a:p>
            <a:pPr marL="0" indent="0" algn="just">
              <a:buNone/>
            </a:pPr>
            <a:r>
              <a:rPr lang="en-IN" sz="2000" dirty="0" smtClean="0">
                <a:latin typeface="Cambria" pitchFamily="18" charset="0"/>
              </a:rPr>
              <a:t>Hence the formula of Grossed-up Tax  will be computed as:</a:t>
            </a:r>
          </a:p>
          <a:p>
            <a:pPr marL="0" indent="0" algn="just">
              <a:buNone/>
            </a:pPr>
            <a:r>
              <a:rPr lang="en-IN" sz="2000" dirty="0" smtClean="0">
                <a:latin typeface="Cambria" pitchFamily="18" charset="0"/>
              </a:rPr>
              <a:t>		30.9*100/(100-30.9)= 44.71%</a:t>
            </a:r>
          </a:p>
          <a:p>
            <a:pPr marL="0" indent="0" algn="just">
              <a:buNone/>
            </a:pPr>
            <a:endParaRPr lang="en-IN" sz="2000" dirty="0" smtClean="0">
              <a:latin typeface="Cambria" pitchFamily="18" charset="0"/>
            </a:endParaRPr>
          </a:p>
          <a:p>
            <a:pPr marL="0" indent="0" algn="just">
              <a:buNone/>
            </a:pPr>
            <a:r>
              <a:rPr lang="en-IN" sz="2000" dirty="0" smtClean="0">
                <a:latin typeface="Cambria" pitchFamily="18" charset="0"/>
              </a:rPr>
              <a:t>Surcharge will be applicable @ 15%, if income exceed Rs.1 Crore. (surcharge @ 15% from AY 2017-18, surcharge @12% till AY 2016-17)</a:t>
            </a:r>
            <a:endParaRPr lang="en-IN" sz="20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7467600" cy="868362"/>
          </a:xfrm>
        </p:spPr>
        <p:txBody>
          <a:bodyPr>
            <a:normAutofit/>
          </a:bodyPr>
          <a:lstStyle/>
          <a:p>
            <a:r>
              <a:rPr lang="en-IN" sz="3500" dirty="0" smtClean="0">
                <a:latin typeface="Cambria" pitchFamily="18" charset="0"/>
              </a:rPr>
              <a:t>Important Points</a:t>
            </a:r>
            <a:endParaRPr lang="en-IN" sz="3500" dirty="0">
              <a:latin typeface="Cambria" pitchFamily="18" charset="0"/>
            </a:endParaRPr>
          </a:p>
        </p:txBody>
      </p:sp>
      <p:sp>
        <p:nvSpPr>
          <p:cNvPr id="6" name="Content Placeholder 5"/>
          <p:cNvSpPr>
            <a:spLocks noGrp="1"/>
          </p:cNvSpPr>
          <p:nvPr>
            <p:ph idx="1"/>
          </p:nvPr>
        </p:nvSpPr>
        <p:spPr>
          <a:xfrm>
            <a:off x="457200" y="1143000"/>
            <a:ext cx="7467600" cy="5181600"/>
          </a:xfrm>
        </p:spPr>
        <p:txBody>
          <a:bodyPr>
            <a:normAutofit/>
          </a:bodyPr>
          <a:lstStyle/>
          <a:p>
            <a:pPr marL="550926" indent="-514350" algn="just">
              <a:buFont typeface="+mj-lt"/>
              <a:buAutoNum type="arabicPeriod"/>
            </a:pPr>
            <a:r>
              <a:rPr lang="en-IN" sz="2000" dirty="0" smtClean="0">
                <a:latin typeface="Cambria" pitchFamily="18" charset="0"/>
              </a:rPr>
              <a:t>The Salary of Expatriate is liable to Tax and Deduction of TDS.</a:t>
            </a:r>
          </a:p>
          <a:p>
            <a:pPr marL="550926" indent="-514350" algn="just">
              <a:buFont typeface="+mj-lt"/>
              <a:buAutoNum type="arabicPeriod"/>
            </a:pPr>
            <a:r>
              <a:rPr lang="en-IN" sz="2000" dirty="0" smtClean="0">
                <a:latin typeface="Cambria" pitchFamily="18" charset="0"/>
              </a:rPr>
              <a:t>If Expatriate is Resident in two countries, DTAA Benefit will be available.</a:t>
            </a:r>
          </a:p>
          <a:p>
            <a:pPr marL="550926" indent="-514350" algn="just">
              <a:buFont typeface="+mj-lt"/>
              <a:buAutoNum type="arabicPeriod"/>
            </a:pPr>
            <a:r>
              <a:rPr lang="en-IN" sz="2000" dirty="0" smtClean="0">
                <a:latin typeface="Cambria" pitchFamily="18" charset="0"/>
              </a:rPr>
              <a:t>An Expatriate before leaving the territory of India is required to obtain “Tax Clearance Certificate” from  a competent authority .</a:t>
            </a:r>
          </a:p>
          <a:p>
            <a:pPr marL="550926" indent="-514350" algn="just">
              <a:buFont typeface="+mj-lt"/>
              <a:buAutoNum type="arabicPeriod"/>
            </a:pPr>
            <a:r>
              <a:rPr lang="en-IN" sz="2000" dirty="0" smtClean="0">
                <a:latin typeface="Cambria" pitchFamily="18" charset="0"/>
              </a:rPr>
              <a:t>As a Foreign National employed in India, you can open a bank account in India with an Indian bank or the Indian branch of a foreign bank.</a:t>
            </a:r>
          </a:p>
          <a:p>
            <a:pPr marL="550926" indent="-514350" algn="just">
              <a:buFont typeface="+mj-lt"/>
              <a:buAutoNum type="arabicPeriod"/>
            </a:pPr>
            <a:endParaRPr lang="en-IN" sz="2000" dirty="0" smtClean="0">
              <a:latin typeface="Cambria" pitchFamily="18" charset="0"/>
            </a:endParaRPr>
          </a:p>
          <a:p>
            <a:pPr marL="550926" indent="-514350" algn="just">
              <a:buFont typeface="+mj-lt"/>
              <a:buAutoNum type="arabicPeriod"/>
            </a:pPr>
            <a:endParaRPr lang="en-IN" sz="2000" dirty="0" smtClean="0">
              <a:latin typeface="Cambria" pitchFamily="18" charset="0"/>
            </a:endParaRPr>
          </a:p>
          <a:p>
            <a:pPr marL="550926" indent="-514350" algn="just">
              <a:buFont typeface="+mj-lt"/>
              <a:buAutoNum type="arabicPeriod"/>
            </a:pPr>
            <a:endParaRPr lang="en-IN" sz="2000" dirty="0" smtClean="0">
              <a:latin typeface="Cambria" pitchFamily="18" charset="0"/>
            </a:endParaRPr>
          </a:p>
          <a:p>
            <a:pPr marL="550926" indent="-514350" algn="just">
              <a:buNone/>
            </a:pPr>
            <a:endParaRPr lang="en-IN" sz="2000" dirty="0" smtClean="0">
              <a:latin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556732" y="1705709"/>
            <a:ext cx="3053868" cy="580291"/>
          </a:xfrm>
        </p:spPr>
        <p:txBody>
          <a:bodyPr/>
          <a:lstStyle/>
          <a:p>
            <a:r>
              <a:rPr lang="en-IN" dirty="0" smtClean="0">
                <a:solidFill>
                  <a:schemeClr val="accent2">
                    <a:lumMod val="60000"/>
                    <a:lumOff val="40000"/>
                  </a:schemeClr>
                </a:solidFill>
              </a:rPr>
              <a:t>Thank You</a:t>
            </a:r>
            <a:endParaRPr lang="en-IN" dirty="0">
              <a:solidFill>
                <a:schemeClr val="accent2">
                  <a:lumMod val="60000"/>
                  <a:lumOff val="40000"/>
                </a:schemeClr>
              </a:solidFill>
            </a:endParaRPr>
          </a:p>
        </p:txBody>
      </p:sp>
      <p:pic>
        <p:nvPicPr>
          <p:cNvPr id="7" name="Picture Placeholder 6" descr="simi919.jpg"/>
          <p:cNvPicPr>
            <a:picLocks noGrp="1" noChangeAspect="1"/>
          </p:cNvPicPr>
          <p:nvPr>
            <p:ph type="pic" idx="1"/>
          </p:nvPr>
        </p:nvPicPr>
        <p:blipFill>
          <a:blip r:embed="rId2" cstate="print"/>
          <a:srcRect l="16667" r="16667"/>
          <a:stretch>
            <a:fillRect/>
          </a:stretch>
        </p:blipFill>
        <p:spPr/>
      </p:pic>
      <p:sp>
        <p:nvSpPr>
          <p:cNvPr id="6" name="Text Placeholder 5"/>
          <p:cNvSpPr>
            <a:spLocks noGrp="1"/>
          </p:cNvSpPr>
          <p:nvPr>
            <p:ph type="body" sz="half" idx="2"/>
          </p:nvPr>
        </p:nvSpPr>
        <p:spPr>
          <a:xfrm>
            <a:off x="5181600" y="2998764"/>
            <a:ext cx="3733800" cy="3173435"/>
          </a:xfrm>
        </p:spPr>
        <p:txBody>
          <a:bodyPr>
            <a:normAutofit/>
          </a:bodyPr>
          <a:lstStyle/>
          <a:p>
            <a:r>
              <a:rPr lang="en-IN" sz="2000" dirty="0" smtClean="0">
                <a:latin typeface="Cambria" pitchFamily="18" charset="0"/>
              </a:rPr>
              <a:t>CA  Atul Chutani</a:t>
            </a:r>
          </a:p>
          <a:p>
            <a:r>
              <a:rPr lang="en-IN" sz="2000" dirty="0" smtClean="0">
                <a:latin typeface="Cambria" pitchFamily="18" charset="0"/>
              </a:rPr>
              <a:t>+91 8800774230</a:t>
            </a:r>
          </a:p>
          <a:p>
            <a:r>
              <a:rPr lang="en-IN" sz="2000" dirty="0" smtClean="0">
                <a:latin typeface="Cambria" pitchFamily="18" charset="0"/>
              </a:rPr>
              <a:t>atulchutani@outlook.com</a:t>
            </a:r>
          </a:p>
          <a:p>
            <a:endParaRPr lang="en-IN" sz="2000" dirty="0" smtClean="0">
              <a:latin typeface="Cambria" pitchFamily="18" charset="0"/>
            </a:endParaRPr>
          </a:p>
          <a:p>
            <a:r>
              <a:rPr lang="en-IN" sz="2000" dirty="0" smtClean="0">
                <a:latin typeface="Cambria" pitchFamily="18" charset="0"/>
              </a:rPr>
              <a:t>ATUL CHUTANI &amp; CO.</a:t>
            </a:r>
          </a:p>
          <a:p>
            <a:r>
              <a:rPr lang="en-IN" sz="2000" dirty="0" smtClean="0">
                <a:latin typeface="Cambria" pitchFamily="18" charset="0"/>
              </a:rPr>
              <a:t>C-285, GROUND FLOOR, SECTOR-57, GURGAON, 122015, HR.</a:t>
            </a:r>
            <a:endParaRPr lang="en-IN" sz="2000" dirty="0">
              <a:latin typeface="Cambria" pitchFamily="18" charset="0"/>
            </a:endParaRPr>
          </a:p>
        </p:txBody>
      </p:sp>
    </p:spTree>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81</TotalTime>
  <Words>514</Words>
  <Application>Microsoft Office PowerPoint</Application>
  <PresentationFormat>On-screen Show (4:3)</PresentationFormat>
  <Paragraphs>56</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Technic</vt:lpstr>
      <vt:lpstr>TAXATION ON EXPATRIATES </vt:lpstr>
      <vt:lpstr>Slide 2</vt:lpstr>
      <vt:lpstr>Checking of Residential Status</vt:lpstr>
      <vt:lpstr>Resident – “RNOR”</vt:lpstr>
      <vt:lpstr>Scope of Taxation</vt:lpstr>
      <vt:lpstr>Grossing-up of Income</vt:lpstr>
      <vt:lpstr>Important Points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TAXATION ON EXPATRIATES </dc:title>
  <dc:creator>Atul Chutani</dc:creator>
  <cp:lastModifiedBy>Atul</cp:lastModifiedBy>
  <cp:revision>13</cp:revision>
  <dcterms:created xsi:type="dcterms:W3CDTF">2006-08-16T00:00:00Z</dcterms:created>
  <dcterms:modified xsi:type="dcterms:W3CDTF">2016-11-11T14:31:57Z</dcterms:modified>
</cp:coreProperties>
</file>