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01-Mar-13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G&amp;A\Desktop\BUDGET P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239000" cy="47085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LOOK AT THE BUDGET 2014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559491"/>
          </a:xfrm>
        </p:spPr>
        <p:txBody>
          <a:bodyPr>
            <a:normAutofit/>
          </a:bodyPr>
          <a:lstStyle/>
          <a:p>
            <a:r>
              <a:rPr lang="en-US" dirty="0" smtClean="0"/>
              <a:t>To bring down fiscal deficit to 3% by FY 16-17</a:t>
            </a:r>
          </a:p>
          <a:p>
            <a:r>
              <a:rPr lang="en-US" dirty="0" smtClean="0"/>
              <a:t>To bring down revenue deficit to 1.5% by FY 16- 17</a:t>
            </a:r>
          </a:p>
          <a:p>
            <a:r>
              <a:rPr lang="en-US" dirty="0" smtClean="0"/>
              <a:t>To encourage foreign investments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EXPECTATIONS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Fiscal deficit estimated revised to 5.2% of GDP</a:t>
            </a:r>
          </a:p>
          <a:p>
            <a:r>
              <a:rPr lang="en-US" dirty="0" smtClean="0"/>
              <a:t>Short Term borrowing revised to 457 billion rupees</a:t>
            </a:r>
          </a:p>
          <a:p>
            <a:r>
              <a:rPr lang="en-US" dirty="0" smtClean="0"/>
              <a:t>Revenue deficit revised at 3.9% of GDP</a:t>
            </a:r>
          </a:p>
          <a:p>
            <a:r>
              <a:rPr lang="en-US" dirty="0" smtClean="0"/>
              <a:t>12</a:t>
            </a:r>
            <a:r>
              <a:rPr lang="en-US" baseline="30000" dirty="0" smtClean="0"/>
              <a:t>th</a:t>
            </a:r>
            <a:r>
              <a:rPr lang="en-US" dirty="0" smtClean="0"/>
              <a:t> plan total expenditure revised to 14.31 trillion rupees</a:t>
            </a:r>
          </a:p>
          <a:p>
            <a:r>
              <a:rPr lang="en-US" dirty="0" smtClean="0"/>
              <a:t>Current account deficit high on gold, coal and oil imports ( Export, import amount to 43% of GDP 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PREFACE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PERSONAL TAX</a:t>
            </a:r>
          </a:p>
          <a:p>
            <a:r>
              <a:rPr lang="en-US" dirty="0" smtClean="0"/>
              <a:t>COPORATE</a:t>
            </a:r>
          </a:p>
          <a:p>
            <a:r>
              <a:rPr lang="en-US" dirty="0" smtClean="0"/>
              <a:t>DIRECT TAX</a:t>
            </a:r>
          </a:p>
          <a:p>
            <a:r>
              <a:rPr lang="en-US" dirty="0" smtClean="0"/>
              <a:t>DEDUCTIONS</a:t>
            </a:r>
          </a:p>
          <a:p>
            <a:r>
              <a:rPr lang="en-US" dirty="0" smtClean="0"/>
              <a:t>INDIRECT TAX</a:t>
            </a:r>
          </a:p>
          <a:p>
            <a:r>
              <a:rPr lang="en-US" dirty="0" smtClean="0"/>
              <a:t>TAX REFORMS</a:t>
            </a:r>
          </a:p>
          <a:p>
            <a:r>
              <a:rPr lang="en-US" dirty="0" smtClean="0"/>
              <a:t>EXPECTATIONS</a:t>
            </a:r>
          </a:p>
          <a:p>
            <a:pPr algn="r">
              <a:buNone/>
            </a:pPr>
            <a:r>
              <a:rPr lang="en-US" dirty="0" smtClean="0"/>
              <a:t>BY Hitesh </a:t>
            </a:r>
            <a:r>
              <a:rPr lang="en-US" dirty="0" err="1" smtClean="0"/>
              <a:t>Jindal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 algn="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8800" dirty="0" smtClean="0"/>
              <a:t>Personal income tax slabs unchanged FY14</a:t>
            </a:r>
          </a:p>
          <a:p>
            <a:pPr lvl="0"/>
            <a:r>
              <a:rPr lang="en-US" sz="8800" dirty="0" smtClean="0"/>
              <a:t>Some relief to tax payers in Rs 2 lakh to Rs 5 lakh bracket</a:t>
            </a:r>
          </a:p>
          <a:p>
            <a:pPr lvl="0"/>
            <a:r>
              <a:rPr lang="en-US" sz="8800" dirty="0" smtClean="0"/>
              <a:t>Tax credit of 2,000 rupees for incomes of upto 5 lakh rupees</a:t>
            </a:r>
          </a:p>
          <a:p>
            <a:pPr lvl="0"/>
            <a:r>
              <a:rPr lang="en-US" sz="8800" dirty="0" smtClean="0"/>
              <a:t>Surcharge of 10% on people with income over 10 Million in rupees</a:t>
            </a:r>
          </a:p>
          <a:p>
            <a:pPr lvl="0"/>
            <a:r>
              <a:rPr lang="en-US" sz="8800" dirty="0" smtClean="0"/>
              <a:t>Surcharge on high income tax payers only for one year</a:t>
            </a:r>
          </a:p>
          <a:p>
            <a:pPr lvl="0"/>
            <a:r>
              <a:rPr lang="en-US" sz="8800" dirty="0" smtClean="0"/>
              <a:t>Only 42,800 tax payers with income over Rs10 million, this will generate the revenue of Rs 120 million</a:t>
            </a:r>
          </a:p>
          <a:p>
            <a:pPr lvl="0"/>
            <a:r>
              <a:rPr lang="en-US" sz="8800" dirty="0" smtClean="0"/>
              <a:t>Education cess to continue at 3%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sz="4400" dirty="0" smtClean="0"/>
              <a:t>PERSONAL TAX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dirty="0" smtClean="0"/>
              <a:t>No case to revise either tax slabs or rates</a:t>
            </a:r>
            <a:br>
              <a:rPr lang="en-US" sz="1400" dirty="0" smtClean="0"/>
            </a:b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Dividend distribution surcharge raised to 10% </a:t>
            </a:r>
            <a:r>
              <a:rPr lang="en-US" sz="3400" dirty="0" err="1" smtClean="0"/>
              <a:t>vs</a:t>
            </a:r>
            <a:r>
              <a:rPr lang="en-US" sz="3400" dirty="0" smtClean="0"/>
              <a:t> 5%</a:t>
            </a:r>
          </a:p>
          <a:p>
            <a:pPr lvl="0"/>
            <a:r>
              <a:rPr lang="en-US" sz="3400" dirty="0" smtClean="0"/>
              <a:t>GAAR modified provisions seen effective Apr 1, 2016</a:t>
            </a:r>
          </a:p>
          <a:p>
            <a:pPr lvl="0"/>
            <a:r>
              <a:rPr lang="en-US" sz="3400" dirty="0" smtClean="0"/>
              <a:t>20% withholding tax on profits distributed by unlisted companies</a:t>
            </a:r>
          </a:p>
          <a:p>
            <a:pPr lvl="0"/>
            <a:r>
              <a:rPr lang="en-US" sz="3400" dirty="0" smtClean="0"/>
              <a:t>Tax holiday for power plants extended to Mar 2014</a:t>
            </a:r>
          </a:p>
          <a:p>
            <a:pPr lvl="0"/>
            <a:r>
              <a:rPr lang="en-US" sz="3400" dirty="0" smtClean="0"/>
              <a:t>Sops for power projects to continue for 1 year</a:t>
            </a:r>
          </a:p>
          <a:p>
            <a:pPr lvl="0"/>
            <a:r>
              <a:rPr lang="en-US" sz="3400" dirty="0" smtClean="0"/>
              <a:t>15% tax on dividend from overseas arms to continue</a:t>
            </a:r>
          </a:p>
          <a:p>
            <a:pPr lvl="0"/>
            <a:r>
              <a:rPr lang="en-US" sz="3400" dirty="0" smtClean="0"/>
              <a:t>Financial institutions securitization trust exempted from tax</a:t>
            </a:r>
          </a:p>
          <a:p>
            <a:pPr lvl="0"/>
            <a:r>
              <a:rPr lang="en-US" sz="3400" dirty="0" smtClean="0"/>
              <a:t>Transaction tax on equity futures cut to 0.01% </a:t>
            </a:r>
            <a:r>
              <a:rPr lang="en-US" sz="3400" dirty="0" err="1" smtClean="0"/>
              <a:t>vs</a:t>
            </a:r>
            <a:r>
              <a:rPr lang="en-US" sz="3400" dirty="0" smtClean="0"/>
              <a:t> 0.017%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CORPORATE TAX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400" dirty="0" smtClean="0"/>
              <a:t>10% surcharge on </a:t>
            </a:r>
            <a:r>
              <a:rPr lang="en-US" sz="1400" dirty="0" err="1" smtClean="0"/>
              <a:t>cos</a:t>
            </a:r>
            <a:r>
              <a:rPr lang="en-US" sz="1400" dirty="0" smtClean="0"/>
              <a:t> with income above 100 million rupees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6707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To introduce DTC Bill before end of Budget Session</a:t>
            </a:r>
          </a:p>
          <a:p>
            <a:pPr lvl="0"/>
            <a:r>
              <a:rPr lang="en-US" dirty="0" smtClean="0"/>
              <a:t>Tax on MF redemption, purchase on exchanges cut to 0.001%</a:t>
            </a:r>
          </a:p>
          <a:p>
            <a:r>
              <a:rPr lang="en-US" dirty="0" smtClean="0"/>
              <a:t>Increase surcharge from 5 to 10 percent on domestic (in case of foreign companies 2 to 5 percent ) companies whose taxable income exceed10 </a:t>
            </a:r>
            <a:r>
              <a:rPr lang="en-US" dirty="0" err="1" smtClean="0"/>
              <a:t>crore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Agricultural land exempt from TDS on property deals</a:t>
            </a:r>
          </a:p>
          <a:p>
            <a:pPr lvl="0"/>
            <a:r>
              <a:rPr lang="en-US" dirty="0" smtClean="0"/>
              <a:t>Royalty to overseas parents to attract 25% tax </a:t>
            </a:r>
            <a:r>
              <a:rPr lang="en-US" dirty="0" err="1" smtClean="0"/>
              <a:t>vs</a:t>
            </a:r>
            <a:r>
              <a:rPr lang="en-US" dirty="0" smtClean="0"/>
              <a:t> 10%</a:t>
            </a:r>
          </a:p>
          <a:p>
            <a:pPr lvl="0"/>
            <a:r>
              <a:rPr lang="en-US" dirty="0" smtClean="0"/>
              <a:t>No income tax on investor protection fund of depositaries</a:t>
            </a:r>
          </a:p>
          <a:p>
            <a:pPr lvl="0"/>
            <a:r>
              <a:rPr lang="en-US" dirty="0" smtClean="0"/>
              <a:t>1% TDS on immovable property transfer of over 5 million rupee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DIRECT TAX</a:t>
            </a:r>
            <a:br>
              <a:rPr lang="en-US" dirty="0" smtClean="0"/>
            </a:br>
            <a:r>
              <a:rPr lang="en-US" sz="1400" dirty="0" smtClean="0"/>
              <a:t>Direct tax proposals to yield 133 billion rupee FY14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Companies investing 100 </a:t>
            </a:r>
            <a:r>
              <a:rPr lang="en-US" dirty="0" err="1" smtClean="0"/>
              <a:t>crore</a:t>
            </a:r>
            <a:r>
              <a:rPr lang="en-US" dirty="0" smtClean="0"/>
              <a:t> or more in plant and machinery during the period 1.4.2013 to 31.3.2015 will be entitled to deduct an investment allowance15 per cent of the investment.</a:t>
            </a:r>
          </a:p>
          <a:p>
            <a:pPr lvl="0"/>
            <a:r>
              <a:rPr lang="en-US" dirty="0" smtClean="0"/>
              <a:t>Additional 1Lac deduction available u/s 24b on the borrowing of Rs. 25 Lac or more for purchase of 1</a:t>
            </a:r>
            <a:r>
              <a:rPr lang="en-US" baseline="30000" dirty="0" smtClean="0"/>
              <a:t>st</a:t>
            </a:r>
            <a:r>
              <a:rPr lang="en-US" dirty="0" smtClean="0"/>
              <a:t> home.</a:t>
            </a:r>
          </a:p>
          <a:p>
            <a:r>
              <a:rPr lang="en-US" dirty="0" smtClean="0"/>
              <a:t>Contributions made to schemes of Central and State Governments similar to Central Government Health Scheme, eligible for section 80D of the Income tax Act</a:t>
            </a:r>
            <a:r>
              <a:rPr lang="en-US" dirty="0" smtClean="0"/>
              <a:t>.</a:t>
            </a:r>
          </a:p>
          <a:p>
            <a:pPr lvl="0"/>
            <a:r>
              <a:rPr lang="en-US" sz="2800" dirty="0" smtClean="0"/>
              <a:t>Donation to national children fund to get 100% tax relief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DEDUCTIONS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impose service tax on all air-conditioned restaurants</a:t>
            </a:r>
          </a:p>
          <a:p>
            <a:pPr lvl="0"/>
            <a:r>
              <a:rPr lang="en-US" dirty="0" smtClean="0"/>
              <a:t>Films exhibited in cinema halls to have no service tax</a:t>
            </a:r>
          </a:p>
          <a:p>
            <a:pPr lvl="0"/>
            <a:r>
              <a:rPr lang="en-US" dirty="0" smtClean="0"/>
              <a:t>Moots voluntary compliance encouragement plan for service tax</a:t>
            </a:r>
          </a:p>
          <a:p>
            <a:pPr lvl="0"/>
            <a:r>
              <a:rPr lang="en-US" dirty="0" smtClean="0"/>
              <a:t>Vocational courses exempt from service tax</a:t>
            </a:r>
          </a:p>
          <a:p>
            <a:pPr lvl="0"/>
            <a:r>
              <a:rPr lang="en-US" dirty="0" smtClean="0"/>
              <a:t>Farm produce testing service included in negative list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r"/>
            <a:r>
              <a:rPr lang="en-US" dirty="0" smtClean="0"/>
              <a:t>SERCIVE TAX</a:t>
            </a:r>
            <a:br>
              <a:rPr lang="en-US" dirty="0" smtClean="0"/>
            </a:br>
            <a:r>
              <a:rPr lang="en-US" sz="1400" dirty="0" smtClean="0"/>
              <a:t>No change in standard rate of service tax</a:t>
            </a:r>
            <a:br>
              <a:rPr lang="en-US" sz="1400" dirty="0" smtClean="0"/>
            </a:b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Little room to raise taxes in constrained economy</a:t>
            </a:r>
          </a:p>
          <a:p>
            <a:pPr lvl="0"/>
            <a:r>
              <a:rPr lang="en-US" dirty="0" smtClean="0"/>
              <a:t>Need for state and central </a:t>
            </a:r>
            <a:r>
              <a:rPr lang="en-US" dirty="0" err="1" smtClean="0"/>
              <a:t>govts</a:t>
            </a:r>
            <a:r>
              <a:rPr lang="en-US" dirty="0" smtClean="0"/>
              <a:t> to pass a GST law</a:t>
            </a:r>
          </a:p>
          <a:p>
            <a:pPr lvl="0"/>
            <a:r>
              <a:rPr lang="en-US" dirty="0" smtClean="0"/>
              <a:t>Draft bill on GST in Parliament in next few months</a:t>
            </a:r>
          </a:p>
          <a:p>
            <a:pPr lvl="0"/>
            <a:r>
              <a:rPr lang="en-US" dirty="0" smtClean="0"/>
              <a:t>2 additions to service tax negative list</a:t>
            </a:r>
          </a:p>
          <a:p>
            <a:pPr lvl="0"/>
            <a:r>
              <a:rPr lang="en-US" dirty="0" smtClean="0"/>
              <a:t>Include vocational courses in negative list</a:t>
            </a:r>
          </a:p>
          <a:p>
            <a:pPr lvl="0"/>
            <a:r>
              <a:rPr lang="en-US" dirty="0" smtClean="0"/>
              <a:t>One-time amnesty scheme for service tax due from 2007</a:t>
            </a:r>
          </a:p>
          <a:p>
            <a:pPr lvl="0"/>
            <a:r>
              <a:rPr lang="en-US" dirty="0" smtClean="0"/>
              <a:t>Allocates 90 billion rupee as CST compensation to states</a:t>
            </a:r>
          </a:p>
          <a:p>
            <a:pPr lvl="0"/>
            <a:r>
              <a:rPr lang="en-US" dirty="0" smtClean="0"/>
              <a:t>To encourage voluntary compliance to boost service tax collection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TAX REFORMS</a:t>
            </a:r>
            <a:br>
              <a:rPr lang="en-US" dirty="0" smtClean="0"/>
            </a:br>
            <a:r>
              <a:rPr lang="en-US" sz="1400" dirty="0" smtClean="0"/>
              <a:t>To set up tax administration reform commission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229</TotalTime>
  <Words>559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A LOOK AT THE BUDGET 2014</vt:lpstr>
      <vt:lpstr>PREFACE</vt:lpstr>
      <vt:lpstr>INDEX</vt:lpstr>
      <vt:lpstr>PERSONAL TAX No case to revise either tax slabs or rates </vt:lpstr>
      <vt:lpstr>CORPORATE TAX 10% surcharge on cos with income above 100 million rupees</vt:lpstr>
      <vt:lpstr>DIRECT TAX Direct tax proposals to yield 133 billion rupee FY14</vt:lpstr>
      <vt:lpstr>DEDUCTIONS</vt:lpstr>
      <vt:lpstr>SERCIVE TAX No change in standard rate of service tax </vt:lpstr>
      <vt:lpstr> TAX REFORMS To set up tax administration reform commission </vt:lpstr>
      <vt:lpstr>EXPECTATIONS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LOOK AT THE BUDGET 2014</dc:title>
  <dc:creator/>
  <cp:lastModifiedBy>compaq</cp:lastModifiedBy>
  <cp:revision>26</cp:revision>
  <dcterms:created xsi:type="dcterms:W3CDTF">2006-08-16T00:00:00Z</dcterms:created>
  <dcterms:modified xsi:type="dcterms:W3CDTF">2013-03-01T11:39:26Z</dcterms:modified>
</cp:coreProperties>
</file>