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notesMasterIdLst>
    <p:notesMasterId r:id="rId32"/>
  </p:notesMasterIdLst>
  <p:sldIdLst>
    <p:sldId id="275" r:id="rId8"/>
    <p:sldId id="257" r:id="rId9"/>
    <p:sldId id="262" r:id="rId10"/>
    <p:sldId id="258" r:id="rId11"/>
    <p:sldId id="259" r:id="rId12"/>
    <p:sldId id="280" r:id="rId13"/>
    <p:sldId id="260" r:id="rId14"/>
    <p:sldId id="277" r:id="rId15"/>
    <p:sldId id="288" r:id="rId16"/>
    <p:sldId id="281" r:id="rId17"/>
    <p:sldId id="282" r:id="rId18"/>
    <p:sldId id="283" r:id="rId19"/>
    <p:sldId id="284" r:id="rId20"/>
    <p:sldId id="285" r:id="rId21"/>
    <p:sldId id="286" r:id="rId22"/>
    <p:sldId id="263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 varScale="1">
        <p:scale>
          <a:sx n="93" d="100"/>
          <a:sy n="93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B3FAB-5BC2-4C41-B922-727936B3A5FF}" type="datetimeFigureOut">
              <a:rPr lang="en-US" smtClean="0"/>
              <a:pPr/>
              <a:t>6/13/2011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6B7F0-9566-4650-937C-C31B615C854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1D0459-6272-4D63-BD30-9C69E29999F2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E7CBBC-B5C4-40B3-B57B-2B6AC0CFC59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CD6BB6-7034-4DAD-B3D2-82368B9F294C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330DA9-162E-4A34-A182-664587FE0DEF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1BCF73-E750-4049-8479-D345084FA6BF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18F409-120E-4E1D-B808-444C1A5BBE74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C13515-2AC1-4D94-9981-F54A0DBCA6A1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85A67E-A083-49B1-9E0B-5E325759BB2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2618A6-EDE8-4118-A269-9A0CE0EA4A28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A39EBB-F03A-488E-8C62-23E6EE282A23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921690-C093-4428-92E0-3A890143663E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A9F91E-FCC4-4E0C-A489-52FA77F25FBE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EBC435-6DD2-4375-9139-14740E0C5650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C78A95-8883-4591-A2C8-CE579C8042C8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DFB5A4-0F4F-42C0-AC5F-892172A75F4F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4" name="Picture 2" descr="Sprite 10"/>
          <p:cNvPicPr>
            <a:picLocks noChangeAspect="1" noChangeArrowheads="1"/>
          </p:cNvPicPr>
          <p:nvPr/>
        </p:nvPicPr>
        <p:blipFill>
          <a:blip r:embed="rId2"/>
          <a:srcRect l="-35" r="415" b="1929"/>
          <a:stretch>
            <a:fillRect/>
          </a:stretch>
        </p:blipFill>
        <p:spPr bwMode="auto">
          <a:xfrm>
            <a:off x="-3175" y="2895600"/>
            <a:ext cx="9147175" cy="1130300"/>
          </a:xfrm>
          <a:prstGeom prst="rect">
            <a:avLst/>
          </a:prstGeom>
          <a:noFill/>
        </p:spPr>
      </p:pic>
      <p:sp>
        <p:nvSpPr>
          <p:cNvPr id="453635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895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5363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53637" name="Rectangle 5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0"/>
            <a:ext cx="1905000" cy="457200"/>
          </a:xfrm>
        </p:spPr>
        <p:txBody>
          <a:bodyPr anchor="t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363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0"/>
            <a:ext cx="2895600" cy="457200"/>
          </a:xfrm>
        </p:spPr>
        <p:txBody>
          <a:bodyPr anchor="t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363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0"/>
            <a:ext cx="1905000" cy="457200"/>
          </a:xfrm>
        </p:spPr>
        <p:txBody>
          <a:bodyPr anchor="t"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3640" name="Rectangle 8"/>
          <p:cNvSpPr>
            <a:spLocks noChangeArrowheads="1"/>
          </p:cNvSpPr>
          <p:nvPr/>
        </p:nvSpPr>
        <p:spPr bwMode="auto">
          <a:xfrm>
            <a:off x="0" y="4025900"/>
            <a:ext cx="9142413" cy="1524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endParaRPr kumimoji="1" lang="en-US" sz="2400" dirty="0">
              <a:latin typeface="Times New Roman" pitchFamily="18" charset="0"/>
            </a:endParaRPr>
          </a:p>
        </p:txBody>
      </p:sp>
      <p:sp>
        <p:nvSpPr>
          <p:cNvPr id="453641" name="Rectangle 9"/>
          <p:cNvSpPr>
            <a:spLocks noChangeArrowheads="1"/>
          </p:cNvSpPr>
          <p:nvPr/>
        </p:nvSpPr>
        <p:spPr bwMode="auto">
          <a:xfrm>
            <a:off x="0" y="2743200"/>
            <a:ext cx="9142413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endParaRPr kumimoji="1" 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363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5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42672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2672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0"/>
            <a:ext cx="217170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0"/>
            <a:ext cx="636270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45568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5568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45568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5568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45568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5569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5569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4556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556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5569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569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569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68B8110-A15F-4158-84E8-DCC198B3D3B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569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692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61D6B-7AAD-47B3-8437-52E6AE6CB97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0C0F-6A23-4E9E-8477-34D6B809EBC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78F355-C3FF-4D5C-A89F-5F27710AAA6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76B5D-416B-4DE5-A49A-9B643B0EFAF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23101-800A-4321-8026-C29CC5AD5DF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ECDFA5-406E-4AAB-892F-BFB813C7B64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9A589-AB7A-455B-B02E-D71A91E2C4E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0B95C-5336-4877-A85F-198E9E2B9A7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C01BE-9D0A-492C-A354-D961302B5B6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848DA-0643-400B-8F45-8166C661F52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4" name="Picture 2" descr="Sprite 10"/>
          <p:cNvPicPr>
            <a:picLocks noChangeAspect="1" noChangeArrowheads="1"/>
          </p:cNvPicPr>
          <p:nvPr/>
        </p:nvPicPr>
        <p:blipFill>
          <a:blip r:embed="rId2"/>
          <a:srcRect l="-35" r="415" b="1929"/>
          <a:stretch>
            <a:fillRect/>
          </a:stretch>
        </p:blipFill>
        <p:spPr bwMode="auto">
          <a:xfrm>
            <a:off x="-3175" y="2895600"/>
            <a:ext cx="9147175" cy="1130300"/>
          </a:xfrm>
          <a:prstGeom prst="rect">
            <a:avLst/>
          </a:prstGeom>
          <a:noFill/>
        </p:spPr>
      </p:pic>
      <p:sp>
        <p:nvSpPr>
          <p:cNvPr id="453635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895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5363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53637" name="Rectangle 5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0"/>
            <a:ext cx="1905000" cy="457200"/>
          </a:xfrm>
        </p:spPr>
        <p:txBody>
          <a:bodyPr anchor="t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363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0"/>
            <a:ext cx="2895600" cy="457200"/>
          </a:xfrm>
        </p:spPr>
        <p:txBody>
          <a:bodyPr anchor="t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5363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0"/>
            <a:ext cx="1905000" cy="457200"/>
          </a:xfrm>
        </p:spPr>
        <p:txBody>
          <a:bodyPr anchor="t"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3640" name="Rectangle 8"/>
          <p:cNvSpPr>
            <a:spLocks noChangeArrowheads="1"/>
          </p:cNvSpPr>
          <p:nvPr/>
        </p:nvSpPr>
        <p:spPr bwMode="auto">
          <a:xfrm>
            <a:off x="0" y="4025900"/>
            <a:ext cx="9142413" cy="1524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endParaRPr kumimoji="1" lang="en-US" sz="2400" dirty="0">
              <a:latin typeface="Times New Roman" pitchFamily="18" charset="0"/>
            </a:endParaRPr>
          </a:p>
        </p:txBody>
      </p:sp>
      <p:sp>
        <p:nvSpPr>
          <p:cNvPr id="453641" name="Rectangle 9"/>
          <p:cNvSpPr>
            <a:spLocks noChangeArrowheads="1"/>
          </p:cNvSpPr>
          <p:nvPr/>
        </p:nvSpPr>
        <p:spPr bwMode="auto">
          <a:xfrm>
            <a:off x="0" y="2743200"/>
            <a:ext cx="9142413" cy="152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tx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endParaRPr kumimoji="1" 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363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5" grpId="0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447800"/>
            <a:ext cx="42672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2672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0"/>
            <a:ext cx="217170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0"/>
            <a:ext cx="636270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455684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55685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455687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455688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455689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55690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55691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4556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556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55694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569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569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68B8110-A15F-4158-84E8-DCC198B3D3B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569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692" grpId="0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61D6B-7AAD-47B3-8437-52E6AE6CB97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B0C0F-6A23-4E9E-8477-34D6B809EBC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78F355-C3FF-4D5C-A89F-5F27710AAA6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C76B5D-416B-4DE5-A49A-9B643B0EFAF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123101-800A-4321-8026-C29CC5AD5DF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ECDFA5-406E-4AAB-892F-BFB813C7B64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9A589-AB7A-455B-B02E-D71A91E2C4E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0B95C-5336-4877-A85F-198E9E2B9A7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C01BE-9D0A-492C-A354-D961302B5B6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848DA-0643-400B-8F45-8166C661F52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CCCCFF"/>
            </a:gs>
            <a:gs pos="50000">
              <a:schemeClr val="bg1"/>
            </a:gs>
            <a:gs pos="100000">
              <a:srgbClr val="CC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2" descr="Sprite 10"/>
          <p:cNvPicPr>
            <a:picLocks noChangeAspect="1" noChangeArrowheads="1"/>
          </p:cNvPicPr>
          <p:nvPr/>
        </p:nvPicPr>
        <p:blipFill>
          <a:blip r:embed="rId13"/>
          <a:srcRect r="415" b="1929"/>
          <a:stretch>
            <a:fillRect/>
          </a:stretch>
        </p:blipFill>
        <p:spPr bwMode="auto">
          <a:xfrm>
            <a:off x="0" y="0"/>
            <a:ext cx="9144000" cy="1130300"/>
          </a:xfrm>
          <a:prstGeom prst="rect">
            <a:avLst/>
          </a:prstGeom>
          <a:noFill/>
        </p:spPr>
      </p:pic>
      <p:sp>
        <p:nvSpPr>
          <p:cNvPr id="4526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261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447800"/>
            <a:ext cx="8686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261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526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526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itchFamily="18" charset="0"/>
              </a:defRPr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2616" name="Rectangle 8"/>
          <p:cNvSpPr>
            <a:spLocks noChangeArrowheads="1"/>
          </p:cNvSpPr>
          <p:nvPr/>
        </p:nvSpPr>
        <p:spPr bwMode="auto">
          <a:xfrm>
            <a:off x="0" y="1130300"/>
            <a:ext cx="9142413" cy="1524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endParaRPr kumimoji="1" lang="en-US" sz="2400" dirty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261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1" grpId="0"/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CCECFF"/>
            </a:gs>
            <a:gs pos="50000">
              <a:schemeClr val="bg1"/>
            </a:gs>
            <a:gs pos="100000">
              <a:srgbClr val="CCE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5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46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466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5466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5466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A6952168-2AC8-4C3D-A975-35ED80F6AE80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466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665" grpId="0"/>
    </p:bld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CCCCFF"/>
            </a:gs>
            <a:gs pos="50000">
              <a:schemeClr val="bg1"/>
            </a:gs>
            <a:gs pos="100000">
              <a:srgbClr val="CC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2" descr="Sprite 10"/>
          <p:cNvPicPr>
            <a:picLocks noChangeAspect="1" noChangeArrowheads="1"/>
          </p:cNvPicPr>
          <p:nvPr/>
        </p:nvPicPr>
        <p:blipFill>
          <a:blip r:embed="rId13"/>
          <a:srcRect r="415" b="1929"/>
          <a:stretch>
            <a:fillRect/>
          </a:stretch>
        </p:blipFill>
        <p:spPr bwMode="auto">
          <a:xfrm>
            <a:off x="0" y="0"/>
            <a:ext cx="9144000" cy="1130300"/>
          </a:xfrm>
          <a:prstGeom prst="rect">
            <a:avLst/>
          </a:prstGeom>
          <a:noFill/>
        </p:spPr>
      </p:pic>
      <p:sp>
        <p:nvSpPr>
          <p:cNvPr id="45261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261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447800"/>
            <a:ext cx="8686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261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5261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5261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itchFamily="18" charset="0"/>
              </a:defRPr>
            </a:lvl1pPr>
          </a:lstStyle>
          <a:p>
            <a:fld id="{B6D62C7D-D882-4AAB-A82C-79CA3FEF3EE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2616" name="Rectangle 8"/>
          <p:cNvSpPr>
            <a:spLocks noChangeArrowheads="1"/>
          </p:cNvSpPr>
          <p:nvPr/>
        </p:nvSpPr>
        <p:spPr bwMode="auto">
          <a:xfrm>
            <a:off x="0" y="1130300"/>
            <a:ext cx="9142413" cy="1524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/>
            <a:endParaRPr kumimoji="1" lang="en-US" sz="2400" dirty="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261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1" grpId="0"/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CCECFF"/>
            </a:gs>
            <a:gs pos="50000">
              <a:schemeClr val="bg1"/>
            </a:gs>
            <a:gs pos="100000">
              <a:srgbClr val="CCE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5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 dirty="0">
              <a:latin typeface="Tahoma" pitchFamily="34" charset="0"/>
            </a:endParaRPr>
          </a:p>
        </p:txBody>
      </p:sp>
      <p:sp>
        <p:nvSpPr>
          <p:cNvPr id="4546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546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5466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5466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45466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A6952168-2AC8-4C3D-A975-35ED80F6AE80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45466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665" grpId="0"/>
    </p:bld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0"/>
            <a:ext cx="4267200" cy="838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prstTxWarp prst="textTriangle">
              <a:avLst/>
            </a:prstTxWarp>
            <a:spAutoFit/>
          </a:bodyPr>
          <a:lstStyle/>
          <a:p>
            <a:r>
              <a:rPr lang="en-US" sz="3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Project Report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914400"/>
            <a:ext cx="83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828800"/>
            <a:ext cx="914400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TriangleInverted">
              <a:avLst/>
            </a:prstTxWarp>
            <a:spAutoFit/>
          </a:bodyPr>
          <a:lstStyle/>
          <a:p>
            <a:r>
              <a:rPr lang="en-US" sz="2800" b="1" dirty="0" smtClean="0">
                <a:ln w="17780" cmpd="sng">
                  <a:solidFill>
                    <a:srgbClr val="FFC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Digital</a:t>
            </a:r>
            <a:r>
              <a:rPr lang="en-U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2800" b="1" dirty="0" smtClean="0">
                <a:ln w="17780" cmpd="sng">
                  <a:solidFill>
                    <a:srgbClr val="FFC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signatures</a:t>
            </a:r>
            <a:endParaRPr lang="en-US" sz="2800" b="1" dirty="0">
              <a:ln w="17780" cmpd="sng">
                <a:solidFill>
                  <a:srgbClr val="FFC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4343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Submitted by:-</a:t>
            </a:r>
            <a:endParaRPr lang="en-US" b="1" i="1" u="sng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" y="50292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Student Name:-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Rahul Kumar</a:t>
            </a:r>
            <a:endParaRPr lang="en-US" dirty="0" smtClean="0"/>
          </a:p>
          <a:p>
            <a:r>
              <a:rPr lang="en-US" dirty="0" smtClean="0"/>
              <a:t>Class roll.no   :- 30</a:t>
            </a:r>
          </a:p>
          <a:p>
            <a:r>
              <a:rPr lang="en-US" dirty="0" smtClean="0"/>
              <a:t>Reg.no	       :- Nro 0267701</a:t>
            </a:r>
          </a:p>
          <a:p>
            <a:r>
              <a:rPr lang="en-US" dirty="0" smtClean="0"/>
              <a:t>Batch timing  :- 4:00pm-8:00pm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638800" y="4343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Submitted to:-</a:t>
            </a:r>
          </a:p>
          <a:p>
            <a:endParaRPr lang="en-US" b="1" u="sng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n-US" dirty="0" smtClean="0"/>
              <a:t>	</a:t>
            </a:r>
            <a:r>
              <a:rPr lang="en-US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 Sir Vinay Jain”</a:t>
            </a:r>
            <a:endParaRPr lang="en-US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400800" cy="1447800"/>
          </a:xfrm>
        </p:spPr>
        <p:txBody>
          <a:bodyPr>
            <a:scene3d>
              <a:camera prst="perspectiveRelaxed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3600" b="1" u="sng" dirty="0">
                <a:ln/>
                <a:solidFill>
                  <a:schemeClr val="accent3"/>
                </a:solidFill>
                <a:latin typeface="Bookman Old Style" pitchFamily="18" charset="0"/>
              </a:rPr>
              <a:t> </a:t>
            </a:r>
            <a:r>
              <a:rPr lang="en-US" sz="3600" b="1" u="sng" dirty="0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accent3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Bookman Old Style" pitchFamily="18" charset="0"/>
              </a:rPr>
              <a:t>VERIFICATION OF DIGITAL SIGNATURE</a:t>
            </a:r>
          </a:p>
        </p:txBody>
      </p:sp>
      <p:sp>
        <p:nvSpPr>
          <p:cNvPr id="143365" name="Text Box 5"/>
          <p:cNvSpPr txBox="1">
            <a:spLocks noChangeArrowheads="1"/>
          </p:cNvSpPr>
          <p:nvPr/>
        </p:nvSpPr>
        <p:spPr bwMode="auto">
          <a:xfrm>
            <a:off x="152400" y="1905000"/>
            <a:ext cx="8991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Blackadder ITC" pitchFamily="82" charset="0"/>
              </a:rPr>
              <a:t>The sender generates a message digest , encrypts it with his private key and sends the digital signature to the recipient along with the plain text message.</a:t>
            </a:r>
          </a:p>
          <a:p>
            <a:pPr eaLnBrk="1" hangingPunct="1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Blackadder ITC" pitchFamily="82" charset="0"/>
              </a:rPr>
              <a:t> The recipient uses the sender’s pubic key to decrypt the digital signature which authenticates that the message was from the trusted sender .</a:t>
            </a:r>
          </a:p>
          <a:p>
            <a:pPr eaLnBrk="1" hangingPunct="1">
              <a:spcBef>
                <a:spcPct val="50000"/>
              </a:spcBef>
              <a:buFontTx/>
              <a:buBlip>
                <a:blip r:embed="rId3"/>
              </a:buBlip>
            </a:pP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Blackadder ITC" pitchFamily="82" charset="0"/>
              </a:rPr>
              <a:t>The recipient uses “Hash function” to encode its own message digest of the sender’s text . </a:t>
            </a:r>
            <a:r>
              <a:rPr lang="en-US" sz="28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Blackadder ITC" pitchFamily="82" charset="0"/>
              </a:rPr>
              <a:t>If the encoded message turns out the same as one send by the sender , the digital signature is considered to be authentic and the message has not been tampered with 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9" name="Text Box 5"/>
          <p:cNvSpPr txBox="1">
            <a:spLocks noChangeArrowheads="1"/>
          </p:cNvSpPr>
          <p:nvPr/>
        </p:nvSpPr>
        <p:spPr bwMode="auto">
          <a:xfrm>
            <a:off x="1752600" y="457200"/>
            <a:ext cx="7086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b="1" u="sng" dirty="0">
                <a:latin typeface="Bookman Old Style" pitchFamily="18" charset="0"/>
              </a:rPr>
              <a:t>Verification of Digital Signature</a:t>
            </a:r>
          </a:p>
        </p:txBody>
      </p:sp>
      <p:pic>
        <p:nvPicPr>
          <p:cNvPr id="144390" name="Picture 6" descr="validation diagr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295400"/>
            <a:ext cx="7391400" cy="4648200"/>
          </a:xfrm>
          <a:prstGeom prst="rect">
            <a:avLst/>
          </a:prstGeom>
          <a:noFill/>
          <a:ln w="28575">
            <a:solidFill>
              <a:srgbClr val="53F3E4"/>
            </a:solidFill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05000"/>
            <a:ext cx="8991600" cy="3962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200" b="1" i="1" dirty="0">
                <a:latin typeface="Bradley Hand ITC" pitchFamily="66" charset="0"/>
              </a:rPr>
              <a:t>Signing a document serves the following purposes:-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200" b="1" i="1" dirty="0">
                <a:latin typeface="Bradley Hand ITC" pitchFamily="66" charset="0"/>
              </a:rPr>
              <a:t>Evidence-A signature authenticates writing by identifying the signer and the writing becomes attributable to the signer who makes a mark in a distinctive manner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3200" b="1" i="1" dirty="0">
                <a:latin typeface="Bradley Hand ITC" pitchFamily="66" charset="0"/>
              </a:rPr>
              <a:t>Ceremony-The art of signing a document calls to the signers attention the legal significance of the signer’s act , prevents inconsiderate agreements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200" b="1" i="1" dirty="0">
                <a:latin typeface="Bradley Hand ITC" pitchFamily="66" charset="0"/>
              </a:rPr>
              <a:t>Continued…………………</a:t>
            </a:r>
          </a:p>
          <a:p>
            <a:pPr>
              <a:lnSpc>
                <a:spcPct val="90000"/>
              </a:lnSpc>
            </a:pPr>
            <a:endParaRPr lang="en-US" sz="2400" b="1" dirty="0">
              <a:latin typeface="Bookman Old Style" pitchFamily="18" charset="0"/>
            </a:endParaRPr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0"/>
            <a:ext cx="6400800" cy="1143000"/>
          </a:xfrm>
        </p:spPr>
        <p:txBody>
          <a:bodyPr/>
          <a:lstStyle/>
          <a:p>
            <a:r>
              <a:rPr lang="en-US" b="1" u="sng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Bookman Old Style" pitchFamily="18" charset="0"/>
              </a:rPr>
              <a:t>Signature </a:t>
            </a:r>
            <a:r>
              <a:rPr lang="en-US" sz="4800" b="1" u="sng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Bookman Old Style" pitchFamily="18" charset="0"/>
              </a:rPr>
              <a:t>and</a:t>
            </a:r>
            <a:r>
              <a:rPr lang="en-US" b="1" u="sng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Bookman Old Style" pitchFamily="18" charset="0"/>
              </a:rPr>
              <a:t> Law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991600" cy="3505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4000" b="1" u="sng" dirty="0">
                <a:latin typeface="Blackadder ITC" pitchFamily="82" charset="0"/>
              </a:rPr>
              <a:t>Approval-</a:t>
            </a:r>
            <a:r>
              <a:rPr lang="en-US" sz="4000" dirty="0">
                <a:latin typeface="Blackadder ITC" pitchFamily="82" charset="0"/>
              </a:rPr>
              <a:t> A signature expresses the signers approval or authorization of the writing , or the signers intention that it has legal effect.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4000" b="1" u="sng" dirty="0">
                <a:latin typeface="Blackadder ITC" pitchFamily="82" charset="0"/>
              </a:rPr>
              <a:t>Efficiency and Logistics</a:t>
            </a:r>
            <a:r>
              <a:rPr lang="en-US" sz="4000" dirty="0">
                <a:latin typeface="Blackadder ITC" pitchFamily="82" charset="0"/>
              </a:rPr>
              <a:t>- A signature on a written document imparts a sense of clarity and finality to the transaction, lessens the subsequent need to inquire beyond the face of the documents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4000" dirty="0">
                <a:latin typeface="Blackadder ITC" pitchFamily="82" charset="0"/>
              </a:rPr>
              <a:t>   like negotiable instruments. </a:t>
            </a:r>
            <a:endParaRPr lang="en-US" sz="4000" b="1" dirty="0">
              <a:latin typeface="Blackadder ITC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ATTRIBUTES OF A SIGNATURE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8802688" cy="4114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3600" b="1" u="sng" dirty="0">
                <a:latin typeface="Blackadder ITC" pitchFamily="82" charset="0"/>
              </a:rPr>
              <a:t>Signer’s authentication</a:t>
            </a:r>
            <a:r>
              <a:rPr lang="en-US" sz="3600" b="1" dirty="0">
                <a:latin typeface="Blackadder ITC" pitchFamily="82" charset="0"/>
              </a:rPr>
              <a:t>-</a:t>
            </a:r>
            <a:r>
              <a:rPr lang="en-US" sz="3600" dirty="0">
                <a:latin typeface="Blackadder ITC" pitchFamily="82" charset="0"/>
              </a:rPr>
              <a:t>Should indicate who has signed a document, message or record, and should be difficult for another person to produce without authorization.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3600" b="1" u="sng" dirty="0">
                <a:latin typeface="Blackadder ITC" pitchFamily="82" charset="0"/>
              </a:rPr>
              <a:t>Document Authentication</a:t>
            </a:r>
            <a:r>
              <a:rPr lang="en-US" sz="3600" u="sng" dirty="0">
                <a:latin typeface="Blackadder ITC" pitchFamily="82" charset="0"/>
              </a:rPr>
              <a:t>-</a:t>
            </a:r>
            <a:r>
              <a:rPr lang="en-US" sz="3600" dirty="0">
                <a:latin typeface="Blackadder ITC" pitchFamily="82" charset="0"/>
              </a:rPr>
              <a:t> Identify what is signed, making it impracticable to falsify or alter either the signed matter or signature without detection.</a:t>
            </a:r>
            <a:endParaRPr lang="en-US" sz="3600" b="1" dirty="0">
              <a:latin typeface="Blackadder ITC" pitchFamily="82" charset="0"/>
            </a:endParaRPr>
          </a:p>
          <a:p>
            <a:pPr>
              <a:buFont typeface="Wingdings" pitchFamily="2" charset="2"/>
              <a:buNone/>
            </a:pPr>
            <a:r>
              <a:rPr lang="en-US" sz="3600" b="1" dirty="0">
                <a:latin typeface="Blackadder ITC" pitchFamily="82" charset="0"/>
              </a:rPr>
              <a:t>   Continued………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7200"/>
            <a:ext cx="9144000" cy="61722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4000" b="1" u="sng" dirty="0">
                <a:latin typeface="Blackadder ITC" pitchFamily="82" charset="0"/>
              </a:rPr>
              <a:t>Affirmative Act-</a:t>
            </a:r>
            <a:r>
              <a:rPr lang="en-US" sz="4000" dirty="0">
                <a:latin typeface="Blackadder ITC" pitchFamily="82" charset="0"/>
              </a:rPr>
              <a:t>The fixing of the signature should be an affirmative act –serving the ceremonial and approval functions of a signature and establishing the sense of having legally accomplish a transaction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4000" b="1" u="sng" dirty="0">
                <a:latin typeface="Blackadder ITC" pitchFamily="82" charset="0"/>
              </a:rPr>
              <a:t>Efficiency-</a:t>
            </a:r>
            <a:r>
              <a:rPr lang="en-US" sz="4000" b="1" dirty="0">
                <a:latin typeface="Blackadder ITC" pitchFamily="82" charset="0"/>
              </a:rPr>
              <a:t> </a:t>
            </a:r>
            <a:r>
              <a:rPr lang="en-US" sz="4000" dirty="0">
                <a:latin typeface="Blackadder ITC" pitchFamily="82" charset="0"/>
              </a:rPr>
              <a:t>A signature- its creation and verification processes should provide the greatest possible assurance of both signers authenticity and document authenticity , with the least possible expenditure of resources</a:t>
            </a:r>
            <a:endParaRPr lang="en-US" sz="4000" b="1" dirty="0">
              <a:latin typeface="Blackadder ITC" pitchFamily="8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71600" y="214313"/>
            <a:ext cx="7572375" cy="14620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sng" strike="noStrike" kern="1200" normalizeH="0" baseline="0" noProof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ookman Old Style" pitchFamily="18" charset="0"/>
                <a:ea typeface="+mj-ea"/>
                <a:cs typeface="+mj-cs"/>
              </a:rPr>
              <a:t>ENCRYPTION</a:t>
            </a:r>
            <a:endParaRPr kumimoji="0" lang="en-US" sz="6600" b="1" i="0" u="sng" strike="noStrike" kern="1200" normalizeH="0" baseline="0" noProof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82688" y="2017713"/>
            <a:ext cx="7772400" cy="4114800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Blip>
                <a:blip r:embed="rId2"/>
              </a:buBlip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</a:rPr>
              <a:t>It is based on the use of mathematical procedures to scramble data so that it is extremely difficult for anyone other than authorized recipients to recover the original message.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Blip>
                <a:blip r:embed="rId2"/>
              </a:buBlip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radley Hand ITC" pitchFamily="66" charset="0"/>
              </a:rPr>
              <a:t>The formula or algorithm converts the intended data into an encoded message using a key to decode or decipher the message.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radley Hand ITC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/>
              <a:lightRig rig="soft" dir="t"/>
            </a:scene3d>
            <a:sp3d extrusionH="57150" prstMaterial="softEdge">
              <a:bevelT w="25400" h="25400" prst="slope"/>
            </a:sp3d>
          </a:bodyPr>
          <a:lstStyle/>
          <a:p>
            <a:r>
              <a:rPr lang="en-US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DIGITAL SIGNATURE </a:t>
            </a:r>
            <a:r>
              <a:rPr lang="en-US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                                            CERTIFICATES(DSC</a:t>
            </a:r>
            <a:r>
              <a:rPr lang="en-US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)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Blip>
                <a:blip r:embed="rId3"/>
              </a:buBlip>
            </a:pPr>
            <a:endParaRPr lang="en-US" sz="3200" dirty="0" smtClean="0">
              <a:latin typeface="Brush Script MT" pitchFamily="66" charset="0"/>
            </a:endParaRPr>
          </a:p>
          <a:p>
            <a:pPr>
              <a:buFont typeface="Wingdings" pitchFamily="2" charset="2"/>
              <a:buBlip>
                <a:blip r:embed="rId3"/>
              </a:buBlip>
            </a:pPr>
            <a:endParaRPr lang="en-US" sz="3200" dirty="0" smtClean="0">
              <a:latin typeface="Brush Script MT" pitchFamily="66" charset="0"/>
            </a:endParaRP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3200" dirty="0" smtClean="0">
                <a:latin typeface="Brush Script MT" pitchFamily="66" charset="0"/>
              </a:rPr>
              <a:t>A digital certificate is a electronic document issued by a Certificate Authority (CA) to establish a merchants identity by verifying its name and public key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3200" dirty="0" smtClean="0">
                <a:latin typeface="Brush Script MT" pitchFamily="66" charset="0"/>
              </a:rPr>
              <a:t>These are the electronic counter parts to drive licenses , passports and membership cards.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3200" dirty="0" smtClean="0">
                <a:latin typeface="Brush Script MT" pitchFamily="66" charset="0"/>
              </a:rPr>
              <a:t>One can present DSC electronically and prove ones identity or right to access information or services online </a:t>
            </a:r>
            <a:endParaRPr lang="en-US" sz="3200" dirty="0">
              <a:latin typeface="Brush Script MT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 What does </a:t>
            </a:r>
            <a:r>
              <a:rPr lang="en-US" sz="3200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Digital</a:t>
            </a:r>
            <a:r>
              <a:rPr lang="en-US" sz="3600" u="sng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Bookman Old Style" pitchFamily="18" charset="0"/>
              </a:rPr>
              <a:t> Certificate contain?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auhaus 93" pitchFamily="82" charset="0"/>
              </a:rPr>
              <a:t>Owners name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auhaus 93" pitchFamily="82" charset="0"/>
              </a:rPr>
              <a:t>Owners public key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auhaus 93" pitchFamily="82" charset="0"/>
              </a:rPr>
              <a:t>Expiration date of the public key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auhaus 93" pitchFamily="82" charset="0"/>
              </a:rPr>
              <a:t>Name of the Certifying Authority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auhaus 93" pitchFamily="82" charset="0"/>
              </a:rPr>
              <a:t>Serial No. of digital certificate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auhaus 93" pitchFamily="82" charset="0"/>
              </a:rPr>
              <a:t>Duration and class of certificate</a:t>
            </a:r>
          </a:p>
          <a:p>
            <a:pP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auhaus 93" pitchFamily="82" charset="0"/>
              </a:rPr>
              <a:t>Certificate ID number</a:t>
            </a:r>
          </a:p>
        </p:txBody>
      </p:sp>
      <p:pic>
        <p:nvPicPr>
          <p:cNvPr id="5" name="Picture 4" descr="Photo 1386.jpg"/>
          <p:cNvPicPr>
            <a:picLocks noChangeAspect="1"/>
          </p:cNvPicPr>
          <p:nvPr/>
        </p:nvPicPr>
        <p:blipFill>
          <a:blip r:embed="rId4"/>
          <a:srcRect l="13699" t="8333" r="9589" b="13333"/>
          <a:stretch>
            <a:fillRect/>
          </a:stretch>
        </p:blipFill>
        <p:spPr>
          <a:xfrm>
            <a:off x="5181600" y="4114800"/>
            <a:ext cx="3810000" cy="2590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Classes of Digital Certificate 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dirty="0">
                <a:latin typeface="AngsanaUPC" pitchFamily="18" charset="-34"/>
                <a:cs typeface="AngsanaUPC" pitchFamily="18" charset="-34"/>
              </a:rPr>
              <a:t>Certificates can be issued (for a fee) in the following 4 classes:-</a:t>
            </a:r>
          </a:p>
          <a:p>
            <a:pPr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800" b="1" u="sng" dirty="0">
                <a:latin typeface="Bookman Old Style" pitchFamily="18" charset="0"/>
              </a:rPr>
              <a:t>Class 1 certificates-</a:t>
            </a:r>
            <a:r>
              <a:rPr lang="en-US" sz="2800" dirty="0">
                <a:latin typeface="Bookman Old Style" pitchFamily="18" charset="0"/>
              </a:rPr>
              <a:t> Quickest and simplest to issue as they contain minimum checks on the user’s background. Only the name of the user, address, email address are checked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sz="2800" b="1" u="sng" dirty="0">
                <a:latin typeface="Bookman Old Style" pitchFamily="18" charset="0"/>
              </a:rPr>
              <a:t>Example: Library Card.</a:t>
            </a:r>
          </a:p>
          <a:p>
            <a:pPr>
              <a:buFont typeface="Wingdings" pitchFamily="2" charset="2"/>
              <a:buNone/>
            </a:pPr>
            <a:endParaRPr lang="en-US" sz="2800" b="1" dirty="0"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	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what is digital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signatures			3-6                     </a:t>
            </a:r>
            <a:endParaRPr lang="en-US" dirty="0" smtClean="0"/>
          </a:p>
          <a:p>
            <a:r>
              <a:rPr lang="en-US" dirty="0" smtClean="0"/>
              <a:t>2.	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its advantages                                           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	7-8</a:t>
            </a:r>
            <a:endParaRPr lang="en-US" dirty="0" smtClean="0"/>
          </a:p>
          <a:p>
            <a:r>
              <a:rPr lang="en-US" dirty="0" smtClean="0"/>
              <a:t>3.	</a:t>
            </a:r>
            <a:r>
              <a:rPr lang="en-US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technology                                           </a:t>
            </a:r>
            <a:r>
              <a:rPr lang="en-US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9-15</a:t>
            </a:r>
            <a:endParaRPr lang="en-US" dirty="0" smtClean="0"/>
          </a:p>
          <a:p>
            <a:r>
              <a:rPr lang="en-US" dirty="0" smtClean="0"/>
              <a:t>4.	</a:t>
            </a:r>
            <a:r>
              <a:rPr lang="en-US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encryption                          		         	16</a:t>
            </a:r>
            <a:endParaRPr lang="en-US" dirty="0" smtClean="0"/>
          </a:p>
          <a:p>
            <a:r>
              <a:rPr lang="en-US" dirty="0" smtClean="0"/>
              <a:t>5.	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digital 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certificate			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17-23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0" y="304800"/>
            <a:ext cx="26702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contents</a:t>
            </a:r>
            <a:endParaRPr lang="en-US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5" name="Picture 4" descr="Photo 1380.jpg"/>
          <p:cNvPicPr>
            <a:picLocks noChangeAspect="1"/>
          </p:cNvPicPr>
          <p:nvPr/>
        </p:nvPicPr>
        <p:blipFill>
          <a:blip r:embed="rId2"/>
          <a:srcRect l="12903" r="3226"/>
          <a:stretch>
            <a:fillRect/>
          </a:stretch>
        </p:blipFill>
        <p:spPr>
          <a:xfrm>
            <a:off x="4648200" y="4572000"/>
            <a:ext cx="3962400" cy="1905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685800"/>
            <a:ext cx="8077200" cy="544036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u="sng" dirty="0">
                <a:latin typeface="Bookman Old Style" pitchFamily="18" charset="0"/>
              </a:rPr>
              <a:t>Class 2 certificates-</a:t>
            </a:r>
            <a:r>
              <a:rPr lang="en-US" sz="2400" dirty="0">
                <a:latin typeface="Bookman Old Style" pitchFamily="18" charset="0"/>
              </a:rPr>
              <a:t> Check for information like real name, social security number and date of birth. It requires proof of physical address and email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sz="2400" b="1" u="sng" dirty="0">
                <a:latin typeface="Bookman Old Style" pitchFamily="18" charset="0"/>
              </a:rPr>
              <a:t>Example: Credit Card</a:t>
            </a:r>
          </a:p>
          <a:p>
            <a:pPr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400" b="1" u="sng" dirty="0">
                <a:latin typeface="Bookman Old Style" pitchFamily="18" charset="0"/>
              </a:rPr>
              <a:t>Class 3 certificates-</a:t>
            </a:r>
            <a:r>
              <a:rPr lang="en-US" sz="2400" dirty="0">
                <a:latin typeface="Bookman Old Style" pitchFamily="18" charset="0"/>
              </a:rPr>
              <a:t> Strongest types . It is used for loans acquired online and other sensitive transactions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sz="2400" b="1" u="sng" dirty="0">
                <a:latin typeface="Bookman Old Style" pitchFamily="18" charset="0"/>
              </a:rPr>
              <a:t>Example: Driving 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382000" cy="5364163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800" b="1" u="sng" dirty="0">
                <a:latin typeface="Bookman Old Style" pitchFamily="18" charset="0"/>
              </a:rPr>
              <a:t>Class 4 certificates-</a:t>
            </a:r>
            <a:r>
              <a:rPr lang="en-US" sz="2800" dirty="0">
                <a:latin typeface="Bookman Old Style" pitchFamily="18" charset="0"/>
              </a:rPr>
              <a:t> most secured business certificates. In addition to the class 3 requirements, the certificate authority checks on things like Users position in his/her organization.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endParaRPr lang="en-US" sz="2800" dirty="0">
              <a:latin typeface="Bookman Old Style" pitchFamily="18" charset="0"/>
            </a:endParaRPr>
          </a:p>
          <a:p>
            <a:pPr algn="just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800" b="1" dirty="0">
                <a:latin typeface="Bookman Old Style" pitchFamily="18" charset="0"/>
              </a:rPr>
              <a:t>	NOTE:-</a:t>
            </a:r>
            <a:r>
              <a:rPr lang="en-US" sz="2800" dirty="0">
                <a:latin typeface="Bookman Old Style" pitchFamily="18" charset="0"/>
              </a:rPr>
              <a:t>Considering the security in mind, Class 3 certificates and above are authorized by Ministry of Company Affairs 21 for online transactions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6673850" cy="1462087"/>
          </a:xfrm>
        </p:spPr>
        <p:txBody>
          <a:bodyPr/>
          <a:lstStyle/>
          <a:p>
            <a:r>
              <a:rPr lang="en-US" u="sng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ookman Old Style" pitchFamily="18" charset="0"/>
              </a:rPr>
              <a:t>Uses and Need of  a Digital Certificate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 dirty="0" smtClean="0">
              <a:latin typeface="Bookman Old Style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>
                <a:latin typeface="Bookman Old Style" pitchFamily="18" charset="0"/>
              </a:rPr>
              <a:t>Used </a:t>
            </a:r>
            <a:r>
              <a:rPr lang="en-US" sz="2400" dirty="0">
                <a:latin typeface="Bookman Old Style" pitchFamily="18" charset="0"/>
              </a:rPr>
              <a:t>for following </a:t>
            </a:r>
            <a:r>
              <a:rPr lang="en-US" sz="2400" u="sng" dirty="0">
                <a:latin typeface="Bookman Old Style" pitchFamily="18" charset="0"/>
              </a:rPr>
              <a:t>electronic transactions:-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ookman Old Style" pitchFamily="18" charset="0"/>
              </a:rPr>
              <a:t>Email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ookman Old Style" pitchFamily="18" charset="0"/>
              </a:rPr>
              <a:t>E- Commerce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ookman Old Style" pitchFamily="18" charset="0"/>
              </a:rPr>
              <a:t>Groupware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400" dirty="0">
                <a:latin typeface="Bookman Old Style" pitchFamily="18" charset="0"/>
              </a:rPr>
              <a:t>Electronic Fund Transfers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en-US" sz="2400" dirty="0">
              <a:latin typeface="Bookman Old Style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400" b="1" u="sng" dirty="0">
                <a:latin typeface="Bookman Old Style" pitchFamily="18" charset="0"/>
              </a:rPr>
              <a:t>Need:</a:t>
            </a:r>
            <a:r>
              <a:rPr lang="en-US" sz="2400" dirty="0">
                <a:latin typeface="Bookman Old Style" pitchFamily="18" charset="0"/>
              </a:rPr>
              <a:t> Encryption alone is not enough as it provides no proof of the identity of the sender of the encrypted information.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sz="2400" dirty="0">
                <a:latin typeface="Bookman Old Style" pitchFamily="18" charset="0"/>
              </a:rPr>
              <a:t>    </a:t>
            </a:r>
            <a:r>
              <a:rPr lang="en-US" sz="2400" u="sng" dirty="0">
                <a:latin typeface="Bookman Old Style" pitchFamily="18" charset="0"/>
              </a:rPr>
              <a:t>Digital certificates addresses the above problem by providing an electronic means of verifying the senders identity 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 u="sng" dirty="0">
              <a:latin typeface="Bookman Old Style" pitchFamily="18" charset="0"/>
            </a:endParaRPr>
          </a:p>
          <a:p>
            <a:pPr>
              <a:lnSpc>
                <a:spcPct val="80000"/>
              </a:lnSpc>
            </a:pPr>
            <a:endParaRPr lang="en-US" sz="2400" dirty="0"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228600"/>
            <a:ext cx="7793037" cy="1462088"/>
          </a:xfrm>
        </p:spPr>
        <p:txBody>
          <a:bodyPr/>
          <a:lstStyle/>
          <a:p>
            <a:r>
              <a:rPr lang="en-US" sz="3200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Types and Status Services for Digital Certificate</a:t>
            </a:r>
            <a:r>
              <a:rPr lang="en-US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81200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000" dirty="0">
                <a:latin typeface="Bookman Old Style" pitchFamily="18" charset="0"/>
              </a:rPr>
              <a:t>Certifying Authorities provide issuing, revocation and status services for following 3 types of digital certificates: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v"/>
            </a:pPr>
            <a:endParaRPr lang="en-US" sz="2000" b="1" u="sng" dirty="0">
              <a:latin typeface="Bookman Old Style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000" b="1" u="sng" dirty="0">
                <a:latin typeface="Bookman Old Style" pitchFamily="18" charset="0"/>
              </a:rPr>
              <a:t>Server Certificates- </a:t>
            </a:r>
            <a:r>
              <a:rPr lang="en-US" sz="2000" dirty="0">
                <a:latin typeface="Bookman Old Style" pitchFamily="18" charset="0"/>
              </a:rPr>
              <a:t>Enable web servers to operate in a secure mode.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endParaRPr lang="en-US" sz="2000" b="1" u="sng" dirty="0">
              <a:latin typeface="Bookman Old Style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000" b="1" u="sng" dirty="0">
                <a:latin typeface="Bookman Old Style" pitchFamily="18" charset="0"/>
              </a:rPr>
              <a:t>Developers Certificates-</a:t>
            </a:r>
            <a:r>
              <a:rPr lang="en-US" sz="2000" dirty="0">
                <a:latin typeface="Bookman Old Style" pitchFamily="18" charset="0"/>
              </a:rPr>
              <a:t> Used in conjunction with Microsoft Authenticode TM Technology, Provides customers with information and assurance they need when downloading software from the internet.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endParaRPr lang="en-US" sz="2000" b="1" u="sng" dirty="0">
              <a:latin typeface="Bookman Old Style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Blip>
                <a:blip r:embed="rId3"/>
              </a:buBlip>
            </a:pPr>
            <a:r>
              <a:rPr lang="en-US" sz="2000" b="1" u="sng" dirty="0">
                <a:latin typeface="Bookman Old Style" pitchFamily="18" charset="0"/>
              </a:rPr>
              <a:t>Personal Digital Certificates-</a:t>
            </a:r>
            <a:r>
              <a:rPr lang="en-US" sz="2000" dirty="0">
                <a:latin typeface="Bookman Old Style" pitchFamily="18" charset="0"/>
              </a:rPr>
              <a:t> Used by individuals when they exchange messages with other users or online services.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v"/>
            </a:pPr>
            <a:endParaRPr lang="en-US" sz="2000" dirty="0">
              <a:latin typeface="Bookman Old Style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2000" dirty="0"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2209800"/>
            <a:ext cx="6019800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prstTxWarp prst="textArchUp">
              <a:avLst/>
            </a:prstTxWarp>
            <a:spAutoFit/>
            <a:scene3d>
              <a:camera prst="perspectiveRelaxedModerately"/>
              <a:lightRig rig="threePt" dir="t"/>
            </a:scene3d>
          </a:bodyPr>
          <a:lstStyle/>
          <a:p>
            <a:r>
              <a:rPr lang="en-US" sz="6000" b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Thank you!!!!!!!!!</a:t>
            </a:r>
            <a:endParaRPr lang="en-US" b="1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4" name="Smiley Face 3"/>
          <p:cNvSpPr/>
          <p:nvPr/>
        </p:nvSpPr>
        <p:spPr>
          <a:xfrm>
            <a:off x="5562600" y="4572000"/>
            <a:ext cx="2971800" cy="1828800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4495800"/>
            <a:ext cx="5638800" cy="1905000"/>
          </a:xfrm>
          <a:prstGeom prst="rect">
            <a:avLst/>
          </a:prstGeom>
          <a:solidFill>
            <a:srgbClr val="CCEC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33400" y="1828800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sz="5400" b="1" i="1" u="sng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Digital signature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latin typeface="Curlz MT" pitchFamily="82" charset="0"/>
              </a:rPr>
              <a:t>Digital signatures are created and verified by cryptography , the branch of applied mathematics that concern itself with transformation messages into seemingly unintelligible form and back again.</a:t>
            </a:r>
            <a:endParaRPr lang="en-US" sz="4400" b="1" dirty="0">
              <a:latin typeface="Curlz MT" pitchFamily="8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i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What is digital signatures?</a:t>
            </a:r>
            <a:endParaRPr lang="en-US" i="1" u="sng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7" name="Picture 3" descr="C:\Program Files\Microsoft Office\MEDIA\CAGCAT10\j023468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533400"/>
            <a:ext cx="1228725" cy="7239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Curlz MT" pitchFamily="82" charset="0"/>
              </a:rPr>
              <a:t>Digital signatures use what is known as “</a:t>
            </a:r>
            <a:r>
              <a:rPr lang="en-US" sz="3200" b="1" u="sng" dirty="0" smtClean="0">
                <a:solidFill>
                  <a:schemeClr val="accent2">
                    <a:lumMod val="75000"/>
                  </a:schemeClr>
                </a:solidFill>
                <a:latin typeface="Curlz MT" pitchFamily="82" charset="0"/>
              </a:rPr>
              <a:t>Public key cryptography” </a:t>
            </a:r>
            <a:r>
              <a:rPr lang="en-US" sz="3200" b="1" dirty="0" smtClean="0">
                <a:latin typeface="Curlz MT" pitchFamily="82" charset="0"/>
              </a:rPr>
              <a:t>which employs an algorithm using two different but mathematical related “keys”, one for creating a digital signature or transforming data into a seemingly unintelligible form, and another key for verifying a digital signature or returning the message to its original form.computer equipment and software utilizing two such keys are often collectively termed an “</a:t>
            </a:r>
            <a:r>
              <a:rPr lang="en-US" sz="3200" b="1" i="1" u="sng" dirty="0" smtClean="0">
                <a:solidFill>
                  <a:srgbClr val="92D050"/>
                </a:solidFill>
                <a:latin typeface="Curlz MT" pitchFamily="82" charset="0"/>
              </a:rPr>
              <a:t>asymmertic cryptosystem</a:t>
            </a:r>
            <a:r>
              <a:rPr lang="en-US" sz="3200" b="1" dirty="0" smtClean="0">
                <a:latin typeface="Curlz MT" pitchFamily="82" charset="0"/>
              </a:rPr>
              <a:t>”</a:t>
            </a:r>
            <a:endParaRPr lang="en-US" sz="3200" b="1" dirty="0">
              <a:latin typeface="Curlz MT" pitchFamily="8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41" name="Picture 5" descr="Signing Proces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447800"/>
            <a:ext cx="7543800" cy="5029200"/>
          </a:xfrm>
          <a:prstGeom prst="rect">
            <a:avLst/>
          </a:prstGeom>
          <a:noFill/>
          <a:ln w="38100">
            <a:solidFill>
              <a:srgbClr val="53F3E4"/>
            </a:solidFill>
            <a:miter lim="800000"/>
            <a:headEnd/>
            <a:tailEnd/>
          </a:ln>
        </p:spPr>
      </p:pic>
      <p:sp>
        <p:nvSpPr>
          <p:cNvPr id="142342" name="Text Box 6"/>
          <p:cNvSpPr txBox="1">
            <a:spLocks noChangeArrowheads="1"/>
          </p:cNvSpPr>
          <p:nvPr/>
        </p:nvSpPr>
        <p:spPr bwMode="auto">
          <a:xfrm>
            <a:off x="2270125" y="341313"/>
            <a:ext cx="5730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1524000" y="685800"/>
            <a:ext cx="69500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u="sng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innerShdw blurRad="50800" dist="50800" dir="8100000">
                    <a:srgbClr val="7D7D7D">
                      <a:alpha val="73000"/>
                    </a:srgbClr>
                  </a:innerShdw>
                </a:effectLst>
                <a:latin typeface="Bookman Old Style" pitchFamily="18" charset="0"/>
              </a:rPr>
              <a:t>Creation of a Digital Signature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686800" cy="10668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prstTxWarp prst="textArchUp">
              <a:avLst/>
            </a:prstTxWarp>
            <a:noAutofit/>
          </a:bodyPr>
          <a:lstStyle/>
          <a:p>
            <a:r>
              <a:rPr lang="en-US" sz="4400" b="1" u="sng" dirty="0" smtClean="0">
                <a:ln w="19050">
                  <a:solidFill>
                    <a:schemeClr val="accent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Advantages Of Digital Signatures</a:t>
            </a:r>
            <a:endParaRPr lang="en-US" sz="4400" b="1" u="sng" dirty="0">
              <a:ln w="19050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 Authentication:-</a:t>
            </a:r>
          </a:p>
          <a:p>
            <a:pPr lvl="2"/>
            <a:r>
              <a:rPr lang="en-US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lackadder ITC" pitchFamily="82" charset="0"/>
              </a:rPr>
              <a:t>Digital signature can be used to authenticate the source of message.when ownership of a digital signature secret key is bound to a specific users,a valid signature shows that message was sent by that user .</a:t>
            </a:r>
          </a:p>
          <a:p>
            <a:pPr lvl="2"/>
            <a:r>
              <a:rPr lang="en-US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lackadder ITC" pitchFamily="82" charset="0"/>
              </a:rPr>
              <a:t>The importance of  high confidence in sender authenticity is espically obvious in a financial context</a:t>
            </a:r>
            <a:r>
              <a:rPr lang="en-US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lackadder ITC" pitchFamily="82" charset="0"/>
              </a:rPr>
              <a:t>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600" b="1" i="1" u="sng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2. Integrity:-</a:t>
            </a:r>
          </a:p>
          <a:p>
            <a:pPr>
              <a:buNone/>
            </a:pPr>
            <a:endParaRPr lang="en-US" sz="3600" b="1" i="1" u="sng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lvl="3"/>
            <a:r>
              <a:rPr lang="en-US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lackadder ITC" pitchFamily="82" charset="0"/>
              </a:rPr>
              <a:t>In many scenario,the sender and receiber of a message may have a need for confidenece that the message has not been altered during transmission,although encrypion hides the contents of a message,it may be possible to change an encrypted message without understanding it.however,if a message is digitally signed,any change in the message will invalidate the signature.</a:t>
            </a:r>
            <a:endParaRPr lang="en-US" sz="320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Blackadder ITC" pitchFamily="82" charset="0"/>
            </a:endParaRPr>
          </a:p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686800" cy="8382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prstTxWarp prst="textCircle">
              <a:avLst/>
            </a:prstTxWarp>
            <a:normAutofit/>
          </a:bodyPr>
          <a:lstStyle/>
          <a:p>
            <a:r>
              <a:rPr lang="en-US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Technology in digital signature</a:t>
            </a:r>
          </a:p>
          <a:p>
            <a:endParaRPr lang="en-US" dirty="0"/>
          </a:p>
        </p:txBody>
      </p:sp>
      <p:pic>
        <p:nvPicPr>
          <p:cNvPr id="4" name="Picture 3" descr="Photo 1381.jpg"/>
          <p:cNvPicPr>
            <a:picLocks noChangeAspect="1"/>
          </p:cNvPicPr>
          <p:nvPr/>
        </p:nvPicPr>
        <p:blipFill>
          <a:blip r:embed="rId2"/>
          <a:srcRect l="16250" r="1250"/>
          <a:stretch>
            <a:fillRect/>
          </a:stretch>
        </p:blipFill>
        <p:spPr>
          <a:xfrm>
            <a:off x="609600" y="2590800"/>
            <a:ext cx="8153400" cy="3962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2C7D-D882-4AAB-A82C-79CA3FEF3EE1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2">
  <a:themeElements>
    <a:clrScheme name="Financial Overview 3">
      <a:dk1>
        <a:srgbClr val="000000"/>
      </a:dk1>
      <a:lt1>
        <a:srgbClr val="FFFFFF"/>
      </a:lt1>
      <a:dk2>
        <a:srgbClr val="B2B2B2"/>
      </a:dk2>
      <a:lt2>
        <a:srgbClr val="B2B2B2"/>
      </a:lt2>
      <a:accent1>
        <a:srgbClr val="CBCBCB"/>
      </a:accent1>
      <a:accent2>
        <a:srgbClr val="868686"/>
      </a:accent2>
      <a:accent3>
        <a:srgbClr val="FFFFFF"/>
      </a:accent3>
      <a:accent4>
        <a:srgbClr val="000000"/>
      </a:accent4>
      <a:accent5>
        <a:srgbClr val="E2E2E2"/>
      </a:accent5>
      <a:accent6>
        <a:srgbClr val="797979"/>
      </a:accent6>
      <a:hlink>
        <a:srgbClr val="4D4D4D"/>
      </a:hlink>
      <a:folHlink>
        <a:srgbClr val="C0C0C0"/>
      </a:folHlink>
    </a:clrScheme>
    <a:fontScheme name="Financial Overview">
      <a:majorFont>
        <a:latin typeface="Arial Black"/>
        <a:ea typeface=""/>
        <a:cs typeface="Arial"/>
      </a:majorFont>
      <a:minorFont>
        <a:latin typeface="Arial Black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inancial Overview 1">
        <a:dk1>
          <a:srgbClr val="000000"/>
        </a:dk1>
        <a:lt1>
          <a:srgbClr val="006666"/>
        </a:lt1>
        <a:dk2>
          <a:srgbClr val="FFFFFF"/>
        </a:dk2>
        <a:lt2>
          <a:srgbClr val="969696"/>
        </a:lt2>
        <a:accent1>
          <a:srgbClr val="99FFCC"/>
        </a:accent1>
        <a:accent2>
          <a:srgbClr val="00CCCC"/>
        </a:accent2>
        <a:accent3>
          <a:srgbClr val="AAB8B8"/>
        </a:accent3>
        <a:accent4>
          <a:srgbClr val="000000"/>
        </a:accent4>
        <a:accent5>
          <a:srgbClr val="CAFFE2"/>
        </a:accent5>
        <a:accent6>
          <a:srgbClr val="00B9B9"/>
        </a:accent6>
        <a:hlink>
          <a:srgbClr val="CCCCFF"/>
        </a:hlink>
        <a:folHlink>
          <a:srgbClr val="A3BA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 Overview 2">
        <a:dk1>
          <a:srgbClr val="000000"/>
        </a:dk1>
        <a:lt1>
          <a:srgbClr val="FFFFCC"/>
        </a:lt1>
        <a:dk2>
          <a:srgbClr val="000000"/>
        </a:dk2>
        <a:lt2>
          <a:srgbClr val="808000"/>
        </a:lt2>
        <a:accent1>
          <a:srgbClr val="669900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B8CAAA"/>
        </a:accent5>
        <a:accent6>
          <a:srgbClr val="730000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 Overview 3">
        <a:dk1>
          <a:srgbClr val="000000"/>
        </a:dk1>
        <a:lt1>
          <a:srgbClr val="FFFFFF"/>
        </a:lt1>
        <a:dk2>
          <a:srgbClr val="B2B2B2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 Overview 4">
        <a:dk1>
          <a:srgbClr val="000000"/>
        </a:dk1>
        <a:lt1>
          <a:srgbClr val="336699"/>
        </a:lt1>
        <a:dk2>
          <a:srgbClr val="FFFFFF"/>
        </a:dk2>
        <a:lt2>
          <a:srgbClr val="6F9FCF"/>
        </a:lt2>
        <a:accent1>
          <a:srgbClr val="336633"/>
        </a:accent1>
        <a:accent2>
          <a:srgbClr val="00FFFF"/>
        </a:accent2>
        <a:accent3>
          <a:srgbClr val="ADB8CA"/>
        </a:accent3>
        <a:accent4>
          <a:srgbClr val="000000"/>
        </a:accent4>
        <a:accent5>
          <a:srgbClr val="ADB8AD"/>
        </a:accent5>
        <a:accent6>
          <a:srgbClr val="00E7E7"/>
        </a:accent6>
        <a:hlink>
          <a:srgbClr val="009999"/>
        </a:hlink>
        <a:folHlink>
          <a:srgbClr val="9CBCD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eme1">
  <a:themeElements>
    <a:clrScheme name="Financial Overview 1">
      <a:dk1>
        <a:srgbClr val="000000"/>
      </a:dk1>
      <a:lt1>
        <a:srgbClr val="006666"/>
      </a:lt1>
      <a:dk2>
        <a:srgbClr val="FFFFFF"/>
      </a:dk2>
      <a:lt2>
        <a:srgbClr val="969696"/>
      </a:lt2>
      <a:accent1>
        <a:srgbClr val="99FFCC"/>
      </a:accent1>
      <a:accent2>
        <a:srgbClr val="00CCCC"/>
      </a:accent2>
      <a:accent3>
        <a:srgbClr val="AAB8B8"/>
      </a:accent3>
      <a:accent4>
        <a:srgbClr val="000000"/>
      </a:accent4>
      <a:accent5>
        <a:srgbClr val="CAFFE2"/>
      </a:accent5>
      <a:accent6>
        <a:srgbClr val="00B9B9"/>
      </a:accent6>
      <a:hlink>
        <a:srgbClr val="CCCCFF"/>
      </a:hlink>
      <a:folHlink>
        <a:srgbClr val="A3BABA"/>
      </a:folHlink>
    </a:clrScheme>
    <a:fontScheme name="Financial Overview">
      <a:majorFont>
        <a:latin typeface="Arial Black"/>
        <a:ea typeface=""/>
        <a:cs typeface="Arial"/>
      </a:majorFont>
      <a:minorFont>
        <a:latin typeface="Arial Black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inancial Overview 1">
        <a:dk1>
          <a:srgbClr val="000000"/>
        </a:dk1>
        <a:lt1>
          <a:srgbClr val="006666"/>
        </a:lt1>
        <a:dk2>
          <a:srgbClr val="FFFFFF"/>
        </a:dk2>
        <a:lt2>
          <a:srgbClr val="969696"/>
        </a:lt2>
        <a:accent1>
          <a:srgbClr val="99FFCC"/>
        </a:accent1>
        <a:accent2>
          <a:srgbClr val="00CCCC"/>
        </a:accent2>
        <a:accent3>
          <a:srgbClr val="AAB8B8"/>
        </a:accent3>
        <a:accent4>
          <a:srgbClr val="000000"/>
        </a:accent4>
        <a:accent5>
          <a:srgbClr val="CAFFE2"/>
        </a:accent5>
        <a:accent6>
          <a:srgbClr val="00B9B9"/>
        </a:accent6>
        <a:hlink>
          <a:srgbClr val="CCCCFF"/>
        </a:hlink>
        <a:folHlink>
          <a:srgbClr val="A3BA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 Overview 2">
        <a:dk1>
          <a:srgbClr val="000000"/>
        </a:dk1>
        <a:lt1>
          <a:srgbClr val="FFFFCC"/>
        </a:lt1>
        <a:dk2>
          <a:srgbClr val="000000"/>
        </a:dk2>
        <a:lt2>
          <a:srgbClr val="808000"/>
        </a:lt2>
        <a:accent1>
          <a:srgbClr val="669900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B8CAAA"/>
        </a:accent5>
        <a:accent6>
          <a:srgbClr val="730000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 Overview 3">
        <a:dk1>
          <a:srgbClr val="000000"/>
        </a:dk1>
        <a:lt1>
          <a:srgbClr val="FFFFFF"/>
        </a:lt1>
        <a:dk2>
          <a:srgbClr val="B2B2B2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 Overview 4">
        <a:dk1>
          <a:srgbClr val="000000"/>
        </a:dk1>
        <a:lt1>
          <a:srgbClr val="336699"/>
        </a:lt1>
        <a:dk2>
          <a:srgbClr val="FFFFFF"/>
        </a:dk2>
        <a:lt2>
          <a:srgbClr val="6F9FCF"/>
        </a:lt2>
        <a:accent1>
          <a:srgbClr val="336633"/>
        </a:accent1>
        <a:accent2>
          <a:srgbClr val="00FFFF"/>
        </a:accent2>
        <a:accent3>
          <a:srgbClr val="ADB8CA"/>
        </a:accent3>
        <a:accent4>
          <a:srgbClr val="000000"/>
        </a:accent4>
        <a:accent5>
          <a:srgbClr val="ADB8AD"/>
        </a:accent5>
        <a:accent6>
          <a:srgbClr val="00E7E7"/>
        </a:accent6>
        <a:hlink>
          <a:srgbClr val="009999"/>
        </a:hlink>
        <a:folHlink>
          <a:srgbClr val="9CBCD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Blends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1073</Words>
  <Application>Microsoft Office PowerPoint</Application>
  <PresentationFormat>On-screen Show (4:3)</PresentationFormat>
  <Paragraphs>134</Paragraphs>
  <Slides>24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Concourse</vt:lpstr>
      <vt:lpstr>Urban</vt:lpstr>
      <vt:lpstr>Theme2</vt:lpstr>
      <vt:lpstr>Blends</vt:lpstr>
      <vt:lpstr>Module</vt:lpstr>
      <vt:lpstr>Theme1</vt:lpstr>
      <vt:lpstr>1_Blends</vt:lpstr>
      <vt:lpstr>Slide 1</vt:lpstr>
      <vt:lpstr>Slide 2</vt:lpstr>
      <vt:lpstr>Slide 3</vt:lpstr>
      <vt:lpstr>What is digital signatures?</vt:lpstr>
      <vt:lpstr>Slide 5</vt:lpstr>
      <vt:lpstr>Slide 6</vt:lpstr>
      <vt:lpstr>Advantages Of Digital Signatures</vt:lpstr>
      <vt:lpstr>Slide 8</vt:lpstr>
      <vt:lpstr>Slide 9</vt:lpstr>
      <vt:lpstr> VERIFICATION OF DIGITAL SIGNATURE</vt:lpstr>
      <vt:lpstr>Slide 11</vt:lpstr>
      <vt:lpstr>Signature and Law </vt:lpstr>
      <vt:lpstr>Slide 13</vt:lpstr>
      <vt:lpstr>ATTRIBUTES OF A SIGNATURE</vt:lpstr>
      <vt:lpstr>Slide 15</vt:lpstr>
      <vt:lpstr>Slide 16</vt:lpstr>
      <vt:lpstr>DIGITAL SIGNATURE                                             CERTIFICATES(DSC)</vt:lpstr>
      <vt:lpstr> What does Digital Certificate contain?</vt:lpstr>
      <vt:lpstr>Classes of Digital Certificate </vt:lpstr>
      <vt:lpstr>Slide 20</vt:lpstr>
      <vt:lpstr>Slide 21</vt:lpstr>
      <vt:lpstr>Uses and Need of  a Digital Certificate</vt:lpstr>
      <vt:lpstr>Types and Status Services for Digital Certificate </vt:lpstr>
      <vt:lpstr>Slide 24</vt:lpstr>
    </vt:vector>
  </TitlesOfParts>
  <Company>dba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rahulrkd2@gmail.com</dc:creator>
  <cp:lastModifiedBy>rahulrkd2@gmail.com</cp:lastModifiedBy>
  <cp:revision>31</cp:revision>
  <dcterms:created xsi:type="dcterms:W3CDTF">2011-06-08T06:53:37Z</dcterms:created>
  <dcterms:modified xsi:type="dcterms:W3CDTF">2011-06-14T03:57:15Z</dcterms:modified>
</cp:coreProperties>
</file>