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handoutMasterIdLst>
    <p:handoutMasterId r:id="rId26"/>
  </p:handoutMasterIdLst>
  <p:sldIdLst>
    <p:sldId id="451" r:id="rId2"/>
    <p:sldId id="445" r:id="rId3"/>
    <p:sldId id="464" r:id="rId4"/>
    <p:sldId id="479" r:id="rId5"/>
    <p:sldId id="326" r:id="rId6"/>
    <p:sldId id="466" r:id="rId7"/>
    <p:sldId id="467" r:id="rId8"/>
    <p:sldId id="473" r:id="rId9"/>
    <p:sldId id="474" r:id="rId10"/>
    <p:sldId id="482" r:id="rId11"/>
    <p:sldId id="484" r:id="rId12"/>
    <p:sldId id="357" r:id="rId13"/>
    <p:sldId id="468" r:id="rId14"/>
    <p:sldId id="486" r:id="rId15"/>
    <p:sldId id="358" r:id="rId16"/>
    <p:sldId id="470" r:id="rId17"/>
    <p:sldId id="471" r:id="rId18"/>
    <p:sldId id="476" r:id="rId19"/>
    <p:sldId id="480" r:id="rId20"/>
    <p:sldId id="477" r:id="rId21"/>
    <p:sldId id="478" r:id="rId22"/>
    <p:sldId id="463" r:id="rId23"/>
    <p:sldId id="26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029" autoAdjust="0"/>
    <p:restoredTop sz="94660"/>
  </p:normalViewPr>
  <p:slideViewPr>
    <p:cSldViewPr>
      <p:cViewPr varScale="1">
        <p:scale>
          <a:sx n="63" d="100"/>
          <a:sy n="63" d="100"/>
        </p:scale>
        <p:origin x="-110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CEE5D8-E056-4280-8B63-307CC84C86E0}" type="datetimeFigureOut">
              <a:rPr lang="en-US" smtClean="0"/>
              <a:pPr/>
              <a:t>20/02/2014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71BEAF-39C9-43D7-90F8-B0A5052B7000}" type="slidenum">
              <a:rPr lang="en-US" smtClean="0"/>
              <a:pPr/>
              <a:t>‹#›</a:t>
            </a:fld>
            <a:endParaRPr lang="en-US"/>
          </a:p>
        </p:txBody>
      </p:sp>
    </p:spTree>
    <p:extLst>
      <p:ext uri="{BB962C8B-B14F-4D97-AF65-F5344CB8AC3E}">
        <p14:creationId xmlns:p14="http://schemas.microsoft.com/office/powerpoint/2010/main" xmlns="" val="12588853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7B924-ADA0-444D-94A3-7396FC68555E}" type="datetimeFigureOut">
              <a:rPr lang="en-US" smtClean="0"/>
              <a:pPr/>
              <a:t>20/02/2014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8A1FF3-67EB-4402-B4FF-F1D456693D7D}" type="slidenum">
              <a:rPr lang="en-US" smtClean="0"/>
              <a:pPr/>
              <a:t>‹#›</a:t>
            </a:fld>
            <a:endParaRPr lang="en-US"/>
          </a:p>
        </p:txBody>
      </p:sp>
    </p:spTree>
    <p:extLst>
      <p:ext uri="{BB962C8B-B14F-4D97-AF65-F5344CB8AC3E}">
        <p14:creationId xmlns:p14="http://schemas.microsoft.com/office/powerpoint/2010/main" xmlns="" val="310555537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lgn="r" eaLnBrk="1" latinLnBrk="0" hangingPunct="1"/>
            <a:endParaRPr lang="en-US"/>
          </a:p>
        </p:txBody>
      </p:sp>
      <p:sp>
        <p:nvSpPr>
          <p:cNvPr id="9" name="Slide Number Placeholder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Footer Placeholder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lgn="r" eaLnBrk="1" latinLnBrk="0" hangingPunct="1"/>
            <a:endParaRPr lang="en-US"/>
          </a:p>
        </p:txBody>
      </p:sp>
      <p:sp>
        <p:nvSpPr>
          <p:cNvPr id="7" name="Slide Number Placeholder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Footer Placeholder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lgn="r" eaLnBrk="1" latinLnBrk="0" hangingPunct="1"/>
            <a:endParaRPr lang="en-US" dirty="0"/>
          </a:p>
        </p:txBody>
      </p:sp>
      <p:sp>
        <p:nvSpPr>
          <p:cNvPr id="22" name="Slide Number Placeholder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Footer Placeholder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lgn="r" eaLnBrk="1" latinLnBrk="0" hangingPunct="1"/>
            <a:endParaRPr lang="en-US"/>
          </a:p>
        </p:txBody>
      </p:sp>
      <p:sp>
        <p:nvSpPr>
          <p:cNvPr id="18" name="Slide Number Placeholder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Footer Placeholder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1219200"/>
            <a:ext cx="6172200" cy="3799362"/>
          </a:xfrm>
        </p:spPr>
        <p:txBody>
          <a:bodyPr>
            <a:noAutofit/>
          </a:bodyPr>
          <a:lstStyle/>
          <a:p>
            <a:r>
              <a:rPr lang="en-US" sz="4400" u="sng" dirty="0">
                <a:solidFill>
                  <a:schemeClr val="tx1">
                    <a:lumMod val="50000"/>
                    <a:lumOff val="50000"/>
                  </a:schemeClr>
                </a:solidFill>
                <a:latin typeface="Cambria" panose="02040503050406030204" pitchFamily="18" charset="0"/>
              </a:rPr>
              <a:t>Chapter VI A deductions-special provisions for cases covered u/s 10a,10B</a:t>
            </a:r>
            <a:endParaRPr lang="en-US" sz="4400" u="sng" dirty="0">
              <a:solidFill>
                <a:schemeClr val="accent6">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7467600" cy="5334000"/>
          </a:xfrm>
        </p:spPr>
        <p:txBody>
          <a:bodyPr>
            <a:normAutofit/>
          </a:bodyPr>
          <a:lstStyle/>
          <a:p>
            <a:pPr algn="just">
              <a:buFont typeface="Arial" pitchFamily="34" charset="0"/>
              <a:buChar char="•"/>
              <a:defRPr/>
            </a:pPr>
            <a:r>
              <a:rPr lang="en-US" sz="2800" b="1" dirty="0">
                <a:solidFill>
                  <a:srgbClr val="FF0000"/>
                </a:solidFill>
              </a:rPr>
              <a:t>Section 80AB has overriding effect over all other sections in Chapter VI-A</a:t>
            </a:r>
            <a:r>
              <a:rPr lang="en-US" sz="1200" dirty="0">
                <a:solidFill>
                  <a:srgbClr val="FF0000"/>
                </a:solidFill>
                <a:latin typeface="Cambria" panose="02040503050406030204" pitchFamily="18" charset="0"/>
                <a:cs typeface="Times New Roman" pitchFamily="18" charset="0"/>
              </a:rPr>
              <a:t>	</a:t>
            </a:r>
            <a:endParaRPr lang="en-US" sz="1200" dirty="0" smtClean="0">
              <a:solidFill>
                <a:srgbClr val="FF0000"/>
              </a:solidFill>
              <a:latin typeface="Cambria" panose="02040503050406030204" pitchFamily="18" charset="0"/>
              <a:cs typeface="Times New Roman" pitchFamily="18" charset="0"/>
            </a:endParaRPr>
          </a:p>
          <a:p>
            <a:pPr algn="just">
              <a:buFont typeface="Arial" pitchFamily="34" charset="0"/>
              <a:buChar char="•"/>
              <a:defRPr/>
            </a:pPr>
            <a:endParaRPr lang="en-US" sz="1200" dirty="0">
              <a:solidFill>
                <a:srgbClr val="FF0000"/>
              </a:solidFill>
              <a:latin typeface="Cambria" panose="02040503050406030204" pitchFamily="18" charset="0"/>
              <a:cs typeface="Times New Roman" pitchFamily="18" charset="0"/>
            </a:endParaRPr>
          </a:p>
          <a:p>
            <a:pPr lvl="1" algn="just">
              <a:buNone/>
              <a:defRPr/>
            </a:pPr>
            <a:r>
              <a:rPr lang="en-US" sz="2200" dirty="0">
                <a:solidFill>
                  <a:schemeClr val="tx1">
                    <a:lumMod val="95000"/>
                  </a:schemeClr>
                </a:solidFill>
                <a:latin typeface="Cambria" panose="02040503050406030204" pitchFamily="18" charset="0"/>
                <a:cs typeface="Times New Roman" pitchFamily="18" charset="0"/>
              </a:rPr>
              <a:t>	</a:t>
            </a:r>
            <a:r>
              <a:rPr lang="en-US" sz="2400" b="1" i="1" dirty="0">
                <a:solidFill>
                  <a:schemeClr val="accent6">
                    <a:lumMod val="50000"/>
                  </a:schemeClr>
                </a:solidFill>
              </a:rPr>
              <a:t>Section 80AB starts with the words ‘where any deduction is required to be made or allowed under any section of this Chapter’. Section 80AB further provides that ‘notwithstanding anything contained in that section</a:t>
            </a:r>
            <a:r>
              <a:rPr lang="en-US" sz="2400" b="1" i="1" dirty="0" smtClean="0">
                <a:solidFill>
                  <a:schemeClr val="accent6">
                    <a:lumMod val="50000"/>
                  </a:schemeClr>
                </a:solidFill>
              </a:rPr>
              <a:t>’</a:t>
            </a:r>
          </a:p>
          <a:p>
            <a:pPr lvl="1" algn="just">
              <a:buNone/>
              <a:defRPr/>
            </a:pPr>
            <a:r>
              <a:rPr lang="en-US" sz="2200" dirty="0">
                <a:solidFill>
                  <a:schemeClr val="tx1">
                    <a:lumMod val="95000"/>
                  </a:schemeClr>
                </a:solidFill>
                <a:latin typeface="Cambria" panose="02040503050406030204" pitchFamily="18" charset="0"/>
                <a:cs typeface="Times New Roman" pitchFamily="18" charset="0"/>
              </a:rPr>
              <a:t>	</a:t>
            </a:r>
          </a:p>
          <a:p>
            <a:pPr marL="0" indent="0">
              <a:buNone/>
            </a:pPr>
            <a:r>
              <a:rPr lang="en-US" i="1" dirty="0" smtClean="0"/>
              <a:t>    </a:t>
            </a:r>
            <a:r>
              <a:rPr lang="en-US" dirty="0"/>
              <a:t> </a:t>
            </a:r>
            <a:r>
              <a:rPr lang="en-US" i="1" dirty="0"/>
              <a:t>IPCA Laboratory Ltd. </a:t>
            </a:r>
            <a:r>
              <a:rPr lang="en-US" dirty="0"/>
              <a:t>v.</a:t>
            </a:r>
            <a:r>
              <a:rPr lang="en-US" i="1" dirty="0"/>
              <a:t> Dy. CIT</a:t>
            </a:r>
            <a:r>
              <a:rPr lang="en-US" dirty="0"/>
              <a:t> [2004] </a:t>
            </a:r>
            <a:r>
              <a:rPr lang="en-US" dirty="0" smtClean="0"/>
              <a:t>135</a:t>
            </a:r>
          </a:p>
          <a:p>
            <a:pPr marL="0" indent="0">
              <a:buNone/>
            </a:pPr>
            <a:r>
              <a:rPr lang="en-US" dirty="0"/>
              <a:t>     Taxman 594/266 ITR 521 (SC)</a:t>
            </a:r>
          </a:p>
          <a:p>
            <a:pPr marL="0" indent="0">
              <a:buNone/>
            </a:pPr>
            <a:endParaRPr lang="en-US" dirty="0"/>
          </a:p>
        </p:txBody>
      </p:sp>
    </p:spTree>
    <p:extLst>
      <p:ext uri="{BB962C8B-B14F-4D97-AF65-F5344CB8AC3E}">
        <p14:creationId xmlns:p14="http://schemas.microsoft.com/office/powerpoint/2010/main" xmlns="" val="2938792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533400"/>
            <a:ext cx="7467600" cy="5334000"/>
          </a:xfrm>
        </p:spPr>
        <p:txBody>
          <a:bodyPr>
            <a:normAutofit/>
          </a:bodyPr>
          <a:lstStyle/>
          <a:p>
            <a:pPr lvl="1" algn="just">
              <a:buNone/>
              <a:defRPr/>
            </a:pPr>
            <a:r>
              <a:rPr lang="en-US" sz="2400" dirty="0" smtClean="0"/>
              <a:t>The apex court held that</a:t>
            </a:r>
          </a:p>
          <a:p>
            <a:pPr lvl="1" algn="just">
              <a:defRPr/>
            </a:pPr>
            <a:r>
              <a:rPr lang="en-US" sz="2400" dirty="0" smtClean="0">
                <a:solidFill>
                  <a:srgbClr val="FF0000"/>
                </a:solidFill>
              </a:rPr>
              <a:t>section </a:t>
            </a:r>
            <a:r>
              <a:rPr lang="en-US" sz="2400" dirty="0">
                <a:solidFill>
                  <a:srgbClr val="FF0000"/>
                </a:solidFill>
              </a:rPr>
              <a:t>80HHC is not independent of section 80AB and would be governed by section 80AB; </a:t>
            </a:r>
            <a:r>
              <a:rPr lang="en-US" sz="2400" dirty="0" smtClean="0">
                <a:solidFill>
                  <a:srgbClr val="FF0000"/>
                </a:solidFill>
              </a:rPr>
              <a:t>    and </a:t>
            </a:r>
          </a:p>
          <a:p>
            <a:pPr lvl="1" algn="just">
              <a:defRPr/>
            </a:pPr>
            <a:endParaRPr lang="en-US" sz="2400" dirty="0" smtClean="0">
              <a:solidFill>
                <a:srgbClr val="FF0000"/>
              </a:solidFill>
            </a:endParaRPr>
          </a:p>
          <a:p>
            <a:pPr lvl="1" algn="just">
              <a:defRPr/>
            </a:pPr>
            <a:r>
              <a:rPr lang="en-US" sz="2400" dirty="0" smtClean="0">
                <a:solidFill>
                  <a:srgbClr val="FF0000"/>
                </a:solidFill>
              </a:rPr>
              <a:t>losses </a:t>
            </a:r>
            <a:r>
              <a:rPr lang="en-US" sz="2400" dirty="0">
                <a:solidFill>
                  <a:srgbClr val="FF0000"/>
                </a:solidFill>
              </a:rPr>
              <a:t>are to be set off against the </a:t>
            </a:r>
            <a:r>
              <a:rPr lang="en-US" sz="2400" dirty="0" smtClean="0">
                <a:solidFill>
                  <a:srgbClr val="FF0000"/>
                </a:solidFill>
              </a:rPr>
              <a:t>profits</a:t>
            </a:r>
          </a:p>
          <a:p>
            <a:pPr marL="365760" lvl="1" indent="0" algn="just">
              <a:buNone/>
              <a:defRPr/>
            </a:pPr>
            <a:r>
              <a:rPr lang="en-US" sz="2400" dirty="0" smtClean="0">
                <a:solidFill>
                  <a:srgbClr val="FF0000"/>
                </a:solidFill>
              </a:rPr>
              <a:t>   earned </a:t>
            </a:r>
            <a:r>
              <a:rPr lang="en-US" sz="2400" dirty="0">
                <a:solidFill>
                  <a:srgbClr val="FF0000"/>
                </a:solidFill>
              </a:rPr>
              <a:t>from export of </a:t>
            </a:r>
            <a:r>
              <a:rPr lang="en-US" sz="2400" dirty="0" smtClean="0">
                <a:solidFill>
                  <a:srgbClr val="FF0000"/>
                </a:solidFill>
              </a:rPr>
              <a:t>self-manufactured</a:t>
            </a:r>
          </a:p>
          <a:p>
            <a:pPr marL="365760" lvl="1" indent="0" algn="just">
              <a:buNone/>
              <a:defRPr/>
            </a:pPr>
            <a:r>
              <a:rPr lang="en-US" sz="2400" dirty="0">
                <a:solidFill>
                  <a:srgbClr val="FF0000"/>
                </a:solidFill>
              </a:rPr>
              <a:t> </a:t>
            </a:r>
            <a:r>
              <a:rPr lang="en-US" sz="2400" dirty="0" smtClean="0">
                <a:solidFill>
                  <a:srgbClr val="FF0000"/>
                </a:solidFill>
              </a:rPr>
              <a:t>  goods</a:t>
            </a:r>
            <a:r>
              <a:rPr lang="en-US" sz="2400" dirty="0">
                <a:solidFill>
                  <a:srgbClr val="FF0000"/>
                </a:solidFill>
              </a:rPr>
              <a:t>.</a:t>
            </a:r>
            <a:r>
              <a:rPr lang="en-US" sz="2400" dirty="0" smtClean="0">
                <a:solidFill>
                  <a:srgbClr val="FF0000"/>
                </a:solidFill>
              </a:rPr>
              <a:t>    </a:t>
            </a:r>
            <a:r>
              <a:rPr lang="en-US" sz="2400" dirty="0">
                <a:solidFill>
                  <a:srgbClr val="FF0000"/>
                </a:solidFill>
              </a:rPr>
              <a:t>	</a:t>
            </a:r>
          </a:p>
          <a:p>
            <a:pPr lvl="1" algn="just">
              <a:buNone/>
              <a:defRPr/>
            </a:pPr>
            <a:endParaRPr lang="en-US" sz="2200" dirty="0" smtClean="0">
              <a:solidFill>
                <a:schemeClr val="tx1">
                  <a:lumMod val="95000"/>
                </a:schemeClr>
              </a:solidFill>
              <a:latin typeface="Cambria" panose="02040503050406030204" pitchFamily="18" charset="0"/>
              <a:cs typeface="Times New Roman" pitchFamily="18" charset="0"/>
            </a:endParaRPr>
          </a:p>
          <a:p>
            <a:pPr marL="0" indent="0">
              <a:buNone/>
            </a:pPr>
            <a:r>
              <a:rPr lang="en-US" i="1" dirty="0" smtClean="0"/>
              <a:t>    </a:t>
            </a:r>
            <a:r>
              <a:rPr lang="en-US" dirty="0"/>
              <a:t> CIT v. </a:t>
            </a:r>
            <a:r>
              <a:rPr lang="en-US" dirty="0" err="1"/>
              <a:t>Shirke</a:t>
            </a:r>
            <a:r>
              <a:rPr lang="en-US" dirty="0"/>
              <a:t> Construction Equipment Ltd. </a:t>
            </a:r>
            <a:r>
              <a:rPr lang="en-US" dirty="0" smtClean="0"/>
              <a:t>   </a:t>
            </a:r>
          </a:p>
          <a:p>
            <a:pPr marL="0" indent="0">
              <a:buNone/>
            </a:pPr>
            <a:r>
              <a:rPr lang="en-US" dirty="0"/>
              <a:t>     (2007) 161TAX212</a:t>
            </a:r>
          </a:p>
          <a:p>
            <a:pPr marL="0" indent="0">
              <a:buNone/>
            </a:pPr>
            <a:endParaRPr lang="en-US" dirty="0"/>
          </a:p>
        </p:txBody>
      </p:sp>
    </p:spTree>
    <p:extLst>
      <p:ext uri="{BB962C8B-B14F-4D97-AF65-F5344CB8AC3E}">
        <p14:creationId xmlns:p14="http://schemas.microsoft.com/office/powerpoint/2010/main" xmlns="" val="1976994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2209800"/>
            <a:ext cx="6172200" cy="2808762"/>
          </a:xfrm>
        </p:spPr>
        <p:txBody>
          <a:bodyPr>
            <a:noAutofit/>
          </a:bodyPr>
          <a:lstStyle/>
          <a:p>
            <a:r>
              <a:rPr lang="en-US" sz="5400" u="sng" dirty="0">
                <a:solidFill>
                  <a:schemeClr val="tx1">
                    <a:lumMod val="50000"/>
                    <a:lumOff val="50000"/>
                  </a:schemeClr>
                </a:solidFill>
                <a:latin typeface="Cambria" panose="02040503050406030204" pitchFamily="18" charset="0"/>
              </a:rPr>
              <a:t>Gross Total Income &amp; Total Income</a:t>
            </a:r>
            <a:endParaRPr lang="en-US" sz="54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u="sng" dirty="0"/>
              <a:t>Gross  Total  Income</a:t>
            </a:r>
            <a:endParaRPr lang="en-US" sz="4400" dirty="0"/>
          </a:p>
        </p:txBody>
      </p:sp>
      <p:sp>
        <p:nvSpPr>
          <p:cNvPr id="3" name="Content Placeholder 2"/>
          <p:cNvSpPr>
            <a:spLocks noGrp="1"/>
          </p:cNvSpPr>
          <p:nvPr>
            <p:ph sz="quarter" idx="1"/>
          </p:nvPr>
        </p:nvSpPr>
        <p:spPr/>
        <p:txBody>
          <a:bodyPr/>
          <a:lstStyle/>
          <a:p>
            <a:pPr algn="just"/>
            <a:r>
              <a:rPr lang="en-US" sz="2800" dirty="0">
                <a:latin typeface="Cambria" panose="02040503050406030204" pitchFamily="18" charset="0"/>
              </a:rPr>
              <a:t>Total  income  computed  as per the  provisions of  the  Act  before  deductions  under  Chapter  VIA &amp; after  reducing LTCG [S 80B(5) &amp; 112(2)]. </a:t>
            </a:r>
            <a:endParaRPr lang="en-US" sz="2800" dirty="0" smtClean="0">
              <a:latin typeface="Cambria" panose="02040503050406030204" pitchFamily="18" charset="0"/>
            </a:endParaRPr>
          </a:p>
          <a:p>
            <a:pPr algn="just"/>
            <a:endParaRPr lang="en-US" sz="2800" dirty="0">
              <a:latin typeface="Cambria" panose="02040503050406030204" pitchFamily="18" charset="0"/>
            </a:endParaRPr>
          </a:p>
          <a:p>
            <a:pPr algn="just"/>
            <a:r>
              <a:rPr lang="en-US" sz="2800" dirty="0">
                <a:latin typeface="Cambria" panose="02040503050406030204" pitchFamily="18" charset="0"/>
              </a:rPr>
              <a:t>Unabsorbed  loss  or  depreciation  carried  forward  from  earlier  years  should  be  adjusted  for  determining  GTI.</a:t>
            </a:r>
          </a:p>
          <a:p>
            <a:endParaRPr lang="en-US" dirty="0"/>
          </a:p>
        </p:txBody>
      </p:sp>
    </p:spTree>
    <p:extLst>
      <p:ext uri="{BB962C8B-B14F-4D97-AF65-F5344CB8AC3E}">
        <p14:creationId xmlns:p14="http://schemas.microsoft.com/office/powerpoint/2010/main" xmlns="" val="916219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3400" y="457200"/>
            <a:ext cx="8229600" cy="609600"/>
          </a:xfrm>
        </p:spPr>
        <p:txBody>
          <a:bodyPr>
            <a:normAutofit/>
          </a:bodyPr>
          <a:lstStyle/>
          <a:p>
            <a:r>
              <a:rPr lang="en-US" sz="3200" b="1" u="sng" dirty="0">
                <a:solidFill>
                  <a:srgbClr val="FF0000"/>
                </a:solidFill>
              </a:rPr>
              <a:t>COMPUTATION OT TOTAL INCOME</a:t>
            </a:r>
          </a:p>
        </p:txBody>
      </p:sp>
      <p:sp>
        <p:nvSpPr>
          <p:cNvPr id="6147" name="Rectangle 3"/>
          <p:cNvSpPr>
            <a:spLocks noGrp="1" noChangeArrowheads="1"/>
          </p:cNvSpPr>
          <p:nvPr>
            <p:ph type="body" idx="1"/>
          </p:nvPr>
        </p:nvSpPr>
        <p:spPr>
          <a:xfrm>
            <a:off x="228600" y="1371600"/>
            <a:ext cx="8763000" cy="4114800"/>
          </a:xfrm>
        </p:spPr>
        <p:txBody>
          <a:bodyPr/>
          <a:lstStyle/>
          <a:p>
            <a:pPr>
              <a:lnSpc>
                <a:spcPct val="90000"/>
              </a:lnSpc>
              <a:buFont typeface="Wingdings" panose="05000000000000000000" pitchFamily="2" charset="2"/>
              <a:buNone/>
            </a:pPr>
            <a:r>
              <a:rPr lang="en-US" b="1" dirty="0">
                <a:latin typeface="Times New Roman" panose="02020603050405020304" pitchFamily="18" charset="0"/>
              </a:rPr>
              <a:t>1. Income from Salaries                    </a:t>
            </a:r>
          </a:p>
          <a:p>
            <a:pPr>
              <a:lnSpc>
                <a:spcPct val="90000"/>
              </a:lnSpc>
              <a:buFont typeface="Wingdings" panose="05000000000000000000" pitchFamily="2" charset="2"/>
              <a:buNone/>
            </a:pPr>
            <a:r>
              <a:rPr lang="en-US" b="1" dirty="0">
                <a:latin typeface="Times New Roman" panose="02020603050405020304" pitchFamily="18" charset="0"/>
              </a:rPr>
              <a:t>2. Income from House property       </a:t>
            </a:r>
          </a:p>
          <a:p>
            <a:pPr>
              <a:lnSpc>
                <a:spcPct val="90000"/>
              </a:lnSpc>
              <a:buFont typeface="Wingdings" panose="05000000000000000000" pitchFamily="2" charset="2"/>
              <a:buNone/>
            </a:pPr>
            <a:r>
              <a:rPr lang="en-US" b="1" dirty="0">
                <a:latin typeface="Times New Roman" panose="02020603050405020304" pitchFamily="18" charset="0"/>
              </a:rPr>
              <a:t>3. Profits and Gains of Business and Profession</a:t>
            </a:r>
          </a:p>
          <a:p>
            <a:pPr>
              <a:lnSpc>
                <a:spcPct val="90000"/>
              </a:lnSpc>
              <a:buFont typeface="Wingdings" panose="05000000000000000000" pitchFamily="2" charset="2"/>
              <a:buNone/>
            </a:pPr>
            <a:r>
              <a:rPr lang="en-US" b="1" dirty="0">
                <a:latin typeface="Times New Roman" panose="02020603050405020304" pitchFamily="18" charset="0"/>
              </a:rPr>
              <a:t>4. Income from capital gains </a:t>
            </a:r>
          </a:p>
          <a:p>
            <a:pPr>
              <a:lnSpc>
                <a:spcPct val="90000"/>
              </a:lnSpc>
              <a:buFont typeface="Wingdings" panose="05000000000000000000" pitchFamily="2" charset="2"/>
              <a:buNone/>
            </a:pPr>
            <a:r>
              <a:rPr lang="en-US" b="1" dirty="0">
                <a:latin typeface="Times New Roman" panose="02020603050405020304" pitchFamily="18" charset="0"/>
              </a:rPr>
              <a:t>5. Income from other sources</a:t>
            </a:r>
          </a:p>
          <a:p>
            <a:pPr>
              <a:lnSpc>
                <a:spcPct val="90000"/>
              </a:lnSpc>
              <a:buFont typeface="Wingdings" panose="05000000000000000000" pitchFamily="2" charset="2"/>
              <a:buNone/>
            </a:pPr>
            <a:r>
              <a:rPr lang="en-US" sz="3200" b="1" dirty="0">
                <a:solidFill>
                  <a:srgbClr val="FF0000"/>
                </a:solidFill>
                <a:latin typeface="Times New Roman" panose="02020603050405020304" pitchFamily="18" charset="0"/>
              </a:rPr>
              <a:t>Gross Total Income </a:t>
            </a:r>
            <a:endParaRPr lang="en-US" sz="3200" b="1" dirty="0" smtClean="0">
              <a:solidFill>
                <a:srgbClr val="FF0000"/>
              </a:solidFill>
              <a:latin typeface="Times New Roman" panose="02020603050405020304" pitchFamily="18" charset="0"/>
            </a:endParaRPr>
          </a:p>
          <a:p>
            <a:pPr>
              <a:lnSpc>
                <a:spcPct val="90000"/>
              </a:lnSpc>
              <a:buFont typeface="Wingdings" panose="05000000000000000000" pitchFamily="2" charset="2"/>
              <a:buNone/>
            </a:pPr>
            <a:endParaRPr lang="en-US" b="1" dirty="0">
              <a:latin typeface="Times New Roman" panose="02020603050405020304" pitchFamily="18" charset="0"/>
            </a:endParaRPr>
          </a:p>
          <a:p>
            <a:pPr>
              <a:lnSpc>
                <a:spcPct val="90000"/>
              </a:lnSpc>
              <a:buFont typeface="Wingdings" panose="05000000000000000000" pitchFamily="2" charset="2"/>
              <a:buNone/>
            </a:pPr>
            <a:r>
              <a:rPr lang="en-US" b="1" u="sng" dirty="0">
                <a:latin typeface="Times New Roman" panose="02020603050405020304" pitchFamily="18" charset="0"/>
              </a:rPr>
              <a:t>Less: </a:t>
            </a:r>
            <a:r>
              <a:rPr lang="en-US" b="1" dirty="0">
                <a:latin typeface="Times New Roman" panose="02020603050405020304" pitchFamily="18" charset="0"/>
              </a:rPr>
              <a:t>Deduction under Chapter VI-A (80C TO 80U) </a:t>
            </a:r>
          </a:p>
          <a:p>
            <a:pPr>
              <a:lnSpc>
                <a:spcPct val="90000"/>
              </a:lnSpc>
              <a:buFont typeface="Wingdings" panose="05000000000000000000" pitchFamily="2" charset="2"/>
              <a:buNone/>
            </a:pPr>
            <a:r>
              <a:rPr lang="en-US" sz="3600" b="1" dirty="0">
                <a:solidFill>
                  <a:srgbClr val="FF0000"/>
                </a:solidFill>
                <a:latin typeface="Times New Roman" panose="02020603050405020304" pitchFamily="18" charset="0"/>
              </a:rPr>
              <a:t>Total income</a:t>
            </a:r>
          </a:p>
        </p:txBody>
      </p:sp>
    </p:spTree>
    <p:extLst>
      <p:ext uri="{BB962C8B-B14F-4D97-AF65-F5344CB8AC3E}">
        <p14:creationId xmlns:p14="http://schemas.microsoft.com/office/powerpoint/2010/main" xmlns="" val="356914959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1219200"/>
            <a:ext cx="6172200" cy="3799362"/>
          </a:xfrm>
        </p:spPr>
        <p:txBody>
          <a:bodyPr>
            <a:noAutofit/>
          </a:bodyPr>
          <a:lstStyle/>
          <a:p>
            <a:r>
              <a:rPr lang="en-US" sz="7200" u="sng" dirty="0">
                <a:solidFill>
                  <a:schemeClr val="tx1">
                    <a:lumMod val="50000"/>
                    <a:lumOff val="50000"/>
                  </a:schemeClr>
                </a:solidFill>
                <a:latin typeface="Cambria" panose="02040503050406030204" pitchFamily="18" charset="0"/>
              </a:rPr>
              <a:t>Section 80IA,80IB</a:t>
            </a:r>
            <a:endParaRPr lang="en-US" sz="72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defRPr/>
            </a:pPr>
            <a:r>
              <a:rPr lang="en-US" sz="3600" b="1" u="sng" dirty="0">
                <a:solidFill>
                  <a:schemeClr val="accent6">
                    <a:lumMod val="50000"/>
                  </a:schemeClr>
                </a:solidFill>
                <a:latin typeface="Cambria" panose="02040503050406030204" pitchFamily="18" charset="0"/>
                <a:cs typeface="Times New Roman" pitchFamily="18" charset="0"/>
              </a:rPr>
              <a:t>Relevant Circulars on </a:t>
            </a:r>
            <a:r>
              <a:rPr lang="en-US" sz="3600" b="1" u="sng" dirty="0" smtClean="0">
                <a:solidFill>
                  <a:schemeClr val="accent6">
                    <a:lumMod val="50000"/>
                  </a:schemeClr>
                </a:solidFill>
                <a:latin typeface="Cambria" panose="02040503050406030204" pitchFamily="18" charset="0"/>
                <a:cs typeface="Times New Roman" pitchFamily="18" charset="0"/>
              </a:rPr>
              <a:t>Section </a:t>
            </a:r>
            <a:r>
              <a:rPr lang="en-US" sz="3600" b="1" u="sng" dirty="0">
                <a:solidFill>
                  <a:schemeClr val="accent6">
                    <a:lumMod val="50000"/>
                  </a:schemeClr>
                </a:solidFill>
                <a:latin typeface="Cambria" panose="02040503050406030204" pitchFamily="18" charset="0"/>
                <a:cs typeface="Times New Roman" pitchFamily="18" charset="0"/>
              </a:rPr>
              <a:t>80IA </a:t>
            </a:r>
          </a:p>
        </p:txBody>
      </p:sp>
      <p:sp>
        <p:nvSpPr>
          <p:cNvPr id="3" name="Content Placeholder 2"/>
          <p:cNvSpPr>
            <a:spLocks noGrp="1"/>
          </p:cNvSpPr>
          <p:nvPr>
            <p:ph sz="quarter" idx="1"/>
          </p:nvPr>
        </p:nvSpPr>
        <p:spPr/>
        <p:txBody>
          <a:bodyPr>
            <a:normAutofit fontScale="92500" lnSpcReduction="20000"/>
          </a:bodyPr>
          <a:lstStyle/>
          <a:p>
            <a:pPr algn="just">
              <a:lnSpc>
                <a:spcPct val="90000"/>
              </a:lnSpc>
            </a:pPr>
            <a:r>
              <a:rPr lang="en-US" dirty="0">
                <a:solidFill>
                  <a:schemeClr val="tx1">
                    <a:lumMod val="95000"/>
                  </a:schemeClr>
                </a:solidFill>
                <a:latin typeface="Cambria" panose="02040503050406030204" pitchFamily="18" charset="0"/>
                <a:cs typeface="Times New Roman" pitchFamily="18" charset="0"/>
              </a:rPr>
              <a:t>Circular No. 1 dated Jan 12, 2006 clarifies that the ‘</a:t>
            </a:r>
            <a:r>
              <a:rPr lang="en-US" dirty="0">
                <a:solidFill>
                  <a:srgbClr val="FF0000"/>
                </a:solidFill>
                <a:latin typeface="Cambria" panose="02040503050406030204" pitchFamily="18" charset="0"/>
                <a:cs typeface="Times New Roman" pitchFamily="18" charset="0"/>
              </a:rPr>
              <a:t>effluent treatment and conveyance system’ treated as ‘Infrastructure </a:t>
            </a:r>
            <a:r>
              <a:rPr lang="en-US" dirty="0" smtClean="0">
                <a:solidFill>
                  <a:srgbClr val="FF0000"/>
                </a:solidFill>
                <a:latin typeface="Cambria" panose="02040503050406030204" pitchFamily="18" charset="0"/>
                <a:cs typeface="Times New Roman" pitchFamily="18" charset="0"/>
              </a:rPr>
              <a:t>Facility</a:t>
            </a:r>
          </a:p>
          <a:p>
            <a:pPr algn="just">
              <a:lnSpc>
                <a:spcPct val="90000"/>
              </a:lnSpc>
            </a:pPr>
            <a:endParaRPr lang="en-US" dirty="0">
              <a:solidFill>
                <a:schemeClr val="tx1">
                  <a:lumMod val="95000"/>
                </a:schemeClr>
              </a:solidFill>
              <a:latin typeface="Cambria" panose="02040503050406030204" pitchFamily="18" charset="0"/>
              <a:cs typeface="Times New Roman" pitchFamily="18" charset="0"/>
            </a:endParaRPr>
          </a:p>
          <a:p>
            <a:pPr marL="274320" lvl="1" algn="just">
              <a:lnSpc>
                <a:spcPct val="90000"/>
              </a:lnSpc>
              <a:spcBef>
                <a:spcPts val="600"/>
              </a:spcBef>
              <a:buSzPct val="70000"/>
              <a:buFont typeface="Wingdings"/>
              <a:buChar char=""/>
            </a:pPr>
            <a:r>
              <a:rPr lang="en-US" sz="2600" dirty="0">
                <a:solidFill>
                  <a:schemeClr val="tx1">
                    <a:lumMod val="95000"/>
                  </a:schemeClr>
                </a:solidFill>
                <a:latin typeface="Cambria" panose="02040503050406030204" pitchFamily="18" charset="0"/>
                <a:cs typeface="Times New Roman" pitchFamily="18" charset="0"/>
              </a:rPr>
              <a:t>Circular No.7 dated August 26, 2002 </a:t>
            </a:r>
            <a:r>
              <a:rPr lang="en-US" sz="2600" dirty="0">
                <a:solidFill>
                  <a:srgbClr val="FF0000"/>
                </a:solidFill>
                <a:latin typeface="Cambria" panose="02040503050406030204" pitchFamily="18" charset="0"/>
                <a:cs typeface="Times New Roman" pitchFamily="18" charset="0"/>
              </a:rPr>
              <a:t>provides that benefit under section 80-IA would be available in respect of infrastructure facilities for which agreement was executed between 01.04.1995 to 31.03.2001 </a:t>
            </a:r>
            <a:r>
              <a:rPr lang="en-US" sz="2600" dirty="0">
                <a:solidFill>
                  <a:schemeClr val="tx1">
                    <a:lumMod val="95000"/>
                  </a:schemeClr>
                </a:solidFill>
                <a:latin typeface="Cambria" panose="02040503050406030204" pitchFamily="18" charset="0"/>
                <a:cs typeface="Times New Roman" pitchFamily="18" charset="0"/>
              </a:rPr>
              <a:t>&amp; notified by Central Board of Direct Taxes prior to March 31, 2001.</a:t>
            </a:r>
          </a:p>
          <a:p>
            <a:pPr algn="just">
              <a:buFont typeface="Wingdings" panose="05000000000000000000" pitchFamily="2" charset="2"/>
              <a:buChar char="Ø"/>
              <a:defRPr/>
            </a:pPr>
            <a:endParaRPr lang="en-US" sz="2600" dirty="0">
              <a:solidFill>
                <a:schemeClr val="tx1">
                  <a:lumMod val="95000"/>
                </a:schemeClr>
              </a:solidFill>
              <a:latin typeface="Cambria" panose="02040503050406030204" pitchFamily="18" charset="0"/>
              <a:cs typeface="Times New Roman" pitchFamily="18" charset="0"/>
            </a:endParaRPr>
          </a:p>
          <a:p>
            <a:pPr marL="274320" lvl="1" algn="just">
              <a:lnSpc>
                <a:spcPct val="90000"/>
              </a:lnSpc>
              <a:spcBef>
                <a:spcPts val="600"/>
              </a:spcBef>
              <a:buSzPct val="70000"/>
              <a:buFont typeface="Wingdings"/>
              <a:buChar char=""/>
              <a:defRPr/>
            </a:pPr>
            <a:r>
              <a:rPr lang="en-US" sz="2600" dirty="0">
                <a:solidFill>
                  <a:schemeClr val="tx1">
                    <a:lumMod val="95000"/>
                  </a:schemeClr>
                </a:solidFill>
                <a:latin typeface="Cambria" panose="02040503050406030204" pitchFamily="18" charset="0"/>
                <a:cs typeface="Times New Roman" pitchFamily="18" charset="0"/>
              </a:rPr>
              <a:t>Circular No. 4/2010 dated  May 18, 2010 clarifies that </a:t>
            </a:r>
            <a:r>
              <a:rPr lang="en-US" sz="2600" dirty="0">
                <a:solidFill>
                  <a:srgbClr val="FF0000"/>
                </a:solidFill>
                <a:latin typeface="Cambria" panose="02040503050406030204" pitchFamily="18" charset="0"/>
                <a:cs typeface="Times New Roman" pitchFamily="18" charset="0"/>
              </a:rPr>
              <a:t>widening of an existing road by constructing additional lanes as a part of a highway project </a:t>
            </a:r>
            <a:r>
              <a:rPr lang="en-US" sz="2600" dirty="0">
                <a:solidFill>
                  <a:schemeClr val="tx1">
                    <a:lumMod val="95000"/>
                  </a:schemeClr>
                </a:solidFill>
                <a:latin typeface="Cambria" panose="02040503050406030204" pitchFamily="18" charset="0"/>
                <a:cs typeface="Times New Roman" pitchFamily="18" charset="0"/>
              </a:rPr>
              <a:t>by an undertaking would be regarded as a new infrastructure facility.</a:t>
            </a:r>
          </a:p>
          <a:p>
            <a:pPr>
              <a:lnSpc>
                <a:spcPct val="90000"/>
              </a:lnSpc>
            </a:pPr>
            <a:endParaRPr lang="en-US" dirty="0"/>
          </a:p>
        </p:txBody>
      </p:sp>
    </p:spTree>
    <p:extLst>
      <p:ext uri="{BB962C8B-B14F-4D97-AF65-F5344CB8AC3E}">
        <p14:creationId xmlns:p14="http://schemas.microsoft.com/office/powerpoint/2010/main" xmlns="" val="13550690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defRPr/>
            </a:pPr>
            <a:r>
              <a:rPr lang="en-US" sz="3200" b="1" u="sng" dirty="0">
                <a:solidFill>
                  <a:schemeClr val="tx1"/>
                </a:solidFill>
                <a:latin typeface="Cambria" panose="02040503050406030204" pitchFamily="18" charset="0"/>
                <a:cs typeface="Times New Roman" pitchFamily="18" charset="0"/>
              </a:rPr>
              <a:t>Relevant Circular on Section 80IB</a:t>
            </a:r>
          </a:p>
        </p:txBody>
      </p:sp>
      <p:sp>
        <p:nvSpPr>
          <p:cNvPr id="3" name="Content Placeholder 2"/>
          <p:cNvSpPr>
            <a:spLocks noGrp="1"/>
          </p:cNvSpPr>
          <p:nvPr>
            <p:ph sz="quarter" idx="1"/>
          </p:nvPr>
        </p:nvSpPr>
        <p:spPr/>
        <p:txBody>
          <a:bodyPr>
            <a:normAutofit fontScale="92500" lnSpcReduction="10000"/>
          </a:bodyPr>
          <a:lstStyle/>
          <a:p>
            <a:pPr marL="274320" lvl="1" algn="just">
              <a:spcBef>
                <a:spcPts val="600"/>
              </a:spcBef>
              <a:buSzPct val="70000"/>
              <a:buFont typeface="Wingdings"/>
              <a:buChar char=""/>
            </a:pPr>
            <a:r>
              <a:rPr lang="en-US" sz="2600" dirty="0">
                <a:solidFill>
                  <a:schemeClr val="tx1">
                    <a:lumMod val="95000"/>
                  </a:schemeClr>
                </a:solidFill>
                <a:latin typeface="Cambria" panose="02040503050406030204" pitchFamily="18" charset="0"/>
                <a:cs typeface="Times New Roman" pitchFamily="18" charset="0"/>
              </a:rPr>
              <a:t>Circular No.788 dated 11.4.2000  clarifies that the Word “State” in sub-section (4) of </a:t>
            </a:r>
            <a:r>
              <a:rPr lang="en-US" sz="2600" dirty="0">
                <a:solidFill>
                  <a:srgbClr val="FF0000"/>
                </a:solidFill>
                <a:latin typeface="Cambria" panose="02040503050406030204" pitchFamily="18" charset="0"/>
                <a:cs typeface="Times New Roman" pitchFamily="18" charset="0"/>
              </a:rPr>
              <a:t>section 80-IB includes Union Territories specified I Eighth Schedule</a:t>
            </a:r>
            <a:r>
              <a:rPr lang="en-US" sz="2600" dirty="0">
                <a:solidFill>
                  <a:schemeClr val="tx1">
                    <a:lumMod val="95000"/>
                  </a:schemeClr>
                </a:solidFill>
                <a:latin typeface="Cambria" panose="02040503050406030204" pitchFamily="18" charset="0"/>
                <a:cs typeface="Times New Roman" pitchFamily="18" charset="0"/>
              </a:rPr>
              <a:t>.</a:t>
            </a:r>
          </a:p>
          <a:p>
            <a:pPr marL="0" indent="0" algn="just">
              <a:buNone/>
            </a:pPr>
            <a:endParaRPr lang="en-US" sz="2600" dirty="0">
              <a:solidFill>
                <a:schemeClr val="tx1">
                  <a:lumMod val="95000"/>
                </a:schemeClr>
              </a:solidFill>
              <a:latin typeface="Cambria" panose="02040503050406030204" pitchFamily="18" charset="0"/>
              <a:cs typeface="Times New Roman" pitchFamily="18" charset="0"/>
            </a:endParaRPr>
          </a:p>
          <a:p>
            <a:pPr algn="just">
              <a:defRPr/>
            </a:pPr>
            <a:r>
              <a:rPr lang="en-US" sz="2600" b="1" i="1" dirty="0">
                <a:solidFill>
                  <a:srgbClr val="FF0000"/>
                </a:solidFill>
                <a:latin typeface="Cambria" panose="02040503050406030204" pitchFamily="18" charset="0"/>
                <a:cs typeface="Times New Roman" pitchFamily="18" charset="0"/>
              </a:rPr>
              <a:t>“</a:t>
            </a:r>
            <a:r>
              <a:rPr lang="en-US" sz="2600" b="1" dirty="0">
                <a:solidFill>
                  <a:srgbClr val="FF0000"/>
                </a:solidFill>
                <a:latin typeface="Cambria" panose="02040503050406030204" pitchFamily="18" charset="0"/>
                <a:cs typeface="Times New Roman" pitchFamily="18" charset="0"/>
              </a:rPr>
              <a:t>The expression process is wider than manufacture, production”</a:t>
            </a:r>
            <a:r>
              <a:rPr lang="en-US" sz="2600" dirty="0">
                <a:solidFill>
                  <a:srgbClr val="FF0000"/>
                </a:solidFill>
                <a:latin typeface="Cambria" panose="02040503050406030204" pitchFamily="18" charset="0"/>
                <a:cs typeface="Times New Roman" pitchFamily="18" charset="0"/>
              </a:rPr>
              <a:t> </a:t>
            </a:r>
          </a:p>
          <a:p>
            <a:pPr lvl="1" algn="just">
              <a:defRPr/>
            </a:pPr>
            <a:endParaRPr lang="en-US" sz="2300" dirty="0">
              <a:solidFill>
                <a:srgbClr val="FF0000"/>
              </a:solidFill>
              <a:latin typeface="Cambria" panose="02040503050406030204" pitchFamily="18" charset="0"/>
              <a:cs typeface="Times New Roman" pitchFamily="18" charset="0"/>
            </a:endParaRPr>
          </a:p>
          <a:p>
            <a:pPr marL="365760" lvl="1" indent="0" algn="just">
              <a:buNone/>
              <a:defRPr/>
            </a:pPr>
            <a:r>
              <a:rPr lang="en-US" sz="2300" dirty="0" smtClean="0">
                <a:latin typeface="Cambria" panose="02040503050406030204" pitchFamily="18" charset="0"/>
                <a:cs typeface="Times New Roman" pitchFamily="18" charset="0"/>
              </a:rPr>
              <a:t>Conversion </a:t>
            </a:r>
            <a:r>
              <a:rPr lang="en-US" sz="2300" dirty="0">
                <a:latin typeface="Cambria" panose="02040503050406030204" pitchFamily="18" charset="0"/>
                <a:cs typeface="Times New Roman" pitchFamily="18" charset="0"/>
              </a:rPr>
              <a:t>of Polymer Granules into powder amounts to manufacture u/s 80 IB</a:t>
            </a:r>
          </a:p>
          <a:p>
            <a:pPr lvl="1" algn="just">
              <a:buNone/>
              <a:defRPr/>
            </a:pPr>
            <a:r>
              <a:rPr lang="en-US" sz="2300" dirty="0">
                <a:solidFill>
                  <a:srgbClr val="FF0000"/>
                </a:solidFill>
                <a:latin typeface="Cambria" panose="02040503050406030204" pitchFamily="18" charset="0"/>
                <a:cs typeface="Times New Roman" pitchFamily="18" charset="0"/>
              </a:rPr>
              <a:t>	</a:t>
            </a:r>
          </a:p>
          <a:p>
            <a:pPr lvl="1" algn="just">
              <a:buNone/>
              <a:defRPr/>
            </a:pPr>
            <a:r>
              <a:rPr lang="en-US" sz="2300" dirty="0" smtClean="0">
                <a:solidFill>
                  <a:schemeClr val="tx1">
                    <a:lumMod val="95000"/>
                  </a:schemeClr>
                </a:solidFill>
                <a:latin typeface="Cambria" panose="02040503050406030204" pitchFamily="18" charset="0"/>
                <a:cs typeface="Times New Roman" pitchFamily="18" charset="0"/>
              </a:rPr>
              <a:t>300 </a:t>
            </a:r>
            <a:r>
              <a:rPr lang="en-US" sz="2300" dirty="0">
                <a:solidFill>
                  <a:schemeClr val="tx1">
                    <a:lumMod val="95000"/>
                  </a:schemeClr>
                </a:solidFill>
                <a:latin typeface="Cambria" panose="02040503050406030204" pitchFamily="18" charset="0"/>
                <a:cs typeface="Times New Roman" pitchFamily="18" charset="0"/>
              </a:rPr>
              <a:t>ITR 115 (MAD) CIT vs. Shri </a:t>
            </a:r>
            <a:r>
              <a:rPr lang="en-US" sz="2300" dirty="0" err="1">
                <a:solidFill>
                  <a:schemeClr val="tx1">
                    <a:lumMod val="95000"/>
                  </a:schemeClr>
                </a:solidFill>
                <a:latin typeface="Cambria" panose="02040503050406030204" pitchFamily="18" charset="0"/>
                <a:cs typeface="Times New Roman" pitchFamily="18" charset="0"/>
              </a:rPr>
              <a:t>Swasan</a:t>
            </a:r>
            <a:r>
              <a:rPr lang="en-US" sz="2300" dirty="0">
                <a:solidFill>
                  <a:schemeClr val="tx1">
                    <a:lumMod val="95000"/>
                  </a:schemeClr>
                </a:solidFill>
                <a:latin typeface="Cambria" panose="02040503050406030204" pitchFamily="18" charset="0"/>
                <a:cs typeface="Times New Roman" pitchFamily="18" charset="0"/>
              </a:rPr>
              <a:t> Chemicals ( M) Pvt. Ltd. </a:t>
            </a:r>
            <a:endParaRPr lang="en-US" sz="2300" dirty="0" smtClean="0">
              <a:solidFill>
                <a:schemeClr val="tx1">
                  <a:lumMod val="95000"/>
                </a:schemeClr>
              </a:solidFill>
              <a:latin typeface="Cambria" panose="02040503050406030204" pitchFamily="18" charset="0"/>
              <a:cs typeface="Times New Roman" pitchFamily="18" charset="0"/>
            </a:endParaRPr>
          </a:p>
          <a:p>
            <a:pPr algn="just">
              <a:buNone/>
              <a:defRPr/>
            </a:pPr>
            <a:endParaRPr lang="en-US" sz="1000" b="1" dirty="0">
              <a:solidFill>
                <a:srgbClr val="FF0000"/>
              </a:solidFill>
              <a:latin typeface="Cambria" panose="02040503050406030204" pitchFamily="18" charset="0"/>
              <a:cs typeface="Times New Roman" pitchFamily="18" charset="0"/>
            </a:endParaRPr>
          </a:p>
          <a:p>
            <a:pPr lvl="1">
              <a:defRPr/>
            </a:pPr>
            <a:endParaRPr lang="en-US" sz="2200" dirty="0">
              <a:solidFill>
                <a:schemeClr val="tx1">
                  <a:lumMod val="95000"/>
                </a:schemeClr>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42877221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533400"/>
            <a:ext cx="7543800" cy="5940552"/>
          </a:xfrm>
        </p:spPr>
        <p:txBody>
          <a:bodyPr/>
          <a:lstStyle/>
          <a:p>
            <a:pPr algn="just">
              <a:defRPr/>
            </a:pPr>
            <a:r>
              <a:rPr lang="en-US" sz="2800" b="1" dirty="0">
                <a:solidFill>
                  <a:srgbClr val="FF0000"/>
                </a:solidFill>
                <a:latin typeface="Cambria" panose="02040503050406030204" pitchFamily="18" charset="0"/>
                <a:cs typeface="Times New Roman" pitchFamily="18" charset="0"/>
              </a:rPr>
              <a:t>Past depreciation/ business losses already set off against other income of that year, are not to be set off against the income of the unit in subsequent year</a:t>
            </a:r>
            <a:r>
              <a:rPr lang="en-US" sz="2800" b="1" i="1" dirty="0">
                <a:solidFill>
                  <a:srgbClr val="FF0000"/>
                </a:solidFill>
                <a:latin typeface="Cambria" panose="02040503050406030204" pitchFamily="18" charset="0"/>
                <a:cs typeface="Times New Roman" pitchFamily="18" charset="0"/>
              </a:rPr>
              <a:t>	</a:t>
            </a:r>
          </a:p>
          <a:p>
            <a:pPr marL="738188" indent="-738188" algn="just">
              <a:buNone/>
              <a:defRPr/>
            </a:pPr>
            <a:r>
              <a:rPr lang="en-US" sz="1600" b="1" i="1" dirty="0">
                <a:solidFill>
                  <a:srgbClr val="FF0000"/>
                </a:solidFill>
                <a:latin typeface="Cambria" panose="02040503050406030204" pitchFamily="18" charset="0"/>
                <a:cs typeface="Times New Roman" pitchFamily="18" charset="0"/>
              </a:rPr>
              <a:t>	</a:t>
            </a:r>
            <a:endParaRPr lang="en-US" sz="1200" b="1" i="1" dirty="0">
              <a:solidFill>
                <a:srgbClr val="FF0000"/>
              </a:solidFill>
              <a:latin typeface="Cambria" panose="02040503050406030204" pitchFamily="18" charset="0"/>
              <a:cs typeface="Times New Roman" pitchFamily="18" charset="0"/>
            </a:endParaRPr>
          </a:p>
          <a:p>
            <a:pPr marL="738188" indent="-738188" algn="just">
              <a:buNone/>
              <a:defRPr/>
            </a:pPr>
            <a:r>
              <a:rPr lang="en-US" sz="2800" b="1" i="1" dirty="0" smtClean="0">
                <a:solidFill>
                  <a:srgbClr val="FF0000"/>
                </a:solidFill>
                <a:latin typeface="Cambria" panose="02040503050406030204" pitchFamily="18" charset="0"/>
                <a:cs typeface="Times New Roman" pitchFamily="18" charset="0"/>
              </a:rPr>
              <a:t>       </a:t>
            </a:r>
            <a:r>
              <a:rPr lang="en-US" dirty="0" smtClean="0">
                <a:solidFill>
                  <a:schemeClr val="tx1">
                    <a:lumMod val="95000"/>
                  </a:schemeClr>
                </a:solidFill>
                <a:latin typeface="Cambria" panose="02040503050406030204" pitchFamily="18" charset="0"/>
                <a:cs typeface="Times New Roman" pitchFamily="18" charset="0"/>
              </a:rPr>
              <a:t>115 </a:t>
            </a:r>
            <a:r>
              <a:rPr lang="en-US" dirty="0">
                <a:solidFill>
                  <a:schemeClr val="tx1">
                    <a:lumMod val="95000"/>
                  </a:schemeClr>
                </a:solidFill>
                <a:latin typeface="Cambria" panose="02040503050406030204" pitchFamily="18" charset="0"/>
                <a:cs typeface="Times New Roman" pitchFamily="18" charset="0"/>
              </a:rPr>
              <a:t>ITR 640 (SC) CIT, Patiala </a:t>
            </a:r>
            <a:r>
              <a:rPr lang="en-US" dirty="0" err="1">
                <a:solidFill>
                  <a:schemeClr val="tx1">
                    <a:lumMod val="95000"/>
                  </a:schemeClr>
                </a:solidFill>
                <a:latin typeface="Cambria" panose="02040503050406030204" pitchFamily="18" charset="0"/>
                <a:cs typeface="Times New Roman" pitchFamily="18" charset="0"/>
              </a:rPr>
              <a:t>vs</a:t>
            </a:r>
            <a:r>
              <a:rPr lang="en-US" dirty="0">
                <a:solidFill>
                  <a:schemeClr val="tx1">
                    <a:lumMod val="95000"/>
                  </a:schemeClr>
                </a:solidFill>
                <a:latin typeface="Cambria" panose="02040503050406030204" pitchFamily="18" charset="0"/>
                <a:cs typeface="Times New Roman" pitchFamily="18" charset="0"/>
              </a:rPr>
              <a:t> Patiala Flour Mills Co. Pvt. Limited s. 80J</a:t>
            </a:r>
          </a:p>
          <a:p>
            <a:pPr lvl="1" algn="just">
              <a:buNone/>
              <a:defRPr/>
            </a:pPr>
            <a:r>
              <a:rPr lang="en-US" sz="20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96 ITD 160 (Mum.) ACIT vs. Ashok Alco </a:t>
            </a:r>
            <a:r>
              <a:rPr lang="en-US" sz="2400" dirty="0" err="1">
                <a:solidFill>
                  <a:schemeClr val="tx1">
                    <a:lumMod val="95000"/>
                  </a:schemeClr>
                </a:solidFill>
                <a:latin typeface="Cambria" panose="02040503050406030204" pitchFamily="18" charset="0"/>
                <a:cs typeface="Times New Roman" pitchFamily="18" charset="0"/>
              </a:rPr>
              <a:t>Chem</a:t>
            </a:r>
            <a:r>
              <a:rPr lang="en-US" sz="2400" dirty="0">
                <a:solidFill>
                  <a:schemeClr val="tx1">
                    <a:lumMod val="95000"/>
                  </a:schemeClr>
                </a:solidFill>
                <a:latin typeface="Cambria" panose="02040503050406030204" pitchFamily="18" charset="0"/>
                <a:cs typeface="Times New Roman" pitchFamily="18" charset="0"/>
              </a:rPr>
              <a:t> Ltd., </a:t>
            </a:r>
            <a:r>
              <a:rPr lang="en-US" sz="2400" b="1" dirty="0">
                <a:solidFill>
                  <a:schemeClr val="tx1">
                    <a:lumMod val="95000"/>
                  </a:schemeClr>
                </a:solidFill>
                <a:latin typeface="Cambria" panose="02040503050406030204" pitchFamily="18" charset="0"/>
                <a:cs typeface="Times New Roman" pitchFamily="18" charset="0"/>
              </a:rPr>
              <a:t>80-IA(7)</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2010 (231) CTR 0368 MAD </a:t>
            </a:r>
            <a:r>
              <a:rPr lang="en-US" sz="2400" dirty="0" err="1">
                <a:solidFill>
                  <a:schemeClr val="tx1">
                    <a:lumMod val="95000"/>
                  </a:schemeClr>
                </a:solidFill>
                <a:latin typeface="Cambria" panose="02040503050406030204" pitchFamily="18" charset="0"/>
                <a:cs typeface="Times New Roman" pitchFamily="18" charset="0"/>
              </a:rPr>
              <a:t>Velayudhaswamy</a:t>
            </a:r>
            <a:r>
              <a:rPr lang="en-US" sz="2400" dirty="0">
                <a:solidFill>
                  <a:schemeClr val="tx1">
                    <a:lumMod val="95000"/>
                  </a:schemeClr>
                </a:solidFill>
                <a:latin typeface="Cambria" panose="02040503050406030204" pitchFamily="18" charset="0"/>
                <a:cs typeface="Times New Roman" pitchFamily="18" charset="0"/>
              </a:rPr>
              <a:t> </a:t>
            </a:r>
            <a:r>
              <a:rPr lang="en-US" sz="2400" dirty="0" err="1">
                <a:solidFill>
                  <a:schemeClr val="tx1">
                    <a:lumMod val="95000"/>
                  </a:schemeClr>
                </a:solidFill>
                <a:latin typeface="Cambria" panose="02040503050406030204" pitchFamily="18" charset="0"/>
                <a:cs typeface="Times New Roman" pitchFamily="18" charset="0"/>
              </a:rPr>
              <a:t>spining</a:t>
            </a:r>
            <a:r>
              <a:rPr lang="en-US" sz="2400" dirty="0">
                <a:solidFill>
                  <a:schemeClr val="tx1">
                    <a:lumMod val="95000"/>
                  </a:schemeClr>
                </a:solidFill>
                <a:latin typeface="Cambria" panose="02040503050406030204" pitchFamily="18" charset="0"/>
                <a:cs typeface="Times New Roman" pitchFamily="18" charset="0"/>
              </a:rPr>
              <a:t> Mills (P) Ltd.</a:t>
            </a:r>
          </a:p>
          <a:p>
            <a:endParaRPr lang="en-US" dirty="0"/>
          </a:p>
        </p:txBody>
      </p:sp>
    </p:spTree>
    <p:extLst>
      <p:ext uri="{BB962C8B-B14F-4D97-AF65-F5344CB8AC3E}">
        <p14:creationId xmlns:p14="http://schemas.microsoft.com/office/powerpoint/2010/main" xmlns="" val="35056837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533400"/>
            <a:ext cx="7543800" cy="5940552"/>
          </a:xfrm>
        </p:spPr>
        <p:txBody>
          <a:bodyPr/>
          <a:lstStyle/>
          <a:p>
            <a:pPr algn="just">
              <a:defRPr/>
            </a:pPr>
            <a:r>
              <a:rPr lang="en-US" sz="2800" b="1" i="1" dirty="0" smtClean="0">
                <a:solidFill>
                  <a:srgbClr val="FF0000"/>
                </a:solidFill>
                <a:latin typeface="Cambria" panose="02040503050406030204" pitchFamily="18" charset="0"/>
                <a:cs typeface="Times New Roman" pitchFamily="18" charset="0"/>
              </a:rPr>
              <a:t>Deduction u/s 80IB is allowable still the return filed after expiry of time specified in section 139 (4)</a:t>
            </a:r>
            <a:r>
              <a:rPr lang="en-US" sz="2800" b="1" i="1" dirty="0">
                <a:solidFill>
                  <a:srgbClr val="FF0000"/>
                </a:solidFill>
                <a:latin typeface="Cambria" panose="02040503050406030204" pitchFamily="18" charset="0"/>
                <a:cs typeface="Times New Roman" pitchFamily="18" charset="0"/>
              </a:rPr>
              <a:t>	</a:t>
            </a:r>
          </a:p>
          <a:p>
            <a:pPr marL="738188" indent="-738188" algn="just">
              <a:buNone/>
              <a:defRPr/>
            </a:pPr>
            <a:r>
              <a:rPr lang="en-US" sz="1600" b="1" i="1" dirty="0">
                <a:solidFill>
                  <a:srgbClr val="FF0000"/>
                </a:solidFill>
                <a:latin typeface="Cambria" panose="02040503050406030204" pitchFamily="18" charset="0"/>
                <a:cs typeface="Times New Roman" pitchFamily="18" charset="0"/>
              </a:rPr>
              <a:t>	</a:t>
            </a:r>
            <a:endParaRPr lang="en-US" sz="1200" b="1" i="1" dirty="0">
              <a:solidFill>
                <a:srgbClr val="FF0000"/>
              </a:solidFill>
              <a:latin typeface="Cambria" panose="02040503050406030204" pitchFamily="18" charset="0"/>
              <a:cs typeface="Times New Roman" pitchFamily="18" charset="0"/>
            </a:endParaRPr>
          </a:p>
          <a:p>
            <a:pPr marL="738188" indent="-738188" algn="just">
              <a:buNone/>
              <a:defRPr/>
            </a:pPr>
            <a:r>
              <a:rPr lang="en-US" sz="2800" dirty="0" smtClean="0">
                <a:latin typeface="Cambria" panose="02040503050406030204" pitchFamily="18" charset="0"/>
                <a:cs typeface="Times New Roman" pitchFamily="18" charset="0"/>
              </a:rPr>
              <a:t>       </a:t>
            </a:r>
            <a:r>
              <a:rPr lang="en-US" sz="2800" dirty="0" err="1" smtClean="0">
                <a:latin typeface="Cambria" panose="02040503050406030204" pitchFamily="18" charset="0"/>
                <a:cs typeface="Times New Roman" pitchFamily="18" charset="0"/>
              </a:rPr>
              <a:t>Vanshree</a:t>
            </a:r>
            <a:r>
              <a:rPr lang="en-US" sz="2800" dirty="0" smtClean="0">
                <a:latin typeface="Cambria" panose="02040503050406030204" pitchFamily="18" charset="0"/>
                <a:cs typeface="Times New Roman" pitchFamily="18" charset="0"/>
              </a:rPr>
              <a:t> Builders and Developers </a:t>
            </a:r>
            <a:r>
              <a:rPr lang="en-US" sz="2800" dirty="0" err="1" smtClean="0">
                <a:latin typeface="Cambria" panose="02040503050406030204" pitchFamily="18" charset="0"/>
                <a:cs typeface="Times New Roman" pitchFamily="18" charset="0"/>
              </a:rPr>
              <a:t>Pvt</a:t>
            </a:r>
            <a:r>
              <a:rPr lang="en-US" sz="2800" dirty="0" smtClean="0">
                <a:latin typeface="Cambria" panose="02040503050406030204" pitchFamily="18" charset="0"/>
                <a:cs typeface="Times New Roman" pitchFamily="18" charset="0"/>
              </a:rPr>
              <a:t> Ltd</a:t>
            </a:r>
          </a:p>
          <a:p>
            <a:pPr marL="738188" indent="-738188" algn="just">
              <a:buNone/>
              <a:defRPr/>
            </a:pPr>
            <a:r>
              <a:rPr lang="en-US" sz="2800" dirty="0">
                <a:latin typeface="Cambria" panose="02040503050406030204" pitchFamily="18" charset="0"/>
                <a:cs typeface="Times New Roman" pitchFamily="18" charset="0"/>
              </a:rPr>
              <a:t>  </a:t>
            </a:r>
            <a:r>
              <a:rPr lang="en-US" sz="2800" dirty="0" smtClean="0">
                <a:latin typeface="Cambria" panose="02040503050406030204" pitchFamily="18" charset="0"/>
                <a:cs typeface="Times New Roman" pitchFamily="18" charset="0"/>
              </a:rPr>
              <a:t>      v. CIT</a:t>
            </a:r>
          </a:p>
          <a:p>
            <a:pPr marL="738188" indent="-738188" algn="just">
              <a:buNone/>
              <a:defRPr/>
            </a:pPr>
            <a:endParaRPr lang="en-US" sz="2800" dirty="0">
              <a:latin typeface="Cambria" panose="02040503050406030204" pitchFamily="18" charset="0"/>
              <a:cs typeface="Times New Roman" pitchFamily="18" charset="0"/>
            </a:endParaRPr>
          </a:p>
          <a:p>
            <a:pPr algn="just">
              <a:defRPr/>
            </a:pPr>
            <a:r>
              <a:rPr lang="en-US" sz="2600" b="1" dirty="0">
                <a:solidFill>
                  <a:srgbClr val="FF0000"/>
                </a:solidFill>
                <a:latin typeface="Cambria" panose="02040503050406030204" pitchFamily="18" charset="0"/>
                <a:cs typeface="Times New Roman" pitchFamily="18" charset="0"/>
              </a:rPr>
              <a:t>Blending &amp; bottling of IMFL would amount to manufacture u/s 80 IB</a:t>
            </a:r>
            <a:endParaRPr lang="en-US" sz="2600" dirty="0">
              <a:solidFill>
                <a:srgbClr val="FF0000"/>
              </a:solidFill>
              <a:latin typeface="Cambria" panose="02040503050406030204" pitchFamily="18" charset="0"/>
              <a:cs typeface="Times New Roman" pitchFamily="18" charset="0"/>
            </a:endParaRPr>
          </a:p>
          <a:p>
            <a:pPr lvl="1" algn="just">
              <a:buNone/>
              <a:defRPr/>
            </a:pPr>
            <a:r>
              <a:rPr lang="en-US" sz="1200" dirty="0">
                <a:solidFill>
                  <a:srgbClr val="FF0000"/>
                </a:solidFill>
                <a:latin typeface="Cambria" panose="02040503050406030204" pitchFamily="18" charset="0"/>
                <a:cs typeface="Times New Roman" pitchFamily="18" charset="0"/>
              </a:rPr>
              <a:t>	</a:t>
            </a:r>
          </a:p>
          <a:p>
            <a:pPr lvl="1" algn="just">
              <a:buNone/>
              <a:defRPr/>
            </a:pPr>
            <a:r>
              <a:rPr lang="en-US" sz="2300" dirty="0">
                <a:solidFill>
                  <a:schemeClr val="tx1">
                    <a:lumMod val="95000"/>
                  </a:schemeClr>
                </a:solidFill>
                <a:latin typeface="Cambria" panose="02040503050406030204" pitchFamily="18" charset="0"/>
                <a:cs typeface="Times New Roman" pitchFamily="18" charset="0"/>
              </a:rPr>
              <a:t>218 CTR ( Mad) 634 CIT vs. </a:t>
            </a:r>
            <a:r>
              <a:rPr lang="en-US" sz="2300" dirty="0" err="1">
                <a:solidFill>
                  <a:schemeClr val="tx1">
                    <a:lumMod val="95000"/>
                  </a:schemeClr>
                </a:solidFill>
                <a:latin typeface="Cambria" panose="02040503050406030204" pitchFamily="18" charset="0"/>
                <a:cs typeface="Times New Roman" pitchFamily="18" charset="0"/>
              </a:rPr>
              <a:t>Vinbros</a:t>
            </a:r>
            <a:r>
              <a:rPr lang="en-US" sz="2300" dirty="0">
                <a:solidFill>
                  <a:schemeClr val="tx1">
                    <a:lumMod val="95000"/>
                  </a:schemeClr>
                </a:solidFill>
                <a:latin typeface="Cambria" panose="02040503050406030204" pitchFamily="18" charset="0"/>
                <a:cs typeface="Times New Roman" pitchFamily="18" charset="0"/>
              </a:rPr>
              <a:t> &amp; Co. </a:t>
            </a:r>
          </a:p>
          <a:p>
            <a:pPr marL="738188" indent="-738188" algn="just">
              <a:buNone/>
              <a:defRPr/>
            </a:pPr>
            <a:endParaRPr lang="en-US" dirty="0"/>
          </a:p>
        </p:txBody>
      </p:sp>
    </p:spTree>
    <p:extLst>
      <p:ext uri="{BB962C8B-B14F-4D97-AF65-F5344CB8AC3E}">
        <p14:creationId xmlns:p14="http://schemas.microsoft.com/office/powerpoint/2010/main" xmlns="" val="2336788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67600" cy="762000"/>
          </a:xfrm>
        </p:spPr>
        <p:txBody>
          <a:bodyPr>
            <a:noAutofit/>
          </a:bodyPr>
          <a:lstStyle/>
          <a:p>
            <a:r>
              <a:rPr lang="en-US" sz="3200" b="1" u="sng" dirty="0" smtClean="0"/>
              <a:t>Fundamentals of the Deductions</a:t>
            </a:r>
            <a:endParaRPr lang="en-US" sz="3200" b="1" u="sng" dirty="0"/>
          </a:p>
        </p:txBody>
      </p:sp>
      <p:sp>
        <p:nvSpPr>
          <p:cNvPr id="6" name="Content Placeholder 5"/>
          <p:cNvSpPr>
            <a:spLocks noGrp="1"/>
          </p:cNvSpPr>
          <p:nvPr>
            <p:ph sz="quarter" idx="1"/>
          </p:nvPr>
        </p:nvSpPr>
        <p:spPr>
          <a:xfrm>
            <a:off x="457200" y="1219200"/>
            <a:ext cx="7467600" cy="5254752"/>
          </a:xfrm>
        </p:spPr>
        <p:txBody>
          <a:bodyPr/>
          <a:lstStyle/>
          <a:p>
            <a:pPr algn="just"/>
            <a:r>
              <a:rPr lang="en-US" dirty="0">
                <a:ln>
                  <a:gradFill>
                    <a:gsLst>
                      <a:gs pos="0">
                        <a:srgbClr val="000082"/>
                      </a:gs>
                      <a:gs pos="30000">
                        <a:srgbClr val="66008F"/>
                      </a:gs>
                      <a:gs pos="64999">
                        <a:srgbClr val="BA0066"/>
                      </a:gs>
                      <a:gs pos="89999">
                        <a:srgbClr val="FF0000"/>
                      </a:gs>
                      <a:gs pos="100000">
                        <a:srgbClr val="FF8200"/>
                      </a:gs>
                    </a:gsLst>
                    <a:lin ang="5400000" scaled="0"/>
                  </a:gradFill>
                </a:ln>
                <a:effectLst>
                  <a:innerShdw blurRad="63500" dist="50800" dir="13500000">
                    <a:schemeClr val="accent2">
                      <a:lumMod val="50000"/>
                      <a:alpha val="50000"/>
                    </a:schemeClr>
                  </a:innerShdw>
                </a:effectLst>
              </a:rPr>
              <a:t>THE EXPENDITURE SHOULD BE INCURRED BY THE ASSESSEE DURING THE PREVIOUS YEAR</a:t>
            </a:r>
          </a:p>
          <a:p>
            <a:pPr algn="just"/>
            <a:r>
              <a:rPr lang="en-US" dirty="0">
                <a:ln>
                  <a:gradFill>
                    <a:gsLst>
                      <a:gs pos="0">
                        <a:srgbClr val="000082"/>
                      </a:gs>
                      <a:gs pos="30000">
                        <a:srgbClr val="66008F"/>
                      </a:gs>
                      <a:gs pos="64999">
                        <a:srgbClr val="BA0066"/>
                      </a:gs>
                      <a:gs pos="89999">
                        <a:srgbClr val="FF0000"/>
                      </a:gs>
                      <a:gs pos="100000">
                        <a:srgbClr val="FF8200"/>
                      </a:gs>
                    </a:gsLst>
                    <a:lin ang="5400000" scaled="0"/>
                  </a:gradFill>
                </a:ln>
                <a:effectLst>
                  <a:innerShdw blurRad="63500" dist="50800" dir="13500000">
                    <a:schemeClr val="accent2">
                      <a:lumMod val="50000"/>
                      <a:alpha val="50000"/>
                    </a:schemeClr>
                  </a:innerShdw>
                </a:effectLst>
              </a:rPr>
              <a:t>IT MUST BE OUT OF TAXABLE INCOME</a:t>
            </a:r>
          </a:p>
          <a:p>
            <a:pPr algn="just"/>
            <a:r>
              <a:rPr lang="en-US" dirty="0">
                <a:ln>
                  <a:gradFill>
                    <a:gsLst>
                      <a:gs pos="0">
                        <a:srgbClr val="000082"/>
                      </a:gs>
                      <a:gs pos="30000">
                        <a:srgbClr val="66008F"/>
                      </a:gs>
                      <a:gs pos="64999">
                        <a:srgbClr val="BA0066"/>
                      </a:gs>
                      <a:gs pos="89999">
                        <a:srgbClr val="FF0000"/>
                      </a:gs>
                      <a:gs pos="100000">
                        <a:srgbClr val="FF8200"/>
                      </a:gs>
                    </a:gsLst>
                    <a:lin ang="5400000" scaled="0"/>
                  </a:gradFill>
                </a:ln>
                <a:effectLst>
                  <a:innerShdw blurRad="63500" dist="50800" dir="13500000">
                    <a:schemeClr val="accent2">
                      <a:lumMod val="50000"/>
                      <a:alpha val="50000"/>
                    </a:schemeClr>
                  </a:innerShdw>
                </a:effectLst>
              </a:rPr>
              <a:t>NOT CLAIMED AS EXPENDITURE UNDER ANY HEAD OF INCOME OR UNDER ANY OTHER PROVISION OF THE ACT</a:t>
            </a:r>
          </a:p>
          <a:p>
            <a:pPr marL="0" indent="0">
              <a:buNone/>
            </a:pPr>
            <a:endParaRPr lang="en-US" dirty="0"/>
          </a:p>
        </p:txBody>
      </p:sp>
      <p:sp>
        <p:nvSpPr>
          <p:cNvPr id="7" name="Rectangle 6"/>
          <p:cNvSpPr/>
          <p:nvPr/>
        </p:nvSpPr>
        <p:spPr>
          <a:xfrm>
            <a:off x="533400" y="4343400"/>
            <a:ext cx="3429000" cy="2209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(A) The aggregate of the deductions shall not exceed the gross total income</a:t>
            </a:r>
            <a:endParaRPr lang="en-US" sz="2400" dirty="0"/>
          </a:p>
        </p:txBody>
      </p:sp>
      <p:sp>
        <p:nvSpPr>
          <p:cNvPr id="8" name="Rectangle 7"/>
          <p:cNvSpPr/>
          <p:nvPr/>
        </p:nvSpPr>
        <p:spPr>
          <a:xfrm>
            <a:off x="4343400" y="4343399"/>
            <a:ext cx="3200400" cy="2199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B) The amount deductible under any of the provisions of the Chapter is the net amount computer under the Income </a:t>
            </a:r>
            <a:r>
              <a:rPr lang="en-US" dirty="0" err="1" smtClean="0"/>
              <a:t>Tac</a:t>
            </a:r>
            <a:r>
              <a:rPr lang="en-US" dirty="0" smtClean="0"/>
              <a:t> Act, before making any deduction under Chapter VI A</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467600" cy="6169152"/>
          </a:xfrm>
        </p:spPr>
        <p:txBody>
          <a:bodyPr>
            <a:normAutofit/>
          </a:bodyPr>
          <a:lstStyle/>
          <a:p>
            <a:pPr algn="just">
              <a:defRPr/>
            </a:pPr>
            <a:r>
              <a:rPr lang="en-US" sz="2800" b="1" dirty="0">
                <a:solidFill>
                  <a:srgbClr val="FF0000"/>
                </a:solidFill>
                <a:latin typeface="Cambria" panose="02040503050406030204" pitchFamily="18" charset="0"/>
                <a:cs typeface="Times New Roman" pitchFamily="18" charset="0"/>
              </a:rPr>
              <a:t>Both 80HHC and 80IB may be claimed but not to exceed GTI</a:t>
            </a:r>
          </a:p>
          <a:p>
            <a:pPr algn="just">
              <a:buFont typeface="Arial" pitchFamily="34" charset="0"/>
              <a:buChar char="•"/>
              <a:defRPr/>
            </a:pPr>
            <a:endParaRPr lang="en-US" sz="2800" dirty="0">
              <a:solidFill>
                <a:srgbClr val="FF0000"/>
              </a:solidFill>
              <a:latin typeface="Cambria" panose="02040503050406030204" pitchFamily="18" charset="0"/>
              <a:cs typeface="Times New Roman" pitchFamily="18" charset="0"/>
            </a:endParaRPr>
          </a:p>
          <a:p>
            <a:pPr lvl="1" algn="just">
              <a:buNone/>
              <a:defRPr/>
            </a:pPr>
            <a:r>
              <a:rPr lang="en-US" sz="1800" dirty="0">
                <a:solidFill>
                  <a:srgbClr val="FF0000"/>
                </a:solidFill>
                <a:latin typeface="Cambria" panose="02040503050406030204" pitchFamily="18" charset="0"/>
                <a:cs typeface="Times New Roman" pitchFamily="18" charset="0"/>
              </a:rPr>
              <a:t>	</a:t>
            </a:r>
            <a:r>
              <a:rPr lang="en-US" sz="2400" dirty="0">
                <a:solidFill>
                  <a:schemeClr val="tx1">
                    <a:lumMod val="95000"/>
                  </a:schemeClr>
                </a:solidFill>
                <a:latin typeface="Cambria" panose="02040503050406030204" pitchFamily="18" charset="0"/>
                <a:cs typeface="Times New Roman" pitchFamily="18" charset="0"/>
              </a:rPr>
              <a:t>292 ITR 1 (SC) JCIT vs. </a:t>
            </a:r>
            <a:r>
              <a:rPr lang="en-US" sz="2400" dirty="0" err="1">
                <a:solidFill>
                  <a:schemeClr val="tx1">
                    <a:lumMod val="95000"/>
                  </a:schemeClr>
                </a:solidFill>
                <a:latin typeface="Cambria" panose="02040503050406030204" pitchFamily="18" charset="0"/>
                <a:cs typeface="Times New Roman" pitchFamily="18" charset="0"/>
              </a:rPr>
              <a:t>Mandideep</a:t>
            </a:r>
            <a:r>
              <a:rPr lang="en-US" sz="2400" dirty="0">
                <a:solidFill>
                  <a:schemeClr val="tx1">
                    <a:lumMod val="95000"/>
                  </a:schemeClr>
                </a:solidFill>
                <a:latin typeface="Cambria" panose="02040503050406030204" pitchFamily="18" charset="0"/>
                <a:cs typeface="Times New Roman" pitchFamily="18" charset="0"/>
              </a:rPr>
              <a:t> Eng. &amp; </a:t>
            </a:r>
            <a:r>
              <a:rPr lang="en-US" sz="2400" dirty="0" err="1">
                <a:solidFill>
                  <a:schemeClr val="tx1">
                    <a:lumMod val="95000"/>
                  </a:schemeClr>
                </a:solidFill>
                <a:latin typeface="Cambria" panose="02040503050406030204" pitchFamily="18" charset="0"/>
                <a:cs typeface="Times New Roman" pitchFamily="18" charset="0"/>
              </a:rPr>
              <a:t>Pkg</a:t>
            </a:r>
            <a:r>
              <a:rPr lang="en-US" sz="2400" dirty="0">
                <a:solidFill>
                  <a:schemeClr val="tx1">
                    <a:lumMod val="95000"/>
                  </a:schemeClr>
                </a:solidFill>
                <a:latin typeface="Cambria" panose="02040503050406030204" pitchFamily="18" charset="0"/>
                <a:cs typeface="Times New Roman" pitchFamily="18" charset="0"/>
              </a:rPr>
              <a:t> Ind. (P) Ltd. s. 80HH, 80I</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285 ITR 423 (Del) CIT </a:t>
            </a:r>
            <a:r>
              <a:rPr lang="en-US" sz="2400" dirty="0" err="1">
                <a:solidFill>
                  <a:schemeClr val="tx1">
                    <a:lumMod val="95000"/>
                  </a:schemeClr>
                </a:solidFill>
                <a:latin typeface="Cambria" panose="02040503050406030204" pitchFamily="18" charset="0"/>
                <a:cs typeface="Times New Roman" pitchFamily="18" charset="0"/>
              </a:rPr>
              <a:t>vs</a:t>
            </a:r>
            <a:r>
              <a:rPr lang="en-US" sz="2400" dirty="0">
                <a:solidFill>
                  <a:schemeClr val="tx1">
                    <a:lumMod val="95000"/>
                  </a:schemeClr>
                </a:solidFill>
                <a:latin typeface="Cambria" panose="02040503050406030204" pitchFamily="18" charset="0"/>
                <a:cs typeface="Times New Roman" pitchFamily="18" charset="0"/>
              </a:rPr>
              <a:t> S. K. G. Engineering P. </a:t>
            </a:r>
            <a:r>
              <a:rPr lang="en-US" sz="2400" dirty="0" err="1">
                <a:solidFill>
                  <a:schemeClr val="tx1">
                    <a:lumMod val="95000"/>
                  </a:schemeClr>
                </a:solidFill>
                <a:latin typeface="Cambria" panose="02040503050406030204" pitchFamily="18" charset="0"/>
                <a:cs typeface="Times New Roman" pitchFamily="18" charset="0"/>
              </a:rPr>
              <a:t>Limited</a:t>
            </a:r>
            <a:r>
              <a:rPr lang="en-US" sz="2400" i="1" dirty="0" err="1">
                <a:solidFill>
                  <a:schemeClr val="tx1">
                    <a:lumMod val="95000"/>
                  </a:schemeClr>
                </a:solidFill>
                <a:latin typeface="Cambria" panose="02040503050406030204" pitchFamily="18" charset="0"/>
                <a:cs typeface="Times New Roman" pitchFamily="18" charset="0"/>
              </a:rPr>
              <a:t>s</a:t>
            </a:r>
            <a:r>
              <a:rPr lang="en-US" sz="2400" i="1" dirty="0">
                <a:solidFill>
                  <a:schemeClr val="tx1">
                    <a:lumMod val="95000"/>
                  </a:schemeClr>
                </a:solidFill>
                <a:latin typeface="Cambria" panose="02040503050406030204" pitchFamily="18" charset="0"/>
                <a:cs typeface="Times New Roman" pitchFamily="18" charset="0"/>
              </a:rPr>
              <a:t>. 80HH , s. 80I</a:t>
            </a:r>
            <a:r>
              <a:rPr lang="en-US" sz="2400" dirty="0">
                <a:solidFill>
                  <a:schemeClr val="tx1">
                    <a:lumMod val="95000"/>
                  </a:schemeClr>
                </a:solidFill>
                <a:latin typeface="Cambria" panose="02040503050406030204" pitchFamily="18" charset="0"/>
                <a:cs typeface="Times New Roman" pitchFamily="18" charset="0"/>
              </a:rPr>
              <a:t> </a:t>
            </a:r>
            <a:endParaRPr lang="en-US" sz="2400" dirty="0" smtClean="0">
              <a:solidFill>
                <a:schemeClr val="tx1">
                  <a:lumMod val="95000"/>
                </a:schemeClr>
              </a:solidFill>
              <a:latin typeface="Cambria" panose="02040503050406030204" pitchFamily="18" charset="0"/>
              <a:cs typeface="Times New Roman" pitchFamily="18" charset="0"/>
            </a:endParaRPr>
          </a:p>
          <a:p>
            <a:pPr algn="just">
              <a:defRPr/>
            </a:pPr>
            <a:r>
              <a:rPr lang="en-US" sz="2800" b="1" dirty="0">
                <a:solidFill>
                  <a:srgbClr val="FF0000"/>
                </a:solidFill>
                <a:latin typeface="Cambria" panose="02040503050406030204" pitchFamily="18" charset="0"/>
                <a:cs typeface="Times New Roman" pitchFamily="18" charset="0"/>
              </a:rPr>
              <a:t>Contract </a:t>
            </a:r>
            <a:r>
              <a:rPr lang="en-US" sz="2800" b="1" dirty="0" err="1">
                <a:solidFill>
                  <a:srgbClr val="FF0000"/>
                </a:solidFill>
                <a:latin typeface="Cambria" panose="02040503050406030204" pitchFamily="18" charset="0"/>
                <a:cs typeface="Times New Roman" pitchFamily="18" charset="0"/>
              </a:rPr>
              <a:t>labourer</a:t>
            </a:r>
            <a:r>
              <a:rPr lang="en-US" sz="2800" b="1" dirty="0">
                <a:solidFill>
                  <a:srgbClr val="FF0000"/>
                </a:solidFill>
                <a:latin typeface="Cambria" panose="02040503050406030204" pitchFamily="18" charset="0"/>
                <a:cs typeface="Times New Roman" pitchFamily="18" charset="0"/>
              </a:rPr>
              <a:t>, job worker </a:t>
            </a:r>
            <a:r>
              <a:rPr lang="en-US" sz="2800" b="1" dirty="0" err="1">
                <a:solidFill>
                  <a:srgbClr val="FF0000"/>
                </a:solidFill>
                <a:latin typeface="Cambria" panose="02040503050406030204" pitchFamily="18" charset="0"/>
                <a:cs typeface="Times New Roman" pitchFamily="18" charset="0"/>
              </a:rPr>
              <a:t>etc</a:t>
            </a:r>
            <a:r>
              <a:rPr lang="en-US" sz="2800" b="1" dirty="0">
                <a:solidFill>
                  <a:srgbClr val="FF0000"/>
                </a:solidFill>
                <a:latin typeface="Cambria" panose="02040503050406030204" pitchFamily="18" charset="0"/>
                <a:cs typeface="Times New Roman" pitchFamily="18" charset="0"/>
              </a:rPr>
              <a:t> can not be counted for determination of the number of worker</a:t>
            </a:r>
            <a:endParaRPr lang="en-US" sz="2800" dirty="0">
              <a:solidFill>
                <a:srgbClr val="FF0000"/>
              </a:solidFill>
              <a:latin typeface="Cambria" panose="02040503050406030204" pitchFamily="18" charset="0"/>
              <a:cs typeface="Times New Roman" pitchFamily="18" charset="0"/>
            </a:endParaRPr>
          </a:p>
          <a:p>
            <a:pPr lvl="1" algn="just">
              <a:buNone/>
              <a:defRPr/>
            </a:pPr>
            <a:r>
              <a:rPr lang="en-US" sz="1400" dirty="0">
                <a:solidFill>
                  <a:srgbClr val="FF0000"/>
                </a:solidFill>
                <a:latin typeface="Cambria" panose="02040503050406030204" pitchFamily="18" charset="0"/>
                <a:cs typeface="Times New Roman" pitchFamily="18" charset="0"/>
              </a:rPr>
              <a:t>	</a:t>
            </a:r>
          </a:p>
          <a:p>
            <a:pPr lvl="1" algn="just">
              <a:buNone/>
              <a:defRPr/>
            </a:pPr>
            <a:r>
              <a:rPr lang="en-US" sz="1400" dirty="0">
                <a:solidFill>
                  <a:srgbClr val="FF0000"/>
                </a:solidFill>
                <a:latin typeface="Cambria" panose="02040503050406030204" pitchFamily="18" charset="0"/>
                <a:cs typeface="Times New Roman" pitchFamily="18" charset="0"/>
              </a:rPr>
              <a:t>	</a:t>
            </a:r>
            <a:r>
              <a:rPr lang="en-US" sz="2400" dirty="0">
                <a:solidFill>
                  <a:schemeClr val="tx1">
                    <a:lumMod val="95000"/>
                  </a:schemeClr>
                </a:solidFill>
                <a:latin typeface="Cambria" panose="02040503050406030204" pitchFamily="18" charset="0"/>
                <a:cs typeface="Times New Roman" pitchFamily="18" charset="0"/>
              </a:rPr>
              <a:t>279 ITR 536 (ALL) R &amp; P Exports </a:t>
            </a:r>
            <a:r>
              <a:rPr lang="en-US" sz="2400" dirty="0" err="1">
                <a:solidFill>
                  <a:schemeClr val="tx1">
                    <a:lumMod val="95000"/>
                  </a:schemeClr>
                </a:solidFill>
                <a:latin typeface="Cambria" panose="02040503050406030204" pitchFamily="18" charset="0"/>
                <a:cs typeface="Times New Roman" pitchFamily="18" charset="0"/>
              </a:rPr>
              <a:t>vs</a:t>
            </a:r>
            <a:r>
              <a:rPr lang="en-US" sz="2400" dirty="0">
                <a:solidFill>
                  <a:schemeClr val="tx1">
                    <a:lumMod val="95000"/>
                  </a:schemeClr>
                </a:solidFill>
                <a:latin typeface="Cambria" panose="02040503050406030204" pitchFamily="18" charset="0"/>
                <a:cs typeface="Times New Roman" pitchFamily="18" charset="0"/>
              </a:rPr>
              <a:t> CIT </a:t>
            </a:r>
            <a:r>
              <a:rPr lang="en-US" sz="2400" i="1" dirty="0">
                <a:solidFill>
                  <a:schemeClr val="tx1">
                    <a:lumMod val="95000"/>
                  </a:schemeClr>
                </a:solidFill>
                <a:latin typeface="Cambria" panose="02040503050406030204" pitchFamily="18" charset="0"/>
                <a:cs typeface="Times New Roman" pitchFamily="18" charset="0"/>
              </a:rPr>
              <a:t>s. 80HH , s. </a:t>
            </a:r>
            <a:r>
              <a:rPr lang="en-US" sz="2400" i="1" dirty="0" smtClean="0">
                <a:solidFill>
                  <a:schemeClr val="tx1">
                    <a:lumMod val="95000"/>
                  </a:schemeClr>
                </a:solidFill>
                <a:latin typeface="Cambria" panose="02040503050406030204" pitchFamily="18" charset="0"/>
                <a:cs typeface="Times New Roman" pitchFamily="18" charset="0"/>
              </a:rPr>
              <a:t>80I</a:t>
            </a:r>
            <a:endParaRPr lang="en-US" sz="2400" dirty="0">
              <a:solidFill>
                <a:schemeClr val="tx1">
                  <a:lumMod val="95000"/>
                </a:schemeClr>
              </a:solidFill>
              <a:latin typeface="Cambria" panose="02040503050406030204" pitchFamily="18" charset="0"/>
              <a:cs typeface="Times New Roman" pitchFamily="18" charset="0"/>
            </a:endParaRPr>
          </a:p>
          <a:p>
            <a:pPr lvl="1">
              <a:buNone/>
              <a:defRPr/>
            </a:pPr>
            <a:endParaRPr lang="en-US" sz="2200" dirty="0">
              <a:solidFill>
                <a:schemeClr val="tx1">
                  <a:lumMod val="95000"/>
                </a:schemeClr>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2138912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7467600" cy="5864352"/>
          </a:xfrm>
        </p:spPr>
        <p:txBody>
          <a:bodyPr/>
          <a:lstStyle/>
          <a:p>
            <a:pPr algn="just">
              <a:defRPr/>
            </a:pPr>
            <a:r>
              <a:rPr lang="en-US" sz="2800" b="1" dirty="0">
                <a:solidFill>
                  <a:srgbClr val="FF0000"/>
                </a:solidFill>
                <a:latin typeface="Cambria" panose="02040503050406030204" pitchFamily="18" charset="0"/>
                <a:cs typeface="Times New Roman" pitchFamily="18" charset="0"/>
              </a:rPr>
              <a:t>Filing of audit report with return is not a mandatory condition</a:t>
            </a:r>
          </a:p>
          <a:p>
            <a:pPr lvl="1" algn="just">
              <a:buNone/>
              <a:defRPr/>
            </a:pPr>
            <a:r>
              <a:rPr lang="en-US" sz="1600" dirty="0">
                <a:solidFill>
                  <a:srgbClr val="FF0000"/>
                </a:solidFill>
                <a:latin typeface="Cambria" panose="02040503050406030204" pitchFamily="18" charset="0"/>
                <a:cs typeface="Times New Roman" pitchFamily="18" charset="0"/>
              </a:rPr>
              <a:t>	</a:t>
            </a:r>
          </a:p>
          <a:p>
            <a:pPr lvl="1" algn="just">
              <a:buNone/>
              <a:defRPr/>
            </a:pPr>
            <a:r>
              <a:rPr lang="en-US" sz="1600" dirty="0">
                <a:solidFill>
                  <a:srgbClr val="FF0000"/>
                </a:solidFill>
                <a:latin typeface="Cambria" panose="02040503050406030204" pitchFamily="18" charset="0"/>
                <a:cs typeface="Times New Roman" pitchFamily="18" charset="0"/>
              </a:rPr>
              <a:t>	</a:t>
            </a:r>
            <a:r>
              <a:rPr lang="en-US" sz="2400" dirty="0">
                <a:solidFill>
                  <a:schemeClr val="tx1">
                    <a:lumMod val="95000"/>
                  </a:schemeClr>
                </a:solidFill>
                <a:latin typeface="Cambria" panose="02040503050406030204" pitchFamily="18" charset="0"/>
                <a:cs typeface="Times New Roman" pitchFamily="18" charset="0"/>
              </a:rPr>
              <a:t>317 ITR 249 (Delhi) CIT vs. </a:t>
            </a:r>
            <a:r>
              <a:rPr lang="en-US" sz="2400" dirty="0" err="1">
                <a:solidFill>
                  <a:schemeClr val="tx1">
                    <a:lumMod val="95000"/>
                  </a:schemeClr>
                </a:solidFill>
                <a:latin typeface="Cambria" panose="02040503050406030204" pitchFamily="18" charset="0"/>
                <a:cs typeface="Times New Roman" pitchFamily="18" charset="0"/>
              </a:rPr>
              <a:t>Contimeters</a:t>
            </a:r>
            <a:r>
              <a:rPr lang="en-US" sz="2400" dirty="0">
                <a:solidFill>
                  <a:schemeClr val="tx1">
                    <a:lumMod val="95000"/>
                  </a:schemeClr>
                </a:solidFill>
                <a:latin typeface="Cambria" panose="02040503050406030204" pitchFamily="18" charset="0"/>
                <a:cs typeface="Times New Roman" pitchFamily="18" charset="0"/>
              </a:rPr>
              <a:t> Electricals Pvt. Ltd s. 80 IA (7)</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209 ITR 63 (BOM) CIT </a:t>
            </a:r>
            <a:r>
              <a:rPr lang="en-US" sz="2400" dirty="0" err="1">
                <a:solidFill>
                  <a:schemeClr val="tx1">
                    <a:lumMod val="95000"/>
                  </a:schemeClr>
                </a:solidFill>
                <a:latin typeface="Cambria" panose="02040503050406030204" pitchFamily="18" charset="0"/>
                <a:cs typeface="Times New Roman" pitchFamily="18" charset="0"/>
              </a:rPr>
              <a:t>vs</a:t>
            </a:r>
            <a:r>
              <a:rPr lang="en-US" sz="2400" dirty="0">
                <a:solidFill>
                  <a:schemeClr val="tx1">
                    <a:lumMod val="95000"/>
                  </a:schemeClr>
                </a:solidFill>
                <a:latin typeface="Cambria" panose="02040503050406030204" pitchFamily="18" charset="0"/>
                <a:cs typeface="Times New Roman" pitchFamily="18" charset="0"/>
              </a:rPr>
              <a:t> </a:t>
            </a:r>
            <a:r>
              <a:rPr lang="en-US" sz="2400" dirty="0" err="1">
                <a:solidFill>
                  <a:schemeClr val="tx1">
                    <a:lumMod val="95000"/>
                  </a:schemeClr>
                </a:solidFill>
                <a:latin typeface="Cambria" panose="02040503050406030204" pitchFamily="18" charset="0"/>
                <a:cs typeface="Times New Roman" pitchFamily="18" charset="0"/>
              </a:rPr>
              <a:t>Shivanand</a:t>
            </a:r>
            <a:r>
              <a:rPr lang="en-US" sz="2400" dirty="0">
                <a:solidFill>
                  <a:schemeClr val="tx1">
                    <a:lumMod val="95000"/>
                  </a:schemeClr>
                </a:solidFill>
                <a:latin typeface="Cambria" panose="02040503050406030204" pitchFamily="18" charset="0"/>
                <a:cs typeface="Times New Roman" pitchFamily="18" charset="0"/>
              </a:rPr>
              <a:t> Electronics. s. 80J</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400" dirty="0">
                <a:solidFill>
                  <a:schemeClr val="tx1">
                    <a:lumMod val="95000"/>
                  </a:schemeClr>
                </a:solidFill>
                <a:latin typeface="Cambria" panose="02040503050406030204" pitchFamily="18" charset="0"/>
                <a:cs typeface="Times New Roman" pitchFamily="18" charset="0"/>
              </a:rPr>
              <a:t>	238 ITR 257 (Calcutta) </a:t>
            </a:r>
            <a:r>
              <a:rPr lang="en-US" sz="2400" dirty="0" err="1">
                <a:solidFill>
                  <a:schemeClr val="tx1">
                    <a:lumMod val="95000"/>
                  </a:schemeClr>
                </a:solidFill>
                <a:latin typeface="Cambria" panose="02040503050406030204" pitchFamily="18" charset="0"/>
                <a:cs typeface="Times New Roman" pitchFamily="18" charset="0"/>
              </a:rPr>
              <a:t>Murali</a:t>
            </a:r>
            <a:r>
              <a:rPr lang="en-US" sz="2400" dirty="0">
                <a:solidFill>
                  <a:schemeClr val="tx1">
                    <a:lumMod val="95000"/>
                  </a:schemeClr>
                </a:solidFill>
                <a:latin typeface="Cambria" panose="02040503050406030204" pitchFamily="18" charset="0"/>
                <a:cs typeface="Times New Roman" pitchFamily="18" charset="0"/>
              </a:rPr>
              <a:t> Export House And Others </a:t>
            </a:r>
            <a:r>
              <a:rPr lang="en-US" sz="2400" dirty="0" err="1">
                <a:solidFill>
                  <a:schemeClr val="tx1">
                    <a:lumMod val="95000"/>
                  </a:schemeClr>
                </a:solidFill>
                <a:latin typeface="Cambria" panose="02040503050406030204" pitchFamily="18" charset="0"/>
                <a:cs typeface="Times New Roman" pitchFamily="18" charset="0"/>
              </a:rPr>
              <a:t>vs</a:t>
            </a:r>
            <a:r>
              <a:rPr lang="en-US" sz="2400" dirty="0">
                <a:solidFill>
                  <a:schemeClr val="tx1">
                    <a:lumMod val="95000"/>
                  </a:schemeClr>
                </a:solidFill>
                <a:latin typeface="Cambria" panose="02040503050406030204" pitchFamily="18" charset="0"/>
                <a:cs typeface="Times New Roman" pitchFamily="18" charset="0"/>
              </a:rPr>
              <a:t> CIT </a:t>
            </a:r>
            <a:r>
              <a:rPr lang="en-US" sz="2400" i="1" dirty="0">
                <a:solidFill>
                  <a:schemeClr val="tx1">
                    <a:lumMod val="95000"/>
                  </a:schemeClr>
                </a:solidFill>
                <a:latin typeface="Cambria" panose="02040503050406030204" pitchFamily="18" charset="0"/>
                <a:cs typeface="Times New Roman" pitchFamily="18" charset="0"/>
              </a:rPr>
              <a:t>s. 80HHC</a:t>
            </a:r>
            <a:endParaRPr lang="en-US" sz="2400" dirty="0">
              <a:solidFill>
                <a:schemeClr val="tx1">
                  <a:lumMod val="95000"/>
                </a:schemeClr>
              </a:solidFill>
              <a:latin typeface="Cambria" panose="02040503050406030204" pitchFamily="18" charset="0"/>
              <a:cs typeface="Times New Roman" pitchFamily="18" charset="0"/>
            </a:endParaRPr>
          </a:p>
          <a:p>
            <a:endParaRPr lang="en-US" dirty="0"/>
          </a:p>
        </p:txBody>
      </p:sp>
    </p:spTree>
    <p:extLst>
      <p:ext uri="{BB962C8B-B14F-4D97-AF65-F5344CB8AC3E}">
        <p14:creationId xmlns:p14="http://schemas.microsoft.com/office/powerpoint/2010/main" xmlns="" val="6243705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1295400"/>
            <a:ext cx="8229600" cy="4835525"/>
          </a:xfrm>
        </p:spPr>
        <p:txBody>
          <a:bodyPr/>
          <a:lstStyle/>
          <a:p>
            <a:pPr algn="ctr" eaLnBrk="1" hangingPunct="1">
              <a:buFont typeface="Wingdings" panose="05000000000000000000" pitchFamily="2" charset="2"/>
              <a:buNone/>
            </a:pPr>
            <a:r>
              <a:rPr lang="en-US" b="1" dirty="0" smtClean="0">
                <a:effectLst/>
                <a:latin typeface="Cambria" panose="02040503050406030204" pitchFamily="18" charset="0"/>
              </a:rPr>
              <a:t>DISCLAIMER</a:t>
            </a:r>
          </a:p>
          <a:p>
            <a:pPr algn="ctr" eaLnBrk="1" hangingPunct="1">
              <a:buFont typeface="Wingdings" panose="05000000000000000000" pitchFamily="2" charset="2"/>
              <a:buNone/>
            </a:pPr>
            <a:endParaRPr lang="en-US" b="1" dirty="0" smtClean="0">
              <a:effectLst/>
              <a:latin typeface="Cambria" panose="02040503050406030204" pitchFamily="18" charset="0"/>
            </a:endParaRPr>
          </a:p>
          <a:p>
            <a:pPr algn="just" eaLnBrk="1" hangingPunct="1">
              <a:buFont typeface="Wingdings" panose="05000000000000000000" pitchFamily="2" charset="2"/>
              <a:buNone/>
            </a:pPr>
            <a:r>
              <a:rPr lang="en-US" dirty="0" smtClean="0">
                <a:effectLst/>
                <a:latin typeface="Cambria" panose="02040503050406030204" pitchFamily="18" charset="0"/>
              </a:rPr>
              <a:t>	The contents in this presentation are merely for reference and must not be taken as having authority of or binding in any way on the author. For authoritative information please refer to the relevant provisions of the Income Tax Act , Rules, Circulars and Judicial Precedents.</a:t>
            </a:r>
          </a:p>
        </p:txBody>
      </p:sp>
    </p:spTree>
    <p:extLst>
      <p:ext uri="{BB962C8B-B14F-4D97-AF65-F5344CB8AC3E}">
        <p14:creationId xmlns:p14="http://schemas.microsoft.com/office/powerpoint/2010/main" xmlns="" val="15236420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087562"/>
          </a:xfrm>
        </p:spPr>
        <p:txBody>
          <a:bodyPr>
            <a:normAutofit/>
          </a:bodyPr>
          <a:lstStyle/>
          <a:p>
            <a:r>
              <a:rPr lang="en-US" sz="5400" b="1" dirty="0" smtClean="0">
                <a:solidFill>
                  <a:schemeClr val="tx1">
                    <a:lumMod val="75000"/>
                    <a:lumOff val="25000"/>
                  </a:schemeClr>
                </a:solidFill>
                <a:effectLst>
                  <a:outerShdw blurRad="38100" dist="38100" dir="2700000" algn="tl">
                    <a:srgbClr val="DDDDDD"/>
                  </a:outerShdw>
                </a:effectLst>
                <a:latin typeface="Cambria" panose="02040503050406030204" pitchFamily="18" charset="0"/>
              </a:rPr>
              <a:t>               THANK YOU!</a:t>
            </a:r>
            <a:endParaRPr lang="en-US" sz="4800" b="1" dirty="0">
              <a:latin typeface="Cambria" panose="02040503050406030204" pitchFamily="18" charset="0"/>
            </a:endParaRPr>
          </a:p>
        </p:txBody>
      </p:sp>
      <p:sp>
        <p:nvSpPr>
          <p:cNvPr id="3" name="Content Placeholder 2"/>
          <p:cNvSpPr>
            <a:spLocks noGrp="1"/>
          </p:cNvSpPr>
          <p:nvPr>
            <p:ph sz="quarter" idx="1"/>
          </p:nvPr>
        </p:nvSpPr>
        <p:spPr>
          <a:xfrm>
            <a:off x="304800" y="3352800"/>
            <a:ext cx="7467600" cy="2816352"/>
          </a:xfrm>
        </p:spPr>
        <p:txBody>
          <a:bodyPr/>
          <a:lstStyle/>
          <a:p>
            <a:pPr indent="-182880" algn="ctr" fontAlgn="auto">
              <a:lnSpc>
                <a:spcPct val="90000"/>
              </a:lnSpc>
              <a:buClr>
                <a:schemeClr val="accent6">
                  <a:lumMod val="75000"/>
                </a:schemeClr>
              </a:buClr>
              <a:buFontTx/>
              <a:buNone/>
              <a:defRPr/>
            </a:pPr>
            <a:endParaRPr lang="en-US" b="1" i="1" dirty="0">
              <a:solidFill>
                <a:schemeClr val="tx1">
                  <a:lumMod val="75000"/>
                  <a:lumOff val="2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Cambria" panose="02040503050406030204" pitchFamily="18" charset="0"/>
              </a:rPr>
              <a:t>Case Laws</a:t>
            </a:r>
            <a:endParaRPr lang="en-US" b="1" u="sng" dirty="0">
              <a:latin typeface="Cambria" panose="02040503050406030204" pitchFamily="18" charset="0"/>
            </a:endParaRPr>
          </a:p>
        </p:txBody>
      </p:sp>
      <p:sp>
        <p:nvSpPr>
          <p:cNvPr id="3" name="Content Placeholder 2"/>
          <p:cNvSpPr>
            <a:spLocks noGrp="1"/>
          </p:cNvSpPr>
          <p:nvPr>
            <p:ph sz="quarter" idx="1"/>
          </p:nvPr>
        </p:nvSpPr>
        <p:spPr/>
        <p:txBody>
          <a:bodyPr>
            <a:normAutofit fontScale="92500"/>
          </a:bodyPr>
          <a:lstStyle/>
          <a:p>
            <a:pPr marL="274320" lvl="1" algn="just">
              <a:spcBef>
                <a:spcPts val="600"/>
              </a:spcBef>
              <a:buSzPct val="70000"/>
              <a:buFont typeface="Wingdings"/>
              <a:buChar char=""/>
            </a:pPr>
            <a:r>
              <a:rPr lang="en-US" sz="2550" b="1" dirty="0">
                <a:solidFill>
                  <a:srgbClr val="FF0000"/>
                </a:solidFill>
                <a:latin typeface="Cambria" panose="02040503050406030204" pitchFamily="18" charset="0"/>
                <a:cs typeface="Times New Roman" pitchFamily="18" charset="0"/>
              </a:rPr>
              <a:t>Factory destroyed in fire, new machinery installed, no reconstruction of old business, </a:t>
            </a:r>
            <a:r>
              <a:rPr lang="en-US" sz="2550" b="1" dirty="0" err="1">
                <a:solidFill>
                  <a:srgbClr val="FF0000"/>
                </a:solidFill>
                <a:latin typeface="Cambria" panose="02040503050406030204" pitchFamily="18" charset="0"/>
                <a:cs typeface="Times New Roman" pitchFamily="18" charset="0"/>
              </a:rPr>
              <a:t>assessee</a:t>
            </a:r>
            <a:r>
              <a:rPr lang="en-US" sz="2550" b="1" dirty="0">
                <a:solidFill>
                  <a:srgbClr val="FF0000"/>
                </a:solidFill>
                <a:latin typeface="Cambria" panose="02040503050406030204" pitchFamily="18" charset="0"/>
                <a:cs typeface="Times New Roman" pitchFamily="18" charset="0"/>
              </a:rPr>
              <a:t> entitled to deduction</a:t>
            </a:r>
            <a:endParaRPr lang="en-US" sz="2550" dirty="0">
              <a:solidFill>
                <a:srgbClr val="FF0000"/>
              </a:solidFill>
              <a:latin typeface="Cambria" panose="02040503050406030204" pitchFamily="18" charset="0"/>
              <a:cs typeface="Times New Roman" pitchFamily="18" charset="0"/>
            </a:endParaRPr>
          </a:p>
          <a:p>
            <a:pPr algn="just"/>
            <a:endParaRPr lang="en-US" dirty="0">
              <a:latin typeface="Cambria" panose="02040503050406030204" pitchFamily="18" charset="0"/>
            </a:endParaRPr>
          </a:p>
          <a:p>
            <a:pPr marL="0" lvl="1" indent="0" algn="just">
              <a:spcBef>
                <a:spcPts val="600"/>
              </a:spcBef>
              <a:buSzPct val="70000"/>
              <a:buNone/>
            </a:pPr>
            <a:r>
              <a:rPr lang="en-US" sz="2200" dirty="0">
                <a:solidFill>
                  <a:schemeClr val="tx1">
                    <a:lumMod val="95000"/>
                  </a:schemeClr>
                </a:solidFill>
                <a:latin typeface="Cambria" panose="02040503050406030204" pitchFamily="18" charset="0"/>
                <a:cs typeface="Times New Roman" pitchFamily="18" charset="0"/>
              </a:rPr>
              <a:t>    167 ITR 586 CIT v. U Foam Private Limited (Andhra Pradesh</a:t>
            </a:r>
            <a:r>
              <a:rPr lang="en-US" sz="2200" dirty="0" smtClean="0">
                <a:solidFill>
                  <a:schemeClr val="tx1">
                    <a:lumMod val="95000"/>
                  </a:schemeClr>
                </a:solidFill>
                <a:latin typeface="Cambria" panose="02040503050406030204" pitchFamily="18" charset="0"/>
                <a:cs typeface="Times New Roman" pitchFamily="18" charset="0"/>
              </a:rPr>
              <a:t>)</a:t>
            </a:r>
          </a:p>
          <a:p>
            <a:pPr algn="just">
              <a:defRPr/>
            </a:pPr>
            <a:r>
              <a:rPr lang="en-US" sz="2600" b="1" dirty="0">
                <a:solidFill>
                  <a:srgbClr val="FF0000"/>
                </a:solidFill>
                <a:latin typeface="Cambria" panose="02040503050406030204" pitchFamily="18" charset="0"/>
                <a:cs typeface="Times New Roman" pitchFamily="18" charset="0"/>
              </a:rPr>
              <a:t>Common expenditure to be proportionately distributed</a:t>
            </a:r>
            <a:endParaRPr lang="en-US" sz="2600" dirty="0">
              <a:solidFill>
                <a:srgbClr val="FF0000"/>
              </a:solidFill>
              <a:latin typeface="Cambria" panose="02040503050406030204" pitchFamily="18" charset="0"/>
              <a:cs typeface="Times New Roman" pitchFamily="18" charset="0"/>
            </a:endParaRPr>
          </a:p>
          <a:p>
            <a:pPr lvl="1" algn="just">
              <a:buNone/>
              <a:defRPr/>
            </a:pPr>
            <a:r>
              <a:rPr lang="en-US" sz="1200" dirty="0">
                <a:solidFill>
                  <a:srgbClr val="FF0000"/>
                </a:solidFill>
                <a:latin typeface="Cambria" panose="02040503050406030204" pitchFamily="18" charset="0"/>
                <a:cs typeface="Times New Roman" pitchFamily="18" charset="0"/>
              </a:rPr>
              <a:t>	</a:t>
            </a:r>
          </a:p>
          <a:p>
            <a:pPr lvl="1" algn="just">
              <a:buNone/>
              <a:defRPr/>
            </a:pPr>
            <a:r>
              <a:rPr lang="en-US" sz="1200" dirty="0">
                <a:solidFill>
                  <a:srgbClr val="FF0000"/>
                </a:solidFill>
                <a:latin typeface="Cambria" panose="02040503050406030204" pitchFamily="18" charset="0"/>
                <a:cs typeface="Times New Roman" pitchFamily="18" charset="0"/>
              </a:rPr>
              <a:t>	</a:t>
            </a:r>
            <a:r>
              <a:rPr lang="en-US" sz="2200" dirty="0">
                <a:solidFill>
                  <a:schemeClr val="tx1">
                    <a:lumMod val="95000"/>
                  </a:schemeClr>
                </a:solidFill>
                <a:latin typeface="Cambria" panose="02040503050406030204" pitchFamily="18" charset="0"/>
                <a:cs typeface="Times New Roman" pitchFamily="18" charset="0"/>
              </a:rPr>
              <a:t>243 ITR 26, (SC) </a:t>
            </a:r>
            <a:r>
              <a:rPr lang="en-US" sz="2200" dirty="0" err="1">
                <a:solidFill>
                  <a:schemeClr val="tx1">
                    <a:lumMod val="95000"/>
                  </a:schemeClr>
                </a:solidFill>
                <a:latin typeface="Cambria" panose="02040503050406030204" pitchFamily="18" charset="0"/>
                <a:cs typeface="Times New Roman" pitchFamily="18" charset="0"/>
              </a:rPr>
              <a:t>Motilal</a:t>
            </a:r>
            <a:r>
              <a:rPr lang="en-US" sz="2200" dirty="0">
                <a:solidFill>
                  <a:schemeClr val="tx1">
                    <a:lumMod val="95000"/>
                  </a:schemeClr>
                </a:solidFill>
                <a:latin typeface="Cambria" panose="02040503050406030204" pitchFamily="18" charset="0"/>
                <a:cs typeface="Times New Roman" pitchFamily="18" charset="0"/>
              </a:rPr>
              <a:t> </a:t>
            </a:r>
            <a:r>
              <a:rPr lang="en-US" sz="2200" dirty="0" err="1">
                <a:solidFill>
                  <a:schemeClr val="tx1">
                    <a:lumMod val="95000"/>
                  </a:schemeClr>
                </a:solidFill>
                <a:latin typeface="Cambria" panose="02040503050406030204" pitchFamily="18" charset="0"/>
                <a:cs typeface="Times New Roman" pitchFamily="18" charset="0"/>
              </a:rPr>
              <a:t>Perticides</a:t>
            </a:r>
            <a:r>
              <a:rPr lang="en-US" sz="2200" dirty="0">
                <a:solidFill>
                  <a:schemeClr val="tx1">
                    <a:lumMod val="95000"/>
                  </a:schemeClr>
                </a:solidFill>
                <a:latin typeface="Cambria" panose="02040503050406030204" pitchFamily="18" charset="0"/>
                <a:cs typeface="Times New Roman" pitchFamily="18" charset="0"/>
              </a:rPr>
              <a:t> (I) </a:t>
            </a:r>
            <a:r>
              <a:rPr lang="en-US" sz="2200" dirty="0" err="1">
                <a:solidFill>
                  <a:schemeClr val="tx1">
                    <a:lumMod val="95000"/>
                  </a:schemeClr>
                </a:solidFill>
                <a:latin typeface="Cambria" panose="02040503050406030204" pitchFamily="18" charset="0"/>
                <a:cs typeface="Times New Roman" pitchFamily="18" charset="0"/>
              </a:rPr>
              <a:t>Pvt</a:t>
            </a:r>
            <a:r>
              <a:rPr lang="en-US" sz="2200" dirty="0">
                <a:solidFill>
                  <a:schemeClr val="tx1">
                    <a:lumMod val="95000"/>
                  </a:schemeClr>
                </a:solidFill>
                <a:latin typeface="Cambria" panose="02040503050406030204" pitchFamily="18" charset="0"/>
                <a:cs typeface="Times New Roman" pitchFamily="18" charset="0"/>
              </a:rPr>
              <a:t> Ltd. </a:t>
            </a:r>
            <a:r>
              <a:rPr lang="en-US" sz="2200" dirty="0" err="1">
                <a:solidFill>
                  <a:schemeClr val="tx1">
                    <a:lumMod val="95000"/>
                  </a:schemeClr>
                </a:solidFill>
                <a:latin typeface="Cambria" panose="02040503050406030204" pitchFamily="18" charset="0"/>
                <a:cs typeface="Times New Roman" pitchFamily="18" charset="0"/>
              </a:rPr>
              <a:t>Vs</a:t>
            </a:r>
            <a:r>
              <a:rPr lang="en-US" sz="2200" dirty="0">
                <a:solidFill>
                  <a:schemeClr val="tx1">
                    <a:lumMod val="95000"/>
                  </a:schemeClr>
                </a:solidFill>
                <a:latin typeface="Cambria" panose="02040503050406030204" pitchFamily="18" charset="0"/>
                <a:cs typeface="Times New Roman" pitchFamily="18" charset="0"/>
              </a:rPr>
              <a:t> CIT, s 80AA,80AB,80HH</a:t>
            </a:r>
          </a:p>
          <a:p>
            <a:pPr lvl="1" algn="just">
              <a:buNone/>
              <a:defRPr/>
            </a:pPr>
            <a:r>
              <a:rPr lang="en-US" sz="1200" dirty="0">
                <a:solidFill>
                  <a:schemeClr val="tx1">
                    <a:lumMod val="95000"/>
                  </a:schemeClr>
                </a:solidFill>
                <a:latin typeface="Cambria" panose="02040503050406030204" pitchFamily="18" charset="0"/>
                <a:cs typeface="Times New Roman" pitchFamily="18" charset="0"/>
              </a:rPr>
              <a:t>	</a:t>
            </a:r>
            <a:endParaRPr lang="en-US" sz="1050" dirty="0">
              <a:solidFill>
                <a:schemeClr val="tx1">
                  <a:lumMod val="95000"/>
                </a:schemeClr>
              </a:solidFill>
              <a:latin typeface="Cambria" panose="02040503050406030204" pitchFamily="18" charset="0"/>
              <a:cs typeface="Times New Roman" pitchFamily="18" charset="0"/>
            </a:endParaRPr>
          </a:p>
          <a:p>
            <a:pPr lvl="1" algn="just">
              <a:buNone/>
              <a:defRPr/>
            </a:pPr>
            <a:r>
              <a:rPr lang="en-US" sz="2200" dirty="0">
                <a:solidFill>
                  <a:schemeClr val="tx1">
                    <a:lumMod val="95000"/>
                  </a:schemeClr>
                </a:solidFill>
                <a:latin typeface="Cambria" panose="02040503050406030204" pitchFamily="18" charset="0"/>
                <a:cs typeface="Times New Roman" pitchFamily="18" charset="0"/>
              </a:rPr>
              <a:t>	95 TTJ 139 ITAT Chennai C Bench Alstom Ltd. </a:t>
            </a:r>
            <a:r>
              <a:rPr lang="en-US" sz="2200" dirty="0" err="1">
                <a:solidFill>
                  <a:schemeClr val="tx1">
                    <a:lumMod val="95000"/>
                  </a:schemeClr>
                </a:solidFill>
                <a:latin typeface="Cambria" panose="02040503050406030204" pitchFamily="18" charset="0"/>
                <a:cs typeface="Times New Roman" pitchFamily="18" charset="0"/>
              </a:rPr>
              <a:t>Vs</a:t>
            </a:r>
            <a:r>
              <a:rPr lang="en-US" sz="2200" dirty="0">
                <a:solidFill>
                  <a:schemeClr val="tx1">
                    <a:lumMod val="95000"/>
                  </a:schemeClr>
                </a:solidFill>
                <a:latin typeface="Cambria" panose="02040503050406030204" pitchFamily="18" charset="0"/>
                <a:cs typeface="Times New Roman" pitchFamily="18" charset="0"/>
              </a:rPr>
              <a:t> </a:t>
            </a:r>
            <a:r>
              <a:rPr lang="en-US" sz="2200" dirty="0" err="1">
                <a:solidFill>
                  <a:schemeClr val="tx1">
                    <a:lumMod val="95000"/>
                  </a:schemeClr>
                </a:solidFill>
                <a:latin typeface="Cambria" panose="02040503050406030204" pitchFamily="18" charset="0"/>
                <a:cs typeface="Times New Roman" pitchFamily="18" charset="0"/>
              </a:rPr>
              <a:t>Deputi</a:t>
            </a:r>
            <a:r>
              <a:rPr lang="en-US" sz="2200" dirty="0">
                <a:solidFill>
                  <a:schemeClr val="tx1">
                    <a:lumMod val="95000"/>
                  </a:schemeClr>
                </a:solidFill>
                <a:latin typeface="Cambria" panose="02040503050406030204" pitchFamily="18" charset="0"/>
                <a:cs typeface="Times New Roman" pitchFamily="18" charset="0"/>
              </a:rPr>
              <a:t> CIT</a:t>
            </a:r>
            <a:r>
              <a:rPr lang="en-US" sz="2200" b="1" dirty="0">
                <a:solidFill>
                  <a:schemeClr val="tx1">
                    <a:lumMod val="95000"/>
                  </a:schemeClr>
                </a:solidFill>
                <a:latin typeface="Cambria" panose="02040503050406030204" pitchFamily="18" charset="0"/>
                <a:cs typeface="Times New Roman" pitchFamily="18" charset="0"/>
              </a:rPr>
              <a:t> </a:t>
            </a:r>
          </a:p>
          <a:p>
            <a:pPr lvl="1" algn="just">
              <a:buNone/>
              <a:defRPr/>
            </a:pPr>
            <a:r>
              <a:rPr lang="en-US" sz="1400" b="1"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200" b="1" dirty="0">
                <a:solidFill>
                  <a:schemeClr val="tx1">
                    <a:lumMod val="95000"/>
                  </a:schemeClr>
                </a:solidFill>
                <a:latin typeface="Cambria" panose="02040503050406030204" pitchFamily="18" charset="0"/>
                <a:cs typeface="Times New Roman" pitchFamily="18" charset="0"/>
              </a:rPr>
              <a:t>	84 TTJ 241 (Del) DCIT vs. </a:t>
            </a:r>
            <a:r>
              <a:rPr lang="en-US" sz="2200" b="1" dirty="0" err="1">
                <a:solidFill>
                  <a:schemeClr val="tx1">
                    <a:lumMod val="95000"/>
                  </a:schemeClr>
                </a:solidFill>
                <a:latin typeface="Cambria" panose="02040503050406030204" pitchFamily="18" charset="0"/>
                <a:cs typeface="Times New Roman" pitchFamily="18" charset="0"/>
              </a:rPr>
              <a:t>Catvision</a:t>
            </a:r>
            <a:r>
              <a:rPr lang="en-US" sz="2200" b="1" dirty="0">
                <a:solidFill>
                  <a:schemeClr val="tx1">
                    <a:lumMod val="95000"/>
                  </a:schemeClr>
                </a:solidFill>
                <a:latin typeface="Cambria" panose="02040503050406030204" pitchFamily="18" charset="0"/>
                <a:cs typeface="Times New Roman" pitchFamily="18" charset="0"/>
              </a:rPr>
              <a:t> Products Ltd.</a:t>
            </a:r>
          </a:p>
          <a:p>
            <a:pPr marL="0" lvl="1" indent="0">
              <a:spcBef>
                <a:spcPts val="600"/>
              </a:spcBef>
              <a:buSzPct val="70000"/>
              <a:buNone/>
            </a:pPr>
            <a:endParaRPr lang="en-US" sz="2200" dirty="0">
              <a:solidFill>
                <a:schemeClr val="tx1">
                  <a:lumMod val="95000"/>
                </a:schemeClr>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718506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533400"/>
            <a:ext cx="7543800" cy="5940552"/>
          </a:xfrm>
        </p:spPr>
        <p:txBody>
          <a:bodyPr/>
          <a:lstStyle/>
          <a:p>
            <a:pPr algn="just"/>
            <a:r>
              <a:rPr lang="en-US" dirty="0" smtClean="0">
                <a:solidFill>
                  <a:srgbClr val="FF0000"/>
                </a:solidFill>
                <a:latin typeface="Cambria" panose="02040503050406030204" pitchFamily="18" charset="0"/>
              </a:rPr>
              <a:t>Whether </a:t>
            </a:r>
            <a:r>
              <a:rPr lang="en-US" dirty="0">
                <a:solidFill>
                  <a:srgbClr val="FF0000"/>
                </a:solidFill>
                <a:latin typeface="Cambria" panose="02040503050406030204" pitchFamily="18" charset="0"/>
              </a:rPr>
              <a:t>the profit of a unit eligible for deduction u/s 10A/ 10B has to be first set-off against the loss suffered by an ineligible unit before computing the available deduction u/s 10A/10B-</a:t>
            </a:r>
            <a:r>
              <a:rPr lang="en-US" b="1" i="1" dirty="0">
                <a:solidFill>
                  <a:srgbClr val="FF0000"/>
                </a:solidFill>
                <a:latin typeface="Cambria" panose="02040503050406030204" pitchFamily="18" charset="0"/>
              </a:rPr>
              <a:t>Circular dated </a:t>
            </a:r>
            <a:r>
              <a:rPr lang="en-US" b="1" i="1" dirty="0" smtClean="0">
                <a:solidFill>
                  <a:srgbClr val="FF0000"/>
                </a:solidFill>
                <a:latin typeface="Cambria" panose="02040503050406030204" pitchFamily="18" charset="0"/>
              </a:rPr>
              <a:t>16th </a:t>
            </a:r>
            <a:r>
              <a:rPr lang="en-US" b="1" i="1" dirty="0">
                <a:solidFill>
                  <a:srgbClr val="FF0000"/>
                </a:solidFill>
                <a:latin typeface="Cambria" panose="02040503050406030204" pitchFamily="18" charset="0"/>
              </a:rPr>
              <a:t>July 2013 </a:t>
            </a:r>
            <a:endParaRPr lang="en-US" b="1" i="1" dirty="0" smtClean="0">
              <a:solidFill>
                <a:srgbClr val="FF0000"/>
              </a:solidFill>
              <a:latin typeface="Cambria" panose="02040503050406030204" pitchFamily="18" charset="0"/>
            </a:endParaRPr>
          </a:p>
          <a:p>
            <a:pPr algn="just"/>
            <a:endParaRPr lang="en-US" b="1" i="1" dirty="0">
              <a:latin typeface="Cambria" panose="02040503050406030204" pitchFamily="18" charset="0"/>
            </a:endParaRPr>
          </a:p>
          <a:p>
            <a:pPr algn="just"/>
            <a:r>
              <a:rPr lang="en-US" dirty="0" smtClean="0">
                <a:latin typeface="Cambria" panose="02040503050406030204" pitchFamily="18" charset="0"/>
              </a:rPr>
              <a:t>“The </a:t>
            </a:r>
            <a:r>
              <a:rPr lang="en-US" dirty="0">
                <a:latin typeface="Cambria" panose="02040503050406030204" pitchFamily="18" charset="0"/>
              </a:rPr>
              <a:t>CBDT has expressed the view that as s. 10A/10B is now a "deduction" provision, first, the income/loss from various sources i.e. eligible and ineligible units, under the same head have to be aggregated in accordance with s. 70 of the Act and thereafter, the income from one ahead has to be aggregated with the income or loss of the other head in accordance with section 71 of the </a:t>
            </a:r>
            <a:r>
              <a:rPr lang="en-US" dirty="0" smtClean="0">
                <a:latin typeface="Cambria" panose="02040503050406030204" pitchFamily="18" charset="0"/>
              </a:rPr>
              <a:t>Act</a:t>
            </a:r>
            <a:r>
              <a:rPr lang="en-US" dirty="0" smtClean="0"/>
              <a:t>”</a:t>
            </a:r>
            <a:endParaRPr lang="en-US" b="1" i="1" dirty="0"/>
          </a:p>
        </p:txBody>
      </p:sp>
    </p:spTree>
    <p:extLst>
      <p:ext uri="{BB962C8B-B14F-4D97-AF65-F5344CB8AC3E}">
        <p14:creationId xmlns:p14="http://schemas.microsoft.com/office/powerpoint/2010/main" xmlns="" val="4055095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2209800"/>
            <a:ext cx="6172200" cy="2808762"/>
          </a:xfrm>
        </p:spPr>
        <p:txBody>
          <a:bodyPr>
            <a:noAutofit/>
          </a:bodyPr>
          <a:lstStyle/>
          <a:p>
            <a:r>
              <a:rPr lang="en-US" sz="5400" u="sng" dirty="0" smtClean="0">
                <a:solidFill>
                  <a:schemeClr val="tx1">
                    <a:lumMod val="50000"/>
                    <a:lumOff val="50000"/>
                  </a:schemeClr>
                </a:solidFill>
                <a:latin typeface="Cambria" panose="02040503050406030204" pitchFamily="18" charset="0"/>
              </a:rPr>
              <a:t>Audit of company cases- Section 80A,80AB,80AC</a:t>
            </a:r>
            <a:endParaRPr lang="en-US" sz="54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315200" cy="1447800"/>
          </a:xfrm>
        </p:spPr>
        <p:txBody>
          <a:bodyPr>
            <a:normAutofit fontScale="90000"/>
          </a:bodyPr>
          <a:lstStyle/>
          <a:p>
            <a:r>
              <a:rPr lang="en-US" sz="3200" b="1" u="sng" dirty="0">
                <a:solidFill>
                  <a:srgbClr val="E9450B"/>
                </a:solidFill>
                <a:latin typeface="Cambria" panose="02040503050406030204" pitchFamily="18" charset="0"/>
                <a:cs typeface="Times New Roman" pitchFamily="18" charset="0"/>
              </a:rPr>
              <a:t>Section 80 A Deductions to be made in computing total income</a:t>
            </a:r>
            <a:r>
              <a:rPr lang="en-US" sz="3200" b="1" dirty="0">
                <a:solidFill>
                  <a:srgbClr val="E9450B"/>
                </a:solidFill>
                <a:latin typeface="Times New Roman" pitchFamily="18" charset="0"/>
                <a:cs typeface="Times New Roman" pitchFamily="18" charset="0"/>
              </a:rPr>
              <a:t/>
            </a:r>
            <a:br>
              <a:rPr lang="en-US" sz="3200" b="1" dirty="0">
                <a:solidFill>
                  <a:srgbClr val="E9450B"/>
                </a:solidFill>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p:txBody>
          <a:bodyPr>
            <a:normAutofit fontScale="92500" lnSpcReduction="10000"/>
          </a:bodyPr>
          <a:lstStyle/>
          <a:p>
            <a:pPr algn="just">
              <a:defRPr/>
            </a:pPr>
            <a:r>
              <a:rPr lang="en-US" dirty="0" err="1">
                <a:latin typeface="Cambria" panose="02040503050406030204" pitchFamily="18" charset="0"/>
                <a:cs typeface="Times New Roman" pitchFamily="18" charset="0"/>
              </a:rPr>
              <a:t>Assessee</a:t>
            </a:r>
            <a:r>
              <a:rPr lang="en-US" dirty="0">
                <a:latin typeface="Cambria" panose="02040503050406030204" pitchFamily="18" charset="0"/>
                <a:cs typeface="Times New Roman" pitchFamily="18" charset="0"/>
              </a:rPr>
              <a:t> will be allowed deduction specified under section 80 C to 80U from his Gross Total Income (GTI)</a:t>
            </a:r>
          </a:p>
          <a:p>
            <a:pPr marL="336550" indent="-336550" algn="just">
              <a:buFont typeface="Arial" pitchFamily="34" charset="0"/>
              <a:buChar char="•"/>
              <a:defRPr/>
            </a:pPr>
            <a:endParaRPr lang="en-US" dirty="0">
              <a:latin typeface="Cambria" panose="02040503050406030204" pitchFamily="18" charset="0"/>
              <a:cs typeface="Times New Roman" pitchFamily="18" charset="0"/>
            </a:endParaRPr>
          </a:p>
          <a:p>
            <a:pPr algn="just">
              <a:defRPr/>
            </a:pPr>
            <a:r>
              <a:rPr lang="en-US" dirty="0">
                <a:latin typeface="Cambria" panose="02040503050406030204" pitchFamily="18" charset="0"/>
                <a:cs typeface="Times New Roman" pitchFamily="18" charset="0"/>
              </a:rPr>
              <a:t>The aggregate amount of deduction shall not exceed, in any case, the GTI</a:t>
            </a:r>
          </a:p>
          <a:p>
            <a:pPr marL="336550" indent="-336550" algn="just">
              <a:buFont typeface="Arial" pitchFamily="34" charset="0"/>
              <a:buChar char="•"/>
              <a:defRPr/>
            </a:pPr>
            <a:endParaRPr lang="en-US" sz="1800" dirty="0">
              <a:latin typeface="Cambria" panose="02040503050406030204" pitchFamily="18" charset="0"/>
              <a:cs typeface="Times New Roman" pitchFamily="18" charset="0"/>
            </a:endParaRPr>
          </a:p>
          <a:p>
            <a:pPr algn="just">
              <a:defRPr/>
            </a:pPr>
            <a:r>
              <a:rPr lang="en-US" dirty="0">
                <a:latin typeface="Cambria" panose="02040503050406030204" pitchFamily="18" charset="0"/>
                <a:cs typeface="Times New Roman" pitchFamily="18" charset="0"/>
              </a:rPr>
              <a:t>If any deduction is allowed under Chapter VI A to any AOP or BOI, then no deduction shall be allowed to any member of such AOP or BOI from share of income from such AOP or BOI</a:t>
            </a:r>
          </a:p>
          <a:p>
            <a:pPr marL="336550" indent="-336550" algn="just">
              <a:buFont typeface="Arial" pitchFamily="34" charset="0"/>
              <a:buChar char="•"/>
              <a:defRPr/>
            </a:pPr>
            <a:endParaRPr lang="en-US" sz="1800" dirty="0">
              <a:latin typeface="Cambria" panose="02040503050406030204" pitchFamily="18" charset="0"/>
              <a:cs typeface="Times New Roman" pitchFamily="18" charset="0"/>
            </a:endParaRPr>
          </a:p>
          <a:p>
            <a:pPr algn="just">
              <a:defRPr/>
            </a:pPr>
            <a:r>
              <a:rPr lang="en-US" dirty="0">
                <a:latin typeface="Cambria" panose="02040503050406030204" pitchFamily="18" charset="0"/>
                <a:cs typeface="Times New Roman" pitchFamily="18" charset="0"/>
              </a:rPr>
              <a:t>If deduction allowed under section 10A, 10AA, 10B and 10BA, it should not exceed GTI and further no deduction shall be allowed under any other provision of the Act</a:t>
            </a:r>
          </a:p>
          <a:p>
            <a:endParaRPr lang="en-US" dirty="0"/>
          </a:p>
        </p:txBody>
      </p:sp>
    </p:spTree>
    <p:extLst>
      <p:ext uri="{BB962C8B-B14F-4D97-AF65-F5344CB8AC3E}">
        <p14:creationId xmlns:p14="http://schemas.microsoft.com/office/powerpoint/2010/main" xmlns="" val="3741885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2000"/>
            <a:ext cx="7620000" cy="5334000"/>
          </a:xfrm>
        </p:spPr>
        <p:txBody>
          <a:bodyPr>
            <a:normAutofit/>
          </a:bodyPr>
          <a:lstStyle/>
          <a:p>
            <a:pPr algn="just"/>
            <a:r>
              <a:rPr lang="en-US" sz="3200" b="1" dirty="0">
                <a:solidFill>
                  <a:srgbClr val="E9450B"/>
                </a:solidFill>
                <a:latin typeface="Cambria" panose="02040503050406030204" pitchFamily="18" charset="0"/>
                <a:cs typeface="Times New Roman" pitchFamily="18" charset="0"/>
              </a:rPr>
              <a:t>Section 80AC Deduction not to be allowed unless return </a:t>
            </a:r>
            <a:r>
              <a:rPr lang="en-US" sz="3200" b="1" dirty="0" smtClean="0">
                <a:solidFill>
                  <a:srgbClr val="E9450B"/>
                </a:solidFill>
                <a:latin typeface="Cambria" panose="02040503050406030204" pitchFamily="18" charset="0"/>
                <a:cs typeface="Times New Roman" pitchFamily="18" charset="0"/>
              </a:rPr>
              <a:t>furnished</a:t>
            </a:r>
          </a:p>
          <a:p>
            <a:pPr algn="just"/>
            <a:endParaRPr lang="en-US" b="1" dirty="0">
              <a:solidFill>
                <a:srgbClr val="E9450B"/>
              </a:solidFill>
              <a:latin typeface="Cambria" panose="02040503050406030204" pitchFamily="18" charset="0"/>
              <a:cs typeface="Times New Roman" pitchFamily="18" charset="0"/>
            </a:endParaRPr>
          </a:p>
          <a:p>
            <a:pPr marL="0" indent="0" algn="just">
              <a:buNone/>
            </a:pPr>
            <a:r>
              <a:rPr lang="en-US" dirty="0" smtClean="0">
                <a:latin typeface="Cambria" panose="02040503050406030204" pitchFamily="18" charset="0"/>
                <a:cs typeface="Times New Roman" pitchFamily="18" charset="0"/>
              </a:rPr>
              <a:t>     No </a:t>
            </a:r>
            <a:r>
              <a:rPr lang="en-US" dirty="0">
                <a:latin typeface="Cambria" panose="02040503050406030204" pitchFamily="18" charset="0"/>
                <a:cs typeface="Times New Roman" pitchFamily="18" charset="0"/>
              </a:rPr>
              <a:t>deduction under section 80IA, 80IAB, 80IB, 80IC, </a:t>
            </a:r>
            <a:r>
              <a:rPr lang="en-US" dirty="0" smtClean="0">
                <a:latin typeface="Cambria" panose="02040503050406030204" pitchFamily="18" charset="0"/>
                <a:cs typeface="Times New Roman" pitchFamily="18" charset="0"/>
              </a:rPr>
              <a:t> </a:t>
            </a:r>
          </a:p>
          <a:p>
            <a:pPr marL="0" indent="0" algn="just">
              <a:buNone/>
            </a:pPr>
            <a:r>
              <a:rPr lang="en-US" dirty="0">
                <a:latin typeface="Cambria" panose="02040503050406030204" pitchFamily="18" charset="0"/>
                <a:cs typeface="Times New Roman" pitchFamily="18" charset="0"/>
              </a:rPr>
              <a:t> </a:t>
            </a:r>
            <a:r>
              <a:rPr lang="en-US" dirty="0" smtClean="0">
                <a:latin typeface="Cambria" panose="02040503050406030204" pitchFamily="18" charset="0"/>
                <a:cs typeface="Times New Roman" pitchFamily="18" charset="0"/>
              </a:rPr>
              <a:t>    </a:t>
            </a:r>
            <a:r>
              <a:rPr lang="en-US" dirty="0">
                <a:latin typeface="Cambria" panose="02040503050406030204" pitchFamily="18" charset="0"/>
                <a:cs typeface="Times New Roman" pitchFamily="18" charset="0"/>
              </a:rPr>
              <a:t>80ID, 80IE, shall be allowed unless return is </a:t>
            </a:r>
            <a:r>
              <a:rPr lang="en-US" dirty="0" smtClean="0">
                <a:latin typeface="Cambria" panose="02040503050406030204" pitchFamily="18" charset="0"/>
                <a:cs typeface="Times New Roman" pitchFamily="18" charset="0"/>
              </a:rPr>
              <a:t>furnished</a:t>
            </a:r>
          </a:p>
          <a:p>
            <a:pPr marL="0" indent="0" algn="just">
              <a:buNone/>
            </a:pPr>
            <a:r>
              <a:rPr lang="en-US" dirty="0">
                <a:latin typeface="Cambria" panose="02040503050406030204" pitchFamily="18" charset="0"/>
                <a:cs typeface="Times New Roman" pitchFamily="18" charset="0"/>
              </a:rPr>
              <a:t> </a:t>
            </a:r>
            <a:r>
              <a:rPr lang="en-US" dirty="0" smtClean="0">
                <a:latin typeface="Cambria" panose="02040503050406030204" pitchFamily="18" charset="0"/>
                <a:cs typeface="Times New Roman" pitchFamily="18" charset="0"/>
              </a:rPr>
              <a:t>    on </a:t>
            </a:r>
            <a:r>
              <a:rPr lang="en-US" dirty="0">
                <a:latin typeface="Cambria" panose="02040503050406030204" pitchFamily="18" charset="0"/>
                <a:cs typeface="Times New Roman" pitchFamily="18" charset="0"/>
              </a:rPr>
              <a:t>or before due date u/s 139 (1)</a:t>
            </a:r>
          </a:p>
          <a:p>
            <a:pPr marL="0" indent="0" algn="just">
              <a:buNone/>
            </a:pPr>
            <a:r>
              <a:rPr lang="en-US" dirty="0" smtClean="0">
                <a:latin typeface="Cambria" panose="02040503050406030204" pitchFamily="18" charset="0"/>
                <a:cs typeface="Times New Roman" pitchFamily="18" charset="0"/>
              </a:rPr>
              <a:t>       </a:t>
            </a:r>
            <a:endParaRPr lang="en-US" sz="3200" dirty="0">
              <a:latin typeface="Cambria" panose="02040503050406030204" pitchFamily="18" charset="0"/>
              <a:cs typeface="Times New Roman" pitchFamily="18" charset="0"/>
            </a:endParaRPr>
          </a:p>
          <a:p>
            <a:pPr algn="just"/>
            <a:r>
              <a:rPr lang="en-US" sz="3200" b="1" dirty="0">
                <a:solidFill>
                  <a:srgbClr val="E9450B"/>
                </a:solidFill>
                <a:latin typeface="Cambria" panose="02040503050406030204" pitchFamily="18" charset="0"/>
                <a:cs typeface="Times New Roman" pitchFamily="18" charset="0"/>
              </a:rPr>
              <a:t>Section 80AB Deduction to be made with reference to the income included  in the gross total income</a:t>
            </a:r>
            <a:endParaRPr lang="en-US" sz="3200" dirty="0">
              <a:latin typeface="Cambria" panose="02040503050406030204" pitchFamily="18" charset="0"/>
            </a:endParaRPr>
          </a:p>
          <a:p>
            <a:endParaRPr lang="en-US" b="1" dirty="0" smtClean="0">
              <a:solidFill>
                <a:srgbClr val="E9450B"/>
              </a:solidFill>
              <a:latin typeface="Times New Roman" pitchFamily="18" charset="0"/>
              <a:cs typeface="Times New Roman" pitchFamily="18" charset="0"/>
            </a:endParaRPr>
          </a:p>
          <a:p>
            <a:endParaRPr lang="en-US" b="1" dirty="0">
              <a:solidFill>
                <a:srgbClr val="E9450B"/>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401816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73162"/>
          </a:xfrm>
        </p:spPr>
        <p:txBody>
          <a:bodyPr>
            <a:normAutofit fontScale="90000"/>
          </a:bodyPr>
          <a:lstStyle/>
          <a:p>
            <a:r>
              <a:rPr lang="en-US" sz="5300" b="1" u="sng" dirty="0" smtClean="0">
                <a:solidFill>
                  <a:srgbClr val="E9450B"/>
                </a:solidFill>
                <a:latin typeface="Cambria" panose="02040503050406030204" pitchFamily="18" charset="0"/>
                <a:cs typeface="Times New Roman" pitchFamily="18" charset="0"/>
              </a:rPr>
              <a:t>Case Laws</a:t>
            </a:r>
            <a:r>
              <a:rPr lang="en-US" sz="3200" b="1" dirty="0">
                <a:solidFill>
                  <a:srgbClr val="E9450B"/>
                </a:solidFill>
                <a:latin typeface="Times New Roman" pitchFamily="18" charset="0"/>
                <a:cs typeface="Times New Roman" pitchFamily="18" charset="0"/>
              </a:rPr>
              <a:t/>
            </a:r>
            <a:br>
              <a:rPr lang="en-US" sz="3200" b="1" dirty="0">
                <a:solidFill>
                  <a:srgbClr val="E9450B"/>
                </a:solidFill>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457200" y="1066800"/>
            <a:ext cx="7467600" cy="5407152"/>
          </a:xfrm>
        </p:spPr>
        <p:txBody>
          <a:bodyPr/>
          <a:lstStyle/>
          <a:p>
            <a:pPr marL="0" indent="0" algn="just">
              <a:buNone/>
            </a:pPr>
            <a:endParaRPr lang="en-US" dirty="0">
              <a:latin typeface="Cambria" panose="02040503050406030204" pitchFamily="18" charset="0"/>
            </a:endParaRPr>
          </a:p>
          <a:p>
            <a:pPr algn="just">
              <a:buFont typeface="Arial" pitchFamily="34" charset="0"/>
              <a:buChar char="•"/>
              <a:defRPr/>
            </a:pPr>
            <a:r>
              <a:rPr lang="en-US" sz="2800" b="1" dirty="0">
                <a:solidFill>
                  <a:srgbClr val="FF0000"/>
                </a:solidFill>
                <a:latin typeface="Cambria" panose="02040503050406030204" pitchFamily="18" charset="0"/>
                <a:cs typeface="Times New Roman" pitchFamily="18" charset="0"/>
              </a:rPr>
              <a:t>Profit and gain are to be reduced by current depreciation including initial depreciation relating to new undertaking</a:t>
            </a:r>
            <a:r>
              <a:rPr lang="en-US" sz="2800" b="1" i="1" dirty="0">
                <a:solidFill>
                  <a:srgbClr val="FF0000"/>
                </a:solidFill>
                <a:latin typeface="Cambria" panose="02040503050406030204" pitchFamily="18" charset="0"/>
                <a:cs typeface="Times New Roman" pitchFamily="18" charset="0"/>
              </a:rPr>
              <a:t> </a:t>
            </a:r>
            <a:r>
              <a:rPr lang="en-US" sz="2800" b="1" dirty="0">
                <a:solidFill>
                  <a:srgbClr val="FF0000"/>
                </a:solidFill>
                <a:latin typeface="Cambria" panose="02040503050406030204" pitchFamily="18" charset="0"/>
                <a:cs typeface="Times New Roman" pitchFamily="18" charset="0"/>
              </a:rPr>
              <a:t> </a:t>
            </a:r>
            <a:endParaRPr lang="en-US" sz="2800" dirty="0">
              <a:solidFill>
                <a:srgbClr val="FF0000"/>
              </a:solidFill>
              <a:latin typeface="Cambria" panose="02040503050406030204" pitchFamily="18" charset="0"/>
              <a:cs typeface="Times New Roman" pitchFamily="18" charset="0"/>
            </a:endParaRPr>
          </a:p>
          <a:p>
            <a:pPr lvl="1" algn="just">
              <a:buNone/>
              <a:defRPr/>
            </a:pPr>
            <a:r>
              <a:rPr lang="en-US" sz="2800" b="1" dirty="0">
                <a:solidFill>
                  <a:srgbClr val="FF0000"/>
                </a:solidFill>
                <a:latin typeface="Cambria" panose="02040503050406030204" pitchFamily="18" charset="0"/>
                <a:cs typeface="Times New Roman" pitchFamily="18" charset="0"/>
              </a:rPr>
              <a:t>	</a:t>
            </a:r>
            <a:r>
              <a:rPr lang="en-US" sz="2400" dirty="0">
                <a:solidFill>
                  <a:schemeClr val="tx1">
                    <a:lumMod val="95000"/>
                  </a:schemeClr>
                </a:solidFill>
                <a:latin typeface="Cambria" panose="02040503050406030204" pitchFamily="18" charset="0"/>
                <a:cs typeface="Times New Roman" pitchFamily="18" charset="0"/>
              </a:rPr>
              <a:t>318 ITR 352 ( </a:t>
            </a:r>
            <a:r>
              <a:rPr lang="en-US" sz="2400" dirty="0" err="1">
                <a:solidFill>
                  <a:schemeClr val="tx1">
                    <a:lumMod val="95000"/>
                  </a:schemeClr>
                </a:solidFill>
                <a:latin typeface="Cambria" panose="02040503050406030204" pitchFamily="18" charset="0"/>
                <a:cs typeface="Times New Roman" pitchFamily="18" charset="0"/>
              </a:rPr>
              <a:t>Bom</a:t>
            </a:r>
            <a:r>
              <a:rPr lang="en-US" sz="2400" dirty="0">
                <a:solidFill>
                  <a:schemeClr val="tx1">
                    <a:lumMod val="95000"/>
                  </a:schemeClr>
                </a:solidFill>
                <a:latin typeface="Cambria" panose="02040503050406030204" pitchFamily="18" charset="0"/>
                <a:cs typeface="Times New Roman" pitchFamily="18" charset="0"/>
              </a:rPr>
              <a:t>) (FB) </a:t>
            </a:r>
            <a:r>
              <a:rPr lang="en-US" sz="2400" dirty="0" err="1">
                <a:solidFill>
                  <a:schemeClr val="tx1">
                    <a:lumMod val="95000"/>
                  </a:schemeClr>
                </a:solidFill>
                <a:latin typeface="Cambria" panose="02040503050406030204" pitchFamily="18" charset="0"/>
                <a:cs typeface="Times New Roman" pitchFamily="18" charset="0"/>
              </a:rPr>
              <a:t>Plastiblends</a:t>
            </a:r>
            <a:r>
              <a:rPr lang="en-US" sz="2400" dirty="0">
                <a:solidFill>
                  <a:schemeClr val="tx1">
                    <a:lumMod val="95000"/>
                  </a:schemeClr>
                </a:solidFill>
                <a:latin typeface="Cambria" panose="02040503050406030204" pitchFamily="18" charset="0"/>
                <a:cs typeface="Times New Roman" pitchFamily="18" charset="0"/>
              </a:rPr>
              <a:t> India Ltd vs. ACIT</a:t>
            </a:r>
          </a:p>
          <a:p>
            <a:pPr lvl="1" algn="just">
              <a:buNone/>
              <a:defRPr/>
            </a:pPr>
            <a:r>
              <a:rPr lang="en-US" sz="1400" dirty="0">
                <a:solidFill>
                  <a:schemeClr val="tx1">
                    <a:lumMod val="95000"/>
                  </a:schemeClr>
                </a:solidFill>
                <a:latin typeface="Cambria" panose="02040503050406030204" pitchFamily="18" charset="0"/>
                <a:cs typeface="Times New Roman" pitchFamily="18" charset="0"/>
              </a:rPr>
              <a:t>	</a:t>
            </a:r>
            <a:endParaRPr lang="en-US" sz="1050" dirty="0">
              <a:solidFill>
                <a:schemeClr val="tx1">
                  <a:lumMod val="95000"/>
                </a:schemeClr>
              </a:solidFill>
              <a:latin typeface="Cambria" panose="02040503050406030204" pitchFamily="18" charset="0"/>
              <a:cs typeface="Times New Roman" pitchFamily="18" charset="0"/>
            </a:endParaRPr>
          </a:p>
          <a:p>
            <a:pPr lvl="1" algn="just">
              <a:buNone/>
              <a:defRPr/>
            </a:pPr>
            <a:r>
              <a:rPr lang="en-US" sz="2400" dirty="0">
                <a:solidFill>
                  <a:schemeClr val="tx1">
                    <a:lumMod val="95000"/>
                  </a:schemeClr>
                </a:solidFill>
                <a:latin typeface="Cambria" panose="02040503050406030204" pitchFamily="18" charset="0"/>
                <a:cs typeface="Times New Roman" pitchFamily="18" charset="0"/>
              </a:rPr>
              <a:t>	213 ITR 721 (Raj) CIT </a:t>
            </a:r>
            <a:r>
              <a:rPr lang="en-US" sz="2400" dirty="0" err="1">
                <a:solidFill>
                  <a:schemeClr val="tx1">
                    <a:lumMod val="95000"/>
                  </a:schemeClr>
                </a:solidFill>
                <a:latin typeface="Cambria" panose="02040503050406030204" pitchFamily="18" charset="0"/>
                <a:cs typeface="Times New Roman" pitchFamily="18" charset="0"/>
              </a:rPr>
              <a:t>vs</a:t>
            </a:r>
            <a:r>
              <a:rPr lang="en-US" sz="2400" dirty="0">
                <a:solidFill>
                  <a:schemeClr val="tx1">
                    <a:lumMod val="95000"/>
                  </a:schemeClr>
                </a:solidFill>
                <a:latin typeface="Cambria" panose="02040503050406030204" pitchFamily="18" charset="0"/>
                <a:cs typeface="Times New Roman" pitchFamily="18" charset="0"/>
              </a:rPr>
              <a:t> </a:t>
            </a:r>
            <a:r>
              <a:rPr lang="en-US" sz="2400" dirty="0" err="1">
                <a:solidFill>
                  <a:schemeClr val="tx1">
                    <a:lumMod val="95000"/>
                  </a:schemeClr>
                </a:solidFill>
                <a:latin typeface="Cambria" panose="02040503050406030204" pitchFamily="18" charset="0"/>
                <a:cs typeface="Times New Roman" pitchFamily="18" charset="0"/>
              </a:rPr>
              <a:t>Loonkar</a:t>
            </a:r>
            <a:r>
              <a:rPr lang="en-US" sz="2400" dirty="0">
                <a:solidFill>
                  <a:schemeClr val="tx1">
                    <a:lumMod val="95000"/>
                  </a:schemeClr>
                </a:solidFill>
                <a:latin typeface="Cambria" panose="02040503050406030204" pitchFamily="18" charset="0"/>
                <a:cs typeface="Times New Roman" pitchFamily="18" charset="0"/>
              </a:rPr>
              <a:t> Tools Pvt. Limited </a:t>
            </a:r>
            <a:r>
              <a:rPr lang="en-US" sz="2400" i="1" dirty="0">
                <a:solidFill>
                  <a:schemeClr val="tx1">
                    <a:lumMod val="95000"/>
                  </a:schemeClr>
                </a:solidFill>
                <a:latin typeface="Cambria" panose="02040503050406030204" pitchFamily="18" charset="0"/>
                <a:cs typeface="Times New Roman" pitchFamily="18" charset="0"/>
              </a:rPr>
              <a:t>s. </a:t>
            </a:r>
            <a:r>
              <a:rPr lang="en-US" sz="2400" b="1" i="1" dirty="0">
                <a:solidFill>
                  <a:schemeClr val="tx1">
                    <a:lumMod val="95000"/>
                  </a:schemeClr>
                </a:solidFill>
                <a:latin typeface="Cambria" panose="02040503050406030204" pitchFamily="18" charset="0"/>
                <a:cs typeface="Times New Roman" pitchFamily="18" charset="0"/>
              </a:rPr>
              <a:t>80AB, </a:t>
            </a:r>
            <a:r>
              <a:rPr lang="en-US" sz="2400" i="1" dirty="0">
                <a:solidFill>
                  <a:schemeClr val="tx1">
                    <a:lumMod val="95000"/>
                  </a:schemeClr>
                </a:solidFill>
                <a:latin typeface="Cambria" panose="02040503050406030204" pitchFamily="18" charset="0"/>
                <a:cs typeface="Times New Roman" pitchFamily="18" charset="0"/>
              </a:rPr>
              <a:t>s. 80HH</a:t>
            </a:r>
            <a:r>
              <a:rPr lang="en-US" sz="2400" dirty="0">
                <a:solidFill>
                  <a:schemeClr val="tx1">
                    <a:lumMod val="95000"/>
                  </a:schemeClr>
                </a:solidFill>
                <a:latin typeface="Cambria" panose="02040503050406030204" pitchFamily="18" charset="0"/>
                <a:cs typeface="Times New Roman" pitchFamily="18" charset="0"/>
              </a:rPr>
              <a:t> </a:t>
            </a:r>
          </a:p>
          <a:p>
            <a:endParaRPr lang="en-US" dirty="0"/>
          </a:p>
        </p:txBody>
      </p:sp>
    </p:spTree>
    <p:extLst>
      <p:ext uri="{BB962C8B-B14F-4D97-AF65-F5344CB8AC3E}">
        <p14:creationId xmlns:p14="http://schemas.microsoft.com/office/powerpoint/2010/main" xmlns="" val="1398062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7467600" cy="5334000"/>
          </a:xfrm>
        </p:spPr>
        <p:txBody>
          <a:bodyPr>
            <a:normAutofit/>
          </a:bodyPr>
          <a:lstStyle/>
          <a:p>
            <a:pPr algn="just">
              <a:buFont typeface="Arial" pitchFamily="34" charset="0"/>
              <a:buChar char="•"/>
              <a:defRPr/>
            </a:pPr>
            <a:r>
              <a:rPr lang="en-US" sz="2600" b="1" dirty="0">
                <a:solidFill>
                  <a:srgbClr val="FF0000"/>
                </a:solidFill>
                <a:latin typeface="Cambria" panose="02040503050406030204" pitchFamily="18" charset="0"/>
                <a:cs typeface="Times New Roman" pitchFamily="18" charset="0"/>
              </a:rPr>
              <a:t>Computation of deduction only with reference to profits of the undertaking and not total profit of the business and without adjusting loss of other units</a:t>
            </a:r>
            <a:endParaRPr lang="en-US" sz="2600" dirty="0">
              <a:solidFill>
                <a:srgbClr val="FF0000"/>
              </a:solidFill>
              <a:latin typeface="Cambria" panose="02040503050406030204" pitchFamily="18" charset="0"/>
              <a:cs typeface="Times New Roman" pitchFamily="18" charset="0"/>
            </a:endParaRPr>
          </a:p>
          <a:p>
            <a:pPr lvl="1" algn="just">
              <a:buNone/>
              <a:defRPr/>
            </a:pPr>
            <a:r>
              <a:rPr lang="en-US" sz="1200" dirty="0">
                <a:solidFill>
                  <a:srgbClr val="FF0000"/>
                </a:solidFill>
                <a:latin typeface="Cambria" panose="02040503050406030204" pitchFamily="18" charset="0"/>
                <a:cs typeface="Times New Roman" pitchFamily="18" charset="0"/>
              </a:rPr>
              <a:t>	</a:t>
            </a:r>
          </a:p>
          <a:p>
            <a:pPr lvl="1" algn="just">
              <a:buNone/>
              <a:defRPr/>
            </a:pPr>
            <a:r>
              <a:rPr lang="en-US" sz="2200" dirty="0">
                <a:solidFill>
                  <a:schemeClr val="tx1">
                    <a:lumMod val="95000"/>
                  </a:schemeClr>
                </a:solidFill>
                <a:latin typeface="Cambria" panose="02040503050406030204" pitchFamily="18" charset="0"/>
                <a:cs typeface="Times New Roman" pitchFamily="18" charset="0"/>
              </a:rPr>
              <a:t>	161 ITR 320 (SC) CIT, (Central) Madras </a:t>
            </a:r>
            <a:r>
              <a:rPr lang="en-US" sz="2200" dirty="0" err="1">
                <a:solidFill>
                  <a:schemeClr val="tx1">
                    <a:lumMod val="95000"/>
                  </a:schemeClr>
                </a:solidFill>
                <a:latin typeface="Cambria" panose="02040503050406030204" pitchFamily="18" charset="0"/>
                <a:cs typeface="Times New Roman" pitchFamily="18" charset="0"/>
              </a:rPr>
              <a:t>vs</a:t>
            </a:r>
            <a:r>
              <a:rPr lang="en-US" sz="2200" dirty="0">
                <a:solidFill>
                  <a:schemeClr val="tx1">
                    <a:lumMod val="95000"/>
                  </a:schemeClr>
                </a:solidFill>
                <a:latin typeface="Cambria" panose="02040503050406030204" pitchFamily="18" charset="0"/>
                <a:cs typeface="Times New Roman" pitchFamily="18" charset="0"/>
              </a:rPr>
              <a:t> </a:t>
            </a:r>
            <a:r>
              <a:rPr lang="en-US" sz="2200" dirty="0" err="1">
                <a:solidFill>
                  <a:schemeClr val="tx1">
                    <a:lumMod val="95000"/>
                  </a:schemeClr>
                </a:solidFill>
                <a:latin typeface="Cambria" panose="02040503050406030204" pitchFamily="18" charset="0"/>
                <a:cs typeface="Times New Roman" pitchFamily="18" charset="0"/>
              </a:rPr>
              <a:t>Canara</a:t>
            </a:r>
            <a:r>
              <a:rPr lang="en-US" sz="2200" dirty="0">
                <a:solidFill>
                  <a:schemeClr val="tx1">
                    <a:lumMod val="95000"/>
                  </a:schemeClr>
                </a:solidFill>
                <a:latin typeface="Cambria" panose="02040503050406030204" pitchFamily="18" charset="0"/>
                <a:cs typeface="Times New Roman" pitchFamily="18" charset="0"/>
              </a:rPr>
              <a:t> Workshops Pvt. Limited   </a:t>
            </a:r>
            <a:r>
              <a:rPr lang="en-US" sz="2200" i="1" dirty="0">
                <a:solidFill>
                  <a:schemeClr val="tx1">
                    <a:lumMod val="95000"/>
                  </a:schemeClr>
                </a:solidFill>
                <a:latin typeface="Cambria" panose="02040503050406030204" pitchFamily="18" charset="0"/>
                <a:cs typeface="Times New Roman" pitchFamily="18" charset="0"/>
              </a:rPr>
              <a:t>s. 80E</a:t>
            </a:r>
            <a:r>
              <a:rPr lang="en-US" sz="22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200" dirty="0">
                <a:solidFill>
                  <a:schemeClr val="tx1">
                    <a:lumMod val="95000"/>
                  </a:schemeClr>
                </a:solidFill>
                <a:latin typeface="Cambria" panose="02040503050406030204" pitchFamily="18" charset="0"/>
                <a:cs typeface="Times New Roman" pitchFamily="18" charset="0"/>
              </a:rPr>
              <a:t>	</a:t>
            </a:r>
          </a:p>
          <a:p>
            <a:pPr lvl="1" algn="just">
              <a:buNone/>
              <a:defRPr/>
            </a:pPr>
            <a:r>
              <a:rPr lang="en-US" sz="2200" dirty="0">
                <a:solidFill>
                  <a:schemeClr val="tx1">
                    <a:lumMod val="95000"/>
                  </a:schemeClr>
                </a:solidFill>
                <a:latin typeface="Cambria" panose="02040503050406030204" pitchFamily="18" charset="0"/>
                <a:cs typeface="Times New Roman" pitchFamily="18" charset="0"/>
              </a:rPr>
              <a:t>	160 Taxman 343 (Delhi) CIT vs. </a:t>
            </a:r>
            <a:r>
              <a:rPr lang="en-US" sz="2200" dirty="0" err="1">
                <a:solidFill>
                  <a:schemeClr val="tx1">
                    <a:lumMod val="95000"/>
                  </a:schemeClr>
                </a:solidFill>
                <a:latin typeface="Cambria" panose="02040503050406030204" pitchFamily="18" charset="0"/>
                <a:cs typeface="Times New Roman" pitchFamily="18" charset="0"/>
              </a:rPr>
              <a:t>Dewan</a:t>
            </a:r>
            <a:r>
              <a:rPr lang="en-US" sz="2200" dirty="0">
                <a:solidFill>
                  <a:schemeClr val="tx1">
                    <a:lumMod val="95000"/>
                  </a:schemeClr>
                </a:solidFill>
                <a:latin typeface="Cambria" panose="02040503050406030204" pitchFamily="18" charset="0"/>
                <a:cs typeface="Times New Roman" pitchFamily="18" charset="0"/>
              </a:rPr>
              <a:t> Kraft System P LTD. [2008] 297 ITR 0305</a:t>
            </a:r>
          </a:p>
          <a:p>
            <a:pPr marL="736600" indent="-736600" algn="just">
              <a:buNone/>
              <a:defRPr/>
            </a:pPr>
            <a:r>
              <a:rPr lang="en-US" sz="2200" dirty="0">
                <a:solidFill>
                  <a:schemeClr val="tx1">
                    <a:lumMod val="95000"/>
                  </a:schemeClr>
                </a:solidFill>
                <a:latin typeface="Cambria" panose="02040503050406030204" pitchFamily="18" charset="0"/>
                <a:cs typeface="Times New Roman" pitchFamily="18" charset="0"/>
              </a:rPr>
              <a:t>	</a:t>
            </a:r>
          </a:p>
          <a:p>
            <a:pPr marL="736600" indent="-736600" algn="just">
              <a:buNone/>
              <a:defRPr/>
            </a:pPr>
            <a:r>
              <a:rPr lang="en-US" sz="2200" dirty="0">
                <a:solidFill>
                  <a:schemeClr val="tx1">
                    <a:lumMod val="95000"/>
                  </a:schemeClr>
                </a:solidFill>
                <a:latin typeface="Cambria" panose="02040503050406030204" pitchFamily="18" charset="0"/>
                <a:cs typeface="Times New Roman" pitchFamily="18" charset="0"/>
              </a:rPr>
              <a:t>	251 ITR 471 (A.P.) CIT </a:t>
            </a:r>
            <a:r>
              <a:rPr lang="en-US" sz="2200" dirty="0" err="1">
                <a:solidFill>
                  <a:schemeClr val="tx1">
                    <a:lumMod val="95000"/>
                  </a:schemeClr>
                </a:solidFill>
                <a:latin typeface="Cambria" panose="02040503050406030204" pitchFamily="18" charset="0"/>
                <a:cs typeface="Times New Roman" pitchFamily="18" charset="0"/>
              </a:rPr>
              <a:t>vs</a:t>
            </a:r>
            <a:r>
              <a:rPr lang="en-US" sz="2200" dirty="0">
                <a:solidFill>
                  <a:schemeClr val="tx1">
                    <a:lumMod val="95000"/>
                  </a:schemeClr>
                </a:solidFill>
                <a:latin typeface="Cambria" panose="02040503050406030204" pitchFamily="18" charset="0"/>
                <a:cs typeface="Times New Roman" pitchFamily="18" charset="0"/>
              </a:rPr>
              <a:t> </a:t>
            </a:r>
            <a:r>
              <a:rPr lang="en-US" sz="2200" dirty="0" err="1">
                <a:solidFill>
                  <a:schemeClr val="tx1">
                    <a:lumMod val="95000"/>
                  </a:schemeClr>
                </a:solidFill>
                <a:latin typeface="Cambria" panose="02040503050406030204" pitchFamily="18" charset="0"/>
                <a:cs typeface="Times New Roman" pitchFamily="18" charset="0"/>
              </a:rPr>
              <a:t>Visakha</a:t>
            </a:r>
            <a:r>
              <a:rPr lang="en-US" sz="2200" dirty="0">
                <a:solidFill>
                  <a:schemeClr val="tx1">
                    <a:lumMod val="95000"/>
                  </a:schemeClr>
                </a:solidFill>
                <a:latin typeface="Cambria" panose="02040503050406030204" pitchFamily="18" charset="0"/>
                <a:cs typeface="Times New Roman" pitchFamily="18" charset="0"/>
              </a:rPr>
              <a:t> Industries Ltd </a:t>
            </a:r>
            <a:r>
              <a:rPr lang="en-US" sz="2200" i="1" dirty="0">
                <a:solidFill>
                  <a:schemeClr val="tx1">
                    <a:lumMod val="95000"/>
                  </a:schemeClr>
                </a:solidFill>
                <a:latin typeface="Cambria" panose="02040503050406030204" pitchFamily="18" charset="0"/>
                <a:cs typeface="Times New Roman" pitchFamily="18" charset="0"/>
              </a:rPr>
              <a:t>s</a:t>
            </a:r>
            <a:r>
              <a:rPr lang="en-US" sz="2200" b="1" i="1" dirty="0">
                <a:solidFill>
                  <a:schemeClr val="tx1">
                    <a:lumMod val="95000"/>
                  </a:schemeClr>
                </a:solidFill>
                <a:latin typeface="Cambria" panose="02040503050406030204" pitchFamily="18" charset="0"/>
                <a:cs typeface="Times New Roman" pitchFamily="18" charset="0"/>
              </a:rPr>
              <a:t>. 80AB , s. 80B , s. 80HH , s. 80J</a:t>
            </a:r>
            <a:endParaRPr lang="en-US" sz="2200" b="1" dirty="0">
              <a:solidFill>
                <a:schemeClr val="tx1">
                  <a:lumMod val="95000"/>
                </a:schemeClr>
              </a:solidFill>
              <a:latin typeface="Cambria" panose="02040503050406030204" pitchFamily="18" charset="0"/>
              <a:cs typeface="Times New Roman" pitchFamily="18" charset="0"/>
            </a:endParaRPr>
          </a:p>
          <a:p>
            <a:endParaRPr lang="en-US" dirty="0"/>
          </a:p>
        </p:txBody>
      </p:sp>
    </p:spTree>
    <p:extLst>
      <p:ext uri="{BB962C8B-B14F-4D97-AF65-F5344CB8AC3E}">
        <p14:creationId xmlns:p14="http://schemas.microsoft.com/office/powerpoint/2010/main" xmlns="" val="23994224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891</TotalTime>
  <Words>879</Words>
  <Application>Microsoft Office PowerPoint</Application>
  <PresentationFormat>On-screen Show (4:3)</PresentationFormat>
  <Paragraphs>130</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Oriel</vt:lpstr>
      <vt:lpstr>Chapter VI A deductions-special provisions for cases covered u/s 10a,10B</vt:lpstr>
      <vt:lpstr>Fundamentals of the Deductions</vt:lpstr>
      <vt:lpstr>Case Laws</vt:lpstr>
      <vt:lpstr>Slide 4</vt:lpstr>
      <vt:lpstr>Audit of company cases- Section 80A,80AB,80AC</vt:lpstr>
      <vt:lpstr>Section 80 A Deductions to be made in computing total income </vt:lpstr>
      <vt:lpstr>Slide 7</vt:lpstr>
      <vt:lpstr>Case Laws </vt:lpstr>
      <vt:lpstr>Slide 9</vt:lpstr>
      <vt:lpstr>Slide 10</vt:lpstr>
      <vt:lpstr>Slide 11</vt:lpstr>
      <vt:lpstr>Gross Total Income &amp; Total Income</vt:lpstr>
      <vt:lpstr>Gross  Total  Income</vt:lpstr>
      <vt:lpstr>COMPUTATION OT TOTAL INCOME</vt:lpstr>
      <vt:lpstr>Section 80IA,80IB</vt:lpstr>
      <vt:lpstr>Relevant Circulars on Section 80IA </vt:lpstr>
      <vt:lpstr>Relevant Circular on Section 80IB</vt:lpstr>
      <vt:lpstr>Slide 18</vt:lpstr>
      <vt:lpstr>Slide 19</vt:lpstr>
      <vt:lpstr>Slide 20</vt:lpstr>
      <vt:lpstr>Slide 21</vt:lpstr>
      <vt:lpstr>Slide 22</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“DRAFTING OF DEED, WILL AND DOCUMENTATION AND ITS LEGAL IMPORTANCE” </dc:title>
  <dc:creator>server</dc:creator>
  <cp:lastModifiedBy>server</cp:lastModifiedBy>
  <cp:revision>184</cp:revision>
  <dcterms:created xsi:type="dcterms:W3CDTF">2014-02-15T05:34:02Z</dcterms:created>
  <dcterms:modified xsi:type="dcterms:W3CDTF">2014-02-20T05:30:28Z</dcterms:modified>
</cp:coreProperties>
</file>