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2" d="100"/>
          <a:sy n="72" d="100"/>
        </p:scale>
        <p:origin x="64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C835824-2A63-400E-B290-69992EE05ADF}" type="datetimeFigureOut">
              <a:rPr lang="en-IN" smtClean="0"/>
              <a:t>12-October-2017</a:t>
            </a:fld>
            <a:endParaRPr lang="en-IN"/>
          </a:p>
        </p:txBody>
      </p:sp>
      <p:sp>
        <p:nvSpPr>
          <p:cNvPr id="5" name="Footer Placeholder 4"/>
          <p:cNvSpPr>
            <a:spLocks noGrp="1"/>
          </p:cNvSpPr>
          <p:nvPr>
            <p:ph type="ftr" sz="quarter" idx="11"/>
          </p:nvPr>
        </p:nvSpPr>
        <p:spPr>
          <a:xfrm>
            <a:off x="2416500" y="329307"/>
            <a:ext cx="4973915" cy="309201"/>
          </a:xfrm>
        </p:spPr>
        <p:txBody>
          <a:bodyPr/>
          <a:lstStyle/>
          <a:p>
            <a:endParaRPr lang="en-IN"/>
          </a:p>
        </p:txBody>
      </p:sp>
      <p:sp>
        <p:nvSpPr>
          <p:cNvPr id="6" name="Slide Number Placeholder 5"/>
          <p:cNvSpPr>
            <a:spLocks noGrp="1"/>
          </p:cNvSpPr>
          <p:nvPr>
            <p:ph type="sldNum" sz="quarter" idx="12"/>
          </p:nvPr>
        </p:nvSpPr>
        <p:spPr>
          <a:xfrm>
            <a:off x="1437664" y="798973"/>
            <a:ext cx="811019" cy="503578"/>
          </a:xfrm>
        </p:spPr>
        <p:txBody>
          <a:bodyPr/>
          <a:lstStyle/>
          <a:p>
            <a:fld id="{720451F6-1481-4687-AAB9-B195E94A4E65}" type="slidenum">
              <a:rPr lang="en-IN" smtClean="0"/>
              <a:t>‹#›</a:t>
            </a:fld>
            <a:endParaRPr lang="en-IN"/>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48610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835824-2A63-400E-B290-69992EE05ADF}" type="datetimeFigureOut">
              <a:rPr lang="en-IN" smtClean="0"/>
              <a:t>12-October-2017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20451F6-1481-4687-AAB9-B195E94A4E65}" type="slidenum">
              <a:rPr lang="en-IN" smtClean="0"/>
              <a:t>‹#›</a:t>
            </a:fld>
            <a:endParaRPr lang="en-IN"/>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18302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835824-2A63-400E-B290-69992EE05ADF}" type="datetimeFigureOut">
              <a:rPr lang="en-IN" smtClean="0"/>
              <a:t>12-October-2017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20451F6-1481-4687-AAB9-B195E94A4E65}" type="slidenum">
              <a:rPr lang="en-IN" smtClean="0"/>
              <a:t>‹#›</a:t>
            </a:fld>
            <a:endParaRPr lang="en-IN"/>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57346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835824-2A63-400E-B290-69992EE05ADF}" type="datetimeFigureOut">
              <a:rPr lang="en-IN" smtClean="0"/>
              <a:t>12-October-2017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20451F6-1481-4687-AAB9-B195E94A4E65}" type="slidenum">
              <a:rPr lang="en-IN" smtClean="0"/>
              <a:t>‹#›</a:t>
            </a:fld>
            <a:endParaRPr lang="en-IN"/>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83584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C835824-2A63-400E-B290-69992EE05ADF}" type="datetimeFigureOut">
              <a:rPr lang="en-IN" smtClean="0"/>
              <a:t>12-October-2017</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20451F6-1481-4687-AAB9-B195E94A4E65}" type="slidenum">
              <a:rPr lang="en-IN" smtClean="0"/>
              <a:t>‹#›</a:t>
            </a:fld>
            <a:endParaRPr lang="en-IN"/>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32163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835824-2A63-400E-B290-69992EE05ADF}" type="datetimeFigureOut">
              <a:rPr lang="en-IN" smtClean="0"/>
              <a:t>12-October-2017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20451F6-1481-4687-AAB9-B195E94A4E65}" type="slidenum">
              <a:rPr lang="en-IN" smtClean="0"/>
              <a:t>‹#›</a:t>
            </a:fld>
            <a:endParaRPr lang="en-IN"/>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61859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835824-2A63-400E-B290-69992EE05ADF}" type="datetimeFigureOut">
              <a:rPr lang="en-IN" smtClean="0"/>
              <a:t>12-October-2017</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20451F6-1481-4687-AAB9-B195E94A4E65}" type="slidenum">
              <a:rPr lang="en-IN" smtClean="0"/>
              <a:t>‹#›</a:t>
            </a:fld>
            <a:endParaRPr lang="en-IN"/>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894070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C835824-2A63-400E-B290-69992EE05ADF}" type="datetimeFigureOut">
              <a:rPr lang="en-IN" smtClean="0"/>
              <a:t>12-October-2017</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20451F6-1481-4687-AAB9-B195E94A4E65}" type="slidenum">
              <a:rPr lang="en-IN" smtClean="0"/>
              <a:t>‹#›</a:t>
            </a:fld>
            <a:endParaRPr lang="en-IN"/>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07376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835824-2A63-400E-B290-69992EE05ADF}" type="datetimeFigureOut">
              <a:rPr lang="en-IN" smtClean="0"/>
              <a:t>12-October-2017</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20451F6-1481-4687-AAB9-B195E94A4E65}" type="slidenum">
              <a:rPr lang="en-IN" smtClean="0"/>
              <a:t>‹#›</a:t>
            </a:fld>
            <a:endParaRPr lang="en-IN"/>
          </a:p>
        </p:txBody>
      </p:sp>
    </p:spTree>
    <p:extLst>
      <p:ext uri="{BB962C8B-B14F-4D97-AF65-F5344CB8AC3E}">
        <p14:creationId xmlns:p14="http://schemas.microsoft.com/office/powerpoint/2010/main" val="1485261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C835824-2A63-400E-B290-69992EE05ADF}" type="datetimeFigureOut">
              <a:rPr lang="en-IN" smtClean="0"/>
              <a:t>12-October-2017</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20451F6-1481-4687-AAB9-B195E94A4E65}" type="slidenum">
              <a:rPr lang="en-IN" smtClean="0"/>
              <a:t>‹#›</a:t>
            </a:fld>
            <a:endParaRPr lang="en-IN"/>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02003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C835824-2A63-400E-B290-69992EE05ADF}" type="datetimeFigureOut">
              <a:rPr lang="en-IN" smtClean="0"/>
              <a:t>12-October-2017</a:t>
            </a:fld>
            <a:endParaRPr lang="en-IN"/>
          </a:p>
        </p:txBody>
      </p:sp>
      <p:sp>
        <p:nvSpPr>
          <p:cNvPr id="6" name="Footer Placeholder 5"/>
          <p:cNvSpPr>
            <a:spLocks noGrp="1"/>
          </p:cNvSpPr>
          <p:nvPr>
            <p:ph type="ftr" sz="quarter" idx="11"/>
          </p:nvPr>
        </p:nvSpPr>
        <p:spPr>
          <a:xfrm>
            <a:off x="1447382" y="318640"/>
            <a:ext cx="5541004" cy="320931"/>
          </a:xfrm>
        </p:spPr>
        <p:txBody>
          <a:bodyPr/>
          <a:lstStyle/>
          <a:p>
            <a:endParaRPr lang="en-IN"/>
          </a:p>
        </p:txBody>
      </p:sp>
      <p:sp>
        <p:nvSpPr>
          <p:cNvPr id="7" name="Slide Number Placeholder 6"/>
          <p:cNvSpPr>
            <a:spLocks noGrp="1"/>
          </p:cNvSpPr>
          <p:nvPr>
            <p:ph type="sldNum" sz="quarter" idx="12"/>
          </p:nvPr>
        </p:nvSpPr>
        <p:spPr/>
        <p:txBody>
          <a:bodyPr/>
          <a:lstStyle/>
          <a:p>
            <a:fld id="{720451F6-1481-4687-AAB9-B195E94A4E65}" type="slidenum">
              <a:rPr lang="en-IN" smtClean="0"/>
              <a:t>‹#›</a:t>
            </a:fld>
            <a:endParaRPr lang="en-IN"/>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76190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835824-2A63-400E-B290-69992EE05ADF}" type="datetimeFigureOut">
              <a:rPr lang="en-IN" smtClean="0"/>
              <a:t>12-October-2017</a:t>
            </a:fld>
            <a:endParaRPr lang="en-IN"/>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20451F6-1481-4687-AAB9-B195E94A4E65}" type="slidenum">
              <a:rPr lang="en-IN" smtClean="0"/>
              <a:t>‹#›</a:t>
            </a:fld>
            <a:endParaRPr lang="en-IN"/>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3094235"/>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hyperlink" Target="mailto:myraretail@gmail.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78142-50D1-4CF8-BC87-31A9DA102FD5}"/>
              </a:ext>
            </a:extLst>
          </p:cNvPr>
          <p:cNvSpPr>
            <a:spLocks noGrp="1"/>
          </p:cNvSpPr>
          <p:nvPr>
            <p:ph type="ctrTitle"/>
          </p:nvPr>
        </p:nvSpPr>
        <p:spPr>
          <a:xfrm>
            <a:off x="810001" y="1007166"/>
            <a:ext cx="10572000" cy="1961322"/>
          </a:xfrm>
        </p:spPr>
        <p:txBody>
          <a:bodyPr>
            <a:normAutofit/>
          </a:bodyPr>
          <a:lstStyle/>
          <a:p>
            <a:pPr algn="ctr"/>
            <a:r>
              <a:rPr lang="en-IN" sz="3600" dirty="0">
                <a:solidFill>
                  <a:srgbClr val="FF0000"/>
                </a:solidFill>
              </a:rPr>
              <a:t>Start  your online business/ </a:t>
            </a:r>
            <a:br>
              <a:rPr lang="en-IN" sz="3600" dirty="0">
                <a:solidFill>
                  <a:srgbClr val="FF0000"/>
                </a:solidFill>
              </a:rPr>
            </a:br>
            <a:r>
              <a:rPr lang="en-IN" sz="3600" dirty="0">
                <a:solidFill>
                  <a:srgbClr val="FF0000"/>
                </a:solidFill>
              </a:rPr>
              <a:t>Become a part of E-Commerce business/ Selling Products Online</a:t>
            </a:r>
          </a:p>
        </p:txBody>
      </p:sp>
      <p:sp>
        <p:nvSpPr>
          <p:cNvPr id="6" name="Subtitle 5">
            <a:extLst>
              <a:ext uri="{FF2B5EF4-FFF2-40B4-BE49-F238E27FC236}">
                <a16:creationId xmlns:a16="http://schemas.microsoft.com/office/drawing/2014/main" id="{008D4AE6-BA78-44CF-AFF9-BD389C2803B8}"/>
              </a:ext>
            </a:extLst>
          </p:cNvPr>
          <p:cNvSpPr>
            <a:spLocks noGrp="1"/>
          </p:cNvSpPr>
          <p:nvPr>
            <p:ph type="subTitle" idx="1"/>
          </p:nvPr>
        </p:nvSpPr>
        <p:spPr>
          <a:xfrm>
            <a:off x="1139687" y="4611756"/>
            <a:ext cx="9915165" cy="1325217"/>
          </a:xfrm>
        </p:spPr>
        <p:txBody>
          <a:bodyPr/>
          <a:lstStyle/>
          <a:p>
            <a:r>
              <a:rPr lang="en-US" dirty="0"/>
              <a:t>Deepak Kumar Gupta-9810499569, </a:t>
            </a:r>
            <a:r>
              <a:rPr lang="en-US" dirty="0">
                <a:hlinkClick r:id="rId4"/>
              </a:rPr>
              <a:t>myraretail@gmail.com</a:t>
            </a:r>
            <a:r>
              <a:rPr lang="en-US" dirty="0"/>
              <a:t>, http://dipakgupta.com/</a:t>
            </a:r>
            <a:endParaRPr lang="en-IN" dirty="0"/>
          </a:p>
        </p:txBody>
      </p:sp>
      <p:pic>
        <p:nvPicPr>
          <p:cNvPr id="7" name="Audio 6">
            <a:hlinkClick r:id="" action="ppaction://media"/>
            <a:extLst>
              <a:ext uri="{FF2B5EF4-FFF2-40B4-BE49-F238E27FC236}">
                <a16:creationId xmlns:a16="http://schemas.microsoft.com/office/drawing/2014/main" id="{29624FB8-4BD6-4221-8E6C-F52A90348BB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45458461"/>
      </p:ext>
    </p:extLst>
  </p:cSld>
  <p:clrMapOvr>
    <a:masterClrMapping/>
  </p:clrMapOvr>
  <mc:AlternateContent xmlns:mc="http://schemas.openxmlformats.org/markup-compatibility/2006">
    <mc:Choice xmlns:p14="http://schemas.microsoft.com/office/powerpoint/2010/main" Requires="p14">
      <p:transition spd="slow" p14:dur="2000" advTm="10541"/>
    </mc:Choice>
    <mc:Fallback>
      <p:transition spd="slow" advTm="105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7D2D6-D8AD-4961-9045-A140EE881CE4}"/>
              </a:ext>
            </a:extLst>
          </p:cNvPr>
          <p:cNvSpPr>
            <a:spLocks noGrp="1"/>
          </p:cNvSpPr>
          <p:nvPr>
            <p:ph type="title"/>
          </p:nvPr>
        </p:nvSpPr>
        <p:spPr/>
        <p:txBody>
          <a:bodyPr/>
          <a:lstStyle/>
          <a:p>
            <a:r>
              <a:rPr lang="en-IN" sz="2800" dirty="0"/>
              <a:t>Photography of the Products with Models</a:t>
            </a:r>
          </a:p>
        </p:txBody>
      </p:sp>
      <p:sp>
        <p:nvSpPr>
          <p:cNvPr id="3" name="Content Placeholder 2">
            <a:extLst>
              <a:ext uri="{FF2B5EF4-FFF2-40B4-BE49-F238E27FC236}">
                <a16:creationId xmlns:a16="http://schemas.microsoft.com/office/drawing/2014/main" id="{C03A4492-D68B-4656-AAE7-2533DD7A1161}"/>
              </a:ext>
            </a:extLst>
          </p:cNvPr>
          <p:cNvSpPr>
            <a:spLocks noGrp="1"/>
          </p:cNvSpPr>
          <p:nvPr>
            <p:ph idx="1"/>
          </p:nvPr>
        </p:nvSpPr>
        <p:spPr/>
        <p:txBody>
          <a:bodyPr/>
          <a:lstStyle/>
          <a:p>
            <a:r>
              <a:rPr lang="en-IN" dirty="0"/>
              <a:t>With some little reading on Google, you can learn photography with DSLR Camera and basic editing on Photoshop-how to cut the picture and put white background etc. However, in many categories model shoot is required like garments which you need to outsource. Now a day, many vendors are available who product 5 pictures of products with model with different angle for a price as low as Rs 250 per product.</a:t>
            </a:r>
          </a:p>
          <a:p>
            <a:r>
              <a:rPr lang="en-US" dirty="0"/>
              <a:t>F</a:t>
            </a:r>
            <a:r>
              <a:rPr lang="en-IN" dirty="0" err="1"/>
              <a:t>urther</a:t>
            </a:r>
            <a:r>
              <a:rPr lang="en-IN" dirty="0"/>
              <a:t>, for products requiring photography without model, you may buy a DSLR camera and learn some basic tools of photo editing  and do it yourself.</a:t>
            </a:r>
          </a:p>
        </p:txBody>
      </p:sp>
    </p:spTree>
    <p:extLst>
      <p:ext uri="{BB962C8B-B14F-4D97-AF65-F5344CB8AC3E}">
        <p14:creationId xmlns:p14="http://schemas.microsoft.com/office/powerpoint/2010/main" val="3445477185"/>
      </p:ext>
    </p:extLst>
  </p:cSld>
  <p:clrMapOvr>
    <a:masterClrMapping/>
  </p:clrMapOvr>
  <mc:AlternateContent xmlns:mc="http://schemas.openxmlformats.org/markup-compatibility/2006">
    <mc:Choice xmlns:p14="http://schemas.microsoft.com/office/powerpoint/2010/main" Requires="p14">
      <p:transition spd="slow" p14:dur="2000" advTm="16293"/>
    </mc:Choice>
    <mc:Fallback>
      <p:transition spd="slow" advTm="16293"/>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149E1-0602-4A14-94D6-9B2187DAFD80}"/>
              </a:ext>
            </a:extLst>
          </p:cNvPr>
          <p:cNvSpPr>
            <a:spLocks noGrp="1"/>
          </p:cNvSpPr>
          <p:nvPr>
            <p:ph type="title"/>
          </p:nvPr>
        </p:nvSpPr>
        <p:spPr/>
        <p:txBody>
          <a:bodyPr/>
          <a:lstStyle/>
          <a:p>
            <a:r>
              <a:rPr lang="en-IN" sz="2800" dirty="0"/>
              <a:t>Financial Accounting compliances</a:t>
            </a:r>
          </a:p>
        </p:txBody>
      </p:sp>
      <p:sp>
        <p:nvSpPr>
          <p:cNvPr id="3" name="Content Placeholder 2">
            <a:extLst>
              <a:ext uri="{FF2B5EF4-FFF2-40B4-BE49-F238E27FC236}">
                <a16:creationId xmlns:a16="http://schemas.microsoft.com/office/drawing/2014/main" id="{369AB873-5FBD-4139-BBD7-A8BD96C61B85}"/>
              </a:ext>
            </a:extLst>
          </p:cNvPr>
          <p:cNvSpPr>
            <a:spLocks noGrp="1"/>
          </p:cNvSpPr>
          <p:nvPr>
            <p:ph idx="1"/>
          </p:nvPr>
        </p:nvSpPr>
        <p:spPr/>
        <p:txBody>
          <a:bodyPr/>
          <a:lstStyle/>
          <a:p>
            <a:r>
              <a:rPr lang="en-IN" dirty="0"/>
              <a:t>Today, the cost of non-compliance i.e. penalties etc. is higher than the cost of compliance i.e. professional fees and taxes.  Hence, you may hire an accountant to file your GST returns etc.  In time.</a:t>
            </a:r>
          </a:p>
          <a:p>
            <a:r>
              <a:rPr lang="en-IN" dirty="0"/>
              <a:t>Managing financial accounting is a nerve to your business. It helps you to grow in terms of bargaining prices from vendors and obtaining borrowings from financial institutions etc.</a:t>
            </a:r>
          </a:p>
          <a:p>
            <a:r>
              <a:rPr lang="en-IN" dirty="0"/>
              <a:t>Remember, there is no short-cut to success. If you work sincerely, you may achieve break-even within a span of six months.</a:t>
            </a:r>
          </a:p>
          <a:p>
            <a:pPr marL="0" indent="0">
              <a:buNone/>
            </a:pPr>
            <a:endParaRPr lang="en-IN" dirty="0"/>
          </a:p>
        </p:txBody>
      </p:sp>
    </p:spTree>
    <p:extLst>
      <p:ext uri="{BB962C8B-B14F-4D97-AF65-F5344CB8AC3E}">
        <p14:creationId xmlns:p14="http://schemas.microsoft.com/office/powerpoint/2010/main" val="1984138067"/>
      </p:ext>
    </p:extLst>
  </p:cSld>
  <p:clrMapOvr>
    <a:masterClrMapping/>
  </p:clrMapOvr>
  <mc:AlternateContent xmlns:mc="http://schemas.openxmlformats.org/markup-compatibility/2006">
    <mc:Choice xmlns:p14="http://schemas.microsoft.com/office/powerpoint/2010/main" Requires="p14">
      <p:transition spd="slow" p14:dur="2000" advTm="15940"/>
    </mc:Choice>
    <mc:Fallback>
      <p:transition spd="slow" advTm="1594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B9648-4943-4A12-B1BF-96E77A101B7E}"/>
              </a:ext>
            </a:extLst>
          </p:cNvPr>
          <p:cNvSpPr>
            <a:spLocks noGrp="1"/>
          </p:cNvSpPr>
          <p:nvPr>
            <p:ph type="title"/>
          </p:nvPr>
        </p:nvSpPr>
        <p:spPr/>
        <p:txBody>
          <a:bodyPr/>
          <a:lstStyle/>
          <a:p>
            <a:pPr algn="ctr"/>
            <a:r>
              <a:rPr lang="en-US" dirty="0"/>
              <a:t>Why Online Business</a:t>
            </a:r>
            <a:endParaRPr lang="en-IN" dirty="0"/>
          </a:p>
        </p:txBody>
      </p:sp>
      <p:sp>
        <p:nvSpPr>
          <p:cNvPr id="3" name="Content Placeholder 2">
            <a:extLst>
              <a:ext uri="{FF2B5EF4-FFF2-40B4-BE49-F238E27FC236}">
                <a16:creationId xmlns:a16="http://schemas.microsoft.com/office/drawing/2014/main" id="{C6D9876C-8440-435B-9CC2-D8C8926FF1EC}"/>
              </a:ext>
            </a:extLst>
          </p:cNvPr>
          <p:cNvSpPr>
            <a:spLocks noGrp="1"/>
          </p:cNvSpPr>
          <p:nvPr>
            <p:ph idx="1"/>
          </p:nvPr>
        </p:nvSpPr>
        <p:spPr/>
        <p:txBody>
          <a:bodyPr/>
          <a:lstStyle/>
          <a:p>
            <a:r>
              <a:rPr lang="en-IN" dirty="0"/>
              <a:t>Now a day selling online your products is as important as your offline store. It also helps in building your own brand. Your customer base increases. You receive more orders as your web presence increases.</a:t>
            </a:r>
          </a:p>
          <a:p>
            <a:r>
              <a:rPr lang="en-IN" dirty="0"/>
              <a:t>The online store is same as your offline store. You need to keep all variety of the products you are dealing in. All customers have different requirements. For Example- Would like to buy a shirt from a shop where only one size or some colours options are available? The answer is NO.</a:t>
            </a:r>
          </a:p>
        </p:txBody>
      </p:sp>
      <p:pic>
        <p:nvPicPr>
          <p:cNvPr id="5" name="Audio 4">
            <a:hlinkClick r:id="" action="ppaction://media"/>
            <a:extLst>
              <a:ext uri="{FF2B5EF4-FFF2-40B4-BE49-F238E27FC236}">
                <a16:creationId xmlns:a16="http://schemas.microsoft.com/office/drawing/2014/main" id="{A3D76883-8B3D-4905-9897-FF584201814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8987887"/>
      </p:ext>
    </p:extLst>
  </p:cSld>
  <p:clrMapOvr>
    <a:masterClrMapping/>
  </p:clrMapOvr>
  <mc:AlternateContent xmlns:mc="http://schemas.openxmlformats.org/markup-compatibility/2006">
    <mc:Choice xmlns:p14="http://schemas.microsoft.com/office/powerpoint/2010/main" Requires="p14">
      <p:transition spd="slow" p14:dur="2000" advTm="18069"/>
    </mc:Choice>
    <mc:Fallback>
      <p:transition spd="slow" advTm="180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D9A71-A9CB-415E-99CF-E18913F81839}"/>
              </a:ext>
            </a:extLst>
          </p:cNvPr>
          <p:cNvSpPr>
            <a:spLocks noGrp="1"/>
          </p:cNvSpPr>
          <p:nvPr>
            <p:ph type="title"/>
          </p:nvPr>
        </p:nvSpPr>
        <p:spPr/>
        <p:txBody>
          <a:bodyPr/>
          <a:lstStyle/>
          <a:p>
            <a:r>
              <a:rPr lang="en-US" sz="2800" dirty="0"/>
              <a:t>Way  Ahead</a:t>
            </a:r>
            <a:endParaRPr lang="en-IN" sz="2800" dirty="0"/>
          </a:p>
        </p:txBody>
      </p:sp>
      <p:sp>
        <p:nvSpPr>
          <p:cNvPr id="3" name="Content Placeholder 2">
            <a:extLst>
              <a:ext uri="{FF2B5EF4-FFF2-40B4-BE49-F238E27FC236}">
                <a16:creationId xmlns:a16="http://schemas.microsoft.com/office/drawing/2014/main" id="{15E49D13-2B5A-4A8A-81B1-B07DA1FD83E4}"/>
              </a:ext>
            </a:extLst>
          </p:cNvPr>
          <p:cNvSpPr>
            <a:spLocks noGrp="1"/>
          </p:cNvSpPr>
          <p:nvPr>
            <p:ph idx="1"/>
          </p:nvPr>
        </p:nvSpPr>
        <p:spPr/>
        <p:txBody>
          <a:bodyPr>
            <a:normAutofit lnSpcReduction="10000"/>
          </a:bodyPr>
          <a:lstStyle/>
          <a:p>
            <a:r>
              <a:rPr lang="en-IN" dirty="0"/>
              <a:t>You need to display and have the stock in hand of all variety of the products online so that while a customer surfs for its requirement, there is lesser probability that a prospective customer may jump to another vendor or site due to non-availability of size or colours as in our example. Rightly said “JITANI BADI DUKKAN UTANE JYADA GRAHAK”.</a:t>
            </a:r>
          </a:p>
          <a:p>
            <a:r>
              <a:rPr lang="en-IN" b="1" dirty="0"/>
              <a:t>What is the logic behind E-commerce business?</a:t>
            </a:r>
            <a:br>
              <a:rPr lang="en-IN" b="1" dirty="0"/>
            </a:br>
            <a:r>
              <a:rPr lang="en-IN" dirty="0"/>
              <a:t>Unlike conventional business model, E-commerce involves understanding of internet based business model, basic GST Rules, Behaviour of customers doing online shopping, the need of right product at right price etc. and many more.</a:t>
            </a:r>
          </a:p>
        </p:txBody>
      </p:sp>
      <p:pic>
        <p:nvPicPr>
          <p:cNvPr id="4" name="Audio 3">
            <a:hlinkClick r:id="" action="ppaction://media"/>
            <a:extLst>
              <a:ext uri="{FF2B5EF4-FFF2-40B4-BE49-F238E27FC236}">
                <a16:creationId xmlns:a16="http://schemas.microsoft.com/office/drawing/2014/main" id="{0AE7A4BC-4C0D-4AA3-9F3B-ADDABE78E0D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403753317"/>
      </p:ext>
    </p:extLst>
  </p:cSld>
  <p:clrMapOvr>
    <a:masterClrMapping/>
  </p:clrMapOvr>
  <mc:AlternateContent xmlns:mc="http://schemas.openxmlformats.org/markup-compatibility/2006">
    <mc:Choice xmlns:p14="http://schemas.microsoft.com/office/powerpoint/2010/main" Requires="p14">
      <p:transition spd="slow" p14:dur="2000" advTm="16276"/>
    </mc:Choice>
    <mc:Fallback>
      <p:transition spd="slow" advTm="162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41A4C-4749-4083-AD5C-9C9A18A112C9}"/>
              </a:ext>
            </a:extLst>
          </p:cNvPr>
          <p:cNvSpPr>
            <a:spLocks noGrp="1"/>
          </p:cNvSpPr>
          <p:nvPr>
            <p:ph type="title"/>
          </p:nvPr>
        </p:nvSpPr>
        <p:spPr/>
        <p:txBody>
          <a:bodyPr/>
          <a:lstStyle/>
          <a:p>
            <a:pPr algn="ctr"/>
            <a:r>
              <a:rPr lang="en-US" dirty="0"/>
              <a:t>Way Ahead</a:t>
            </a:r>
            <a:endParaRPr lang="en-IN" dirty="0"/>
          </a:p>
        </p:txBody>
      </p:sp>
      <p:sp>
        <p:nvSpPr>
          <p:cNvPr id="3" name="Content Placeholder 2">
            <a:extLst>
              <a:ext uri="{FF2B5EF4-FFF2-40B4-BE49-F238E27FC236}">
                <a16:creationId xmlns:a16="http://schemas.microsoft.com/office/drawing/2014/main" id="{37750A8C-31E7-478A-A608-89FE374885C7}"/>
              </a:ext>
            </a:extLst>
          </p:cNvPr>
          <p:cNvSpPr>
            <a:spLocks noGrp="1"/>
          </p:cNvSpPr>
          <p:nvPr>
            <p:ph idx="1"/>
          </p:nvPr>
        </p:nvSpPr>
        <p:spPr/>
        <p:txBody>
          <a:bodyPr>
            <a:normAutofit fontScale="92500" lnSpcReduction="20000"/>
          </a:bodyPr>
          <a:lstStyle/>
          <a:p>
            <a:r>
              <a:rPr lang="en-IN" b="1" dirty="0"/>
              <a:t>Should I start doing business online?</a:t>
            </a:r>
            <a:endParaRPr lang="en-IN" dirty="0"/>
          </a:p>
          <a:p>
            <a:r>
              <a:rPr lang="en-IN" dirty="0"/>
              <a:t>It depends on how you look forward in your life. E-commerce can be your alternate source of income. Apart from doing whatever you are doing like service or simply if you are a housewife, you can earn more with the dedication required in e-commerce business. Nonetheless, it is main source of income for many or for the new comers who have entered into online business as their main source of income.</a:t>
            </a:r>
          </a:p>
          <a:p>
            <a:r>
              <a:rPr lang="en-IN" b="1" dirty="0"/>
              <a:t>Do I need guidance?</a:t>
            </a:r>
            <a:endParaRPr lang="en-IN" dirty="0"/>
          </a:p>
          <a:p>
            <a:r>
              <a:rPr lang="en-IN" dirty="0"/>
              <a:t>Yes, you need an expert advice on pros and cons to understand them before you start your online business. We guide you from step one till you start doing things on your own. Remember, our support is always with you.</a:t>
            </a:r>
          </a:p>
          <a:p>
            <a:endParaRPr lang="en-IN" dirty="0"/>
          </a:p>
        </p:txBody>
      </p:sp>
      <p:pic>
        <p:nvPicPr>
          <p:cNvPr id="4" name="Audio 3">
            <a:hlinkClick r:id="" action="ppaction://media"/>
            <a:extLst>
              <a:ext uri="{FF2B5EF4-FFF2-40B4-BE49-F238E27FC236}">
                <a16:creationId xmlns:a16="http://schemas.microsoft.com/office/drawing/2014/main" id="{35F10000-F3CA-42D9-93A4-E8C789D63B3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588395156"/>
      </p:ext>
    </p:extLst>
  </p:cSld>
  <p:clrMapOvr>
    <a:masterClrMapping/>
  </p:clrMapOvr>
  <mc:AlternateContent xmlns:mc="http://schemas.openxmlformats.org/markup-compatibility/2006">
    <mc:Choice xmlns:p14="http://schemas.microsoft.com/office/powerpoint/2010/main" Requires="p14">
      <p:transition spd="slow" p14:dur="2000" advTm="20673"/>
    </mc:Choice>
    <mc:Fallback>
      <p:transition spd="slow" advTm="206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5AC43-1416-45FE-A170-7398A8116CCA}"/>
              </a:ext>
            </a:extLst>
          </p:cNvPr>
          <p:cNvSpPr>
            <a:spLocks noGrp="1"/>
          </p:cNvSpPr>
          <p:nvPr>
            <p:ph type="title"/>
          </p:nvPr>
        </p:nvSpPr>
        <p:spPr>
          <a:xfrm>
            <a:off x="810000" y="357808"/>
            <a:ext cx="10571998" cy="1059829"/>
          </a:xfrm>
        </p:spPr>
        <p:txBody>
          <a:bodyPr>
            <a:normAutofit fontScale="90000"/>
          </a:bodyPr>
          <a:lstStyle/>
          <a:p>
            <a:pPr algn="ctr"/>
            <a:r>
              <a:rPr lang="en-IN" sz="2800" dirty="0"/>
              <a:t>What amount of Investment is required in E-commerce business?</a:t>
            </a:r>
            <a:br>
              <a:rPr lang="en-IN" sz="2800" dirty="0"/>
            </a:br>
            <a:br>
              <a:rPr lang="en-IN" sz="2800" dirty="0"/>
            </a:br>
            <a:br>
              <a:rPr lang="en-IN" sz="2800" dirty="0"/>
            </a:br>
            <a:br>
              <a:rPr lang="en-IN" sz="2800" dirty="0"/>
            </a:br>
            <a:r>
              <a:rPr lang="en-IN" sz="2800" dirty="0"/>
              <a:t>																					</a:t>
            </a:r>
            <a:br>
              <a:rPr lang="en-IN" sz="2800" dirty="0"/>
            </a:br>
            <a:endParaRPr lang="en-IN" sz="2800" dirty="0"/>
          </a:p>
        </p:txBody>
      </p:sp>
      <p:sp>
        <p:nvSpPr>
          <p:cNvPr id="3" name="Content Placeholder 2">
            <a:extLst>
              <a:ext uri="{FF2B5EF4-FFF2-40B4-BE49-F238E27FC236}">
                <a16:creationId xmlns:a16="http://schemas.microsoft.com/office/drawing/2014/main" id="{5EEFC4F6-F6AE-40CA-8F85-DED3540B8220}"/>
              </a:ext>
            </a:extLst>
          </p:cNvPr>
          <p:cNvSpPr>
            <a:spLocks noGrp="1"/>
          </p:cNvSpPr>
          <p:nvPr>
            <p:ph idx="1"/>
          </p:nvPr>
        </p:nvSpPr>
        <p:spPr>
          <a:xfrm>
            <a:off x="1451579" y="2650435"/>
            <a:ext cx="9603275" cy="2815910"/>
          </a:xfrm>
        </p:spPr>
        <p:txBody>
          <a:bodyPr/>
          <a:lstStyle/>
          <a:p>
            <a:r>
              <a:rPr lang="en-IN" dirty="0"/>
              <a:t>You may start your business from rupees ten thousand. And keep on investing some amount from you monthly savings from your job etc. You know slow and steady wins the race. In this way you will always be debt free.  Or, you may invest more initially basis your risk appetite and never forget “Money Begets Money”. We would suggest that you first understand the whole idea of E-commerce business i.e. online business and then go ahead.</a:t>
            </a:r>
          </a:p>
        </p:txBody>
      </p:sp>
      <p:pic>
        <p:nvPicPr>
          <p:cNvPr id="4" name="Audio 3">
            <a:hlinkClick r:id="" action="ppaction://media"/>
            <a:extLst>
              <a:ext uri="{FF2B5EF4-FFF2-40B4-BE49-F238E27FC236}">
                <a16:creationId xmlns:a16="http://schemas.microsoft.com/office/drawing/2014/main" id="{D959890A-D003-435F-BE7F-87956E65A0F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57479140"/>
      </p:ext>
    </p:extLst>
  </p:cSld>
  <p:clrMapOvr>
    <a:masterClrMapping/>
  </p:clrMapOvr>
  <mc:AlternateContent xmlns:mc="http://schemas.openxmlformats.org/markup-compatibility/2006">
    <mc:Choice xmlns:p14="http://schemas.microsoft.com/office/powerpoint/2010/main" Requires="p14">
      <p:transition spd="slow" p14:dur="2000" advTm="13048"/>
    </mc:Choice>
    <mc:Fallback>
      <p:transition spd="slow" advTm="130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42CC6-90FB-4841-A0C1-5110BD196820}"/>
              </a:ext>
            </a:extLst>
          </p:cNvPr>
          <p:cNvSpPr>
            <a:spLocks noGrp="1"/>
          </p:cNvSpPr>
          <p:nvPr>
            <p:ph type="title"/>
          </p:nvPr>
        </p:nvSpPr>
        <p:spPr/>
        <p:txBody>
          <a:bodyPr>
            <a:normAutofit fontScale="90000"/>
          </a:bodyPr>
          <a:lstStyle/>
          <a:p>
            <a:r>
              <a:rPr lang="en-IN" sz="2800" dirty="0"/>
              <a:t>What you need to do to start an E-commerce business?</a:t>
            </a:r>
            <a:br>
              <a:rPr lang="en-IN" sz="2800" dirty="0"/>
            </a:br>
            <a:endParaRPr lang="en-IN" sz="2800" dirty="0"/>
          </a:p>
        </p:txBody>
      </p:sp>
      <p:sp>
        <p:nvSpPr>
          <p:cNvPr id="3" name="Content Placeholder 2">
            <a:extLst>
              <a:ext uri="{FF2B5EF4-FFF2-40B4-BE49-F238E27FC236}">
                <a16:creationId xmlns:a16="http://schemas.microsoft.com/office/drawing/2014/main" id="{5E0636EB-9383-40A2-99A4-E06A71CC2EFB}"/>
              </a:ext>
            </a:extLst>
          </p:cNvPr>
          <p:cNvSpPr>
            <a:spLocks noGrp="1"/>
          </p:cNvSpPr>
          <p:nvPr>
            <p:ph idx="1"/>
          </p:nvPr>
        </p:nvSpPr>
        <p:spPr>
          <a:xfrm>
            <a:off x="818712" y="2107096"/>
            <a:ext cx="10554574" cy="3962399"/>
          </a:xfrm>
        </p:spPr>
        <p:txBody>
          <a:bodyPr>
            <a:normAutofit fontScale="85000" lnSpcReduction="20000"/>
          </a:bodyPr>
          <a:lstStyle/>
          <a:p>
            <a:endParaRPr lang="en-IN" b="1" dirty="0"/>
          </a:p>
          <a:p>
            <a:r>
              <a:rPr lang="en-IN" b="1" dirty="0"/>
              <a:t>Decide the Legal Structure of Your entity</a:t>
            </a:r>
            <a:endParaRPr lang="en-IN" dirty="0"/>
          </a:p>
          <a:p>
            <a:r>
              <a:rPr lang="en-IN" b="1" dirty="0"/>
              <a:t> </a:t>
            </a:r>
            <a:r>
              <a:rPr lang="en-IN" dirty="0"/>
              <a:t>It can be simple proprietorship firm, partnership firm or company. Normally, people trust more on corporate name.</a:t>
            </a:r>
          </a:p>
          <a:p>
            <a:r>
              <a:rPr lang="en-IN" b="1" dirty="0"/>
              <a:t>GST Registration</a:t>
            </a:r>
            <a:endParaRPr lang="en-IN" dirty="0"/>
          </a:p>
          <a:p>
            <a:r>
              <a:rPr lang="en-IN" dirty="0"/>
              <a:t>After, your entity is legally established, take GST Registration which is mandatory for E-commerce business.</a:t>
            </a:r>
          </a:p>
          <a:p>
            <a:r>
              <a:rPr lang="en-IN" b="1" dirty="0"/>
              <a:t>Onboarding</a:t>
            </a:r>
            <a:endParaRPr lang="en-IN" dirty="0"/>
          </a:p>
          <a:p>
            <a:r>
              <a:rPr lang="en-IN" dirty="0"/>
              <a:t>There are following two ways of selling your products online:-</a:t>
            </a:r>
          </a:p>
          <a:p>
            <a:r>
              <a:rPr lang="en-IN" dirty="0"/>
              <a:t>Create your own website and sell through it.</a:t>
            </a:r>
          </a:p>
          <a:p>
            <a:r>
              <a:rPr lang="en-IN" dirty="0"/>
              <a:t>Register your business on various established E-commerce websites Flipkart, Amazon, Paytm, Snapdeal, Shopclues, Jabong and Mantra etc.(Popularly called Marketplace-Here you come and sell your products!) and start selling</a:t>
            </a:r>
          </a:p>
          <a:p>
            <a:endParaRPr lang="en-IN" dirty="0"/>
          </a:p>
        </p:txBody>
      </p:sp>
      <p:pic>
        <p:nvPicPr>
          <p:cNvPr id="4" name="Audio 3">
            <a:hlinkClick r:id="" action="ppaction://media"/>
            <a:extLst>
              <a:ext uri="{FF2B5EF4-FFF2-40B4-BE49-F238E27FC236}">
                <a16:creationId xmlns:a16="http://schemas.microsoft.com/office/drawing/2014/main" id="{70606D71-2DE5-45E8-B432-CD282C174CE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416193206"/>
      </p:ext>
    </p:extLst>
  </p:cSld>
  <p:clrMapOvr>
    <a:masterClrMapping/>
  </p:clrMapOvr>
  <mc:AlternateContent xmlns:mc="http://schemas.openxmlformats.org/markup-compatibility/2006">
    <mc:Choice xmlns:p14="http://schemas.microsoft.com/office/powerpoint/2010/main" Requires="p14">
      <p:transition spd="slow" p14:dur="2000" advTm="21274"/>
    </mc:Choice>
    <mc:Fallback>
      <p:transition spd="slow" advTm="212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B9F7D-E89E-4113-A5F2-2B541F3EC5E7}"/>
              </a:ext>
            </a:extLst>
          </p:cNvPr>
          <p:cNvSpPr>
            <a:spLocks noGrp="1"/>
          </p:cNvSpPr>
          <p:nvPr>
            <p:ph type="title"/>
          </p:nvPr>
        </p:nvSpPr>
        <p:spPr/>
        <p:txBody>
          <a:bodyPr/>
          <a:lstStyle/>
          <a:p>
            <a:r>
              <a:rPr lang="en-IN" sz="2800" dirty="0"/>
              <a:t>Product Selection at wholesale price</a:t>
            </a:r>
          </a:p>
        </p:txBody>
      </p:sp>
      <p:sp>
        <p:nvSpPr>
          <p:cNvPr id="3" name="Content Placeholder 2">
            <a:extLst>
              <a:ext uri="{FF2B5EF4-FFF2-40B4-BE49-F238E27FC236}">
                <a16:creationId xmlns:a16="http://schemas.microsoft.com/office/drawing/2014/main" id="{F67E330A-7859-4F57-9332-096B71084F4E}"/>
              </a:ext>
            </a:extLst>
          </p:cNvPr>
          <p:cNvSpPr>
            <a:spLocks noGrp="1"/>
          </p:cNvSpPr>
          <p:nvPr>
            <p:ph idx="1"/>
          </p:nvPr>
        </p:nvSpPr>
        <p:spPr/>
        <p:txBody>
          <a:bodyPr/>
          <a:lstStyle/>
          <a:p>
            <a:r>
              <a:rPr lang="en-IN" dirty="0"/>
              <a:t>Bulk-buying is the key point in E-commerce. There is throat-cut competition. You will be a part of price war etc.</a:t>
            </a:r>
          </a:p>
          <a:p>
            <a:r>
              <a:rPr lang="en-IN" dirty="0"/>
              <a:t>You are ready to sell your products. Now what to sell, from where to procure the product, what would be the margins are many things which you need to plan. Your margins are squeezed where you think you can buy the products from wholesale market and then resale them online. This is the common mistake in whole E-commerce business. We can eliminate wholesale market margin when we buy direct from manufacturers</a:t>
            </a:r>
          </a:p>
          <a:p>
            <a:pPr marL="0" indent="0">
              <a:buNone/>
            </a:pPr>
            <a:endParaRPr lang="en-IN" dirty="0"/>
          </a:p>
        </p:txBody>
      </p:sp>
      <p:pic>
        <p:nvPicPr>
          <p:cNvPr id="4" name="Audio 3">
            <a:hlinkClick r:id="" action="ppaction://media"/>
            <a:extLst>
              <a:ext uri="{FF2B5EF4-FFF2-40B4-BE49-F238E27FC236}">
                <a16:creationId xmlns:a16="http://schemas.microsoft.com/office/drawing/2014/main" id="{70E9917F-D846-4721-8FA3-F2CD67AB775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583212174"/>
      </p:ext>
    </p:extLst>
  </p:cSld>
  <p:clrMapOvr>
    <a:masterClrMapping/>
  </p:clrMapOvr>
  <mc:AlternateContent xmlns:mc="http://schemas.openxmlformats.org/markup-compatibility/2006">
    <mc:Choice xmlns:p14="http://schemas.microsoft.com/office/powerpoint/2010/main" Requires="p14">
      <p:transition spd="slow" p14:dur="2000" advTm="15947"/>
    </mc:Choice>
    <mc:Fallback>
      <p:transition spd="slow" advTm="159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DF457-9B58-4B0A-A80A-B551642D4EC2}"/>
              </a:ext>
            </a:extLst>
          </p:cNvPr>
          <p:cNvSpPr>
            <a:spLocks noGrp="1"/>
          </p:cNvSpPr>
          <p:nvPr>
            <p:ph type="title"/>
          </p:nvPr>
        </p:nvSpPr>
        <p:spPr/>
        <p:txBody>
          <a:bodyPr/>
          <a:lstStyle/>
          <a:p>
            <a:r>
              <a:rPr lang="en-IN" sz="2800" dirty="0"/>
              <a:t>Listing of the Product Online</a:t>
            </a:r>
          </a:p>
        </p:txBody>
      </p:sp>
      <p:sp>
        <p:nvSpPr>
          <p:cNvPr id="3" name="Content Placeholder 2">
            <a:extLst>
              <a:ext uri="{FF2B5EF4-FFF2-40B4-BE49-F238E27FC236}">
                <a16:creationId xmlns:a16="http://schemas.microsoft.com/office/drawing/2014/main" id="{B3FCFF1A-840E-4768-91D4-FC6A0C0155F7}"/>
              </a:ext>
            </a:extLst>
          </p:cNvPr>
          <p:cNvSpPr>
            <a:spLocks noGrp="1"/>
          </p:cNvSpPr>
          <p:nvPr>
            <p:ph idx="1"/>
          </p:nvPr>
        </p:nvSpPr>
        <p:spPr/>
        <p:txBody>
          <a:bodyPr/>
          <a:lstStyle/>
          <a:p>
            <a:r>
              <a:rPr lang="en-IN" dirty="0"/>
              <a:t>This is most important step in E-commerce business. Customers buy your products only reading the description and pictures of the products. They get the feel of the products on its actual receipt only. The right description and natural photos of the products makes the difference. Surprisingly, people expect good quality products at low price, but not so with all customers!</a:t>
            </a:r>
          </a:p>
        </p:txBody>
      </p:sp>
    </p:spTree>
    <p:extLst>
      <p:ext uri="{BB962C8B-B14F-4D97-AF65-F5344CB8AC3E}">
        <p14:creationId xmlns:p14="http://schemas.microsoft.com/office/powerpoint/2010/main" val="2958007249"/>
      </p:ext>
    </p:extLst>
  </p:cSld>
  <p:clrMapOvr>
    <a:masterClrMapping/>
  </p:clrMapOvr>
  <mc:AlternateContent xmlns:mc="http://schemas.openxmlformats.org/markup-compatibility/2006">
    <mc:Choice xmlns:p14="http://schemas.microsoft.com/office/powerpoint/2010/main" Requires="p14">
      <p:transition spd="slow" p14:dur="2000" advTm="12795"/>
    </mc:Choice>
    <mc:Fallback>
      <p:transition spd="slow" advTm="1279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CCBFB-FF07-4B3A-A23C-B07F3B7748E7}"/>
              </a:ext>
            </a:extLst>
          </p:cNvPr>
          <p:cNvSpPr>
            <a:spLocks noGrp="1"/>
          </p:cNvSpPr>
          <p:nvPr>
            <p:ph type="title"/>
          </p:nvPr>
        </p:nvSpPr>
        <p:spPr/>
        <p:txBody>
          <a:bodyPr/>
          <a:lstStyle/>
          <a:p>
            <a:r>
              <a:rPr lang="en-IN" sz="2800" dirty="0"/>
              <a:t>Inventory Management Solution</a:t>
            </a:r>
          </a:p>
        </p:txBody>
      </p:sp>
      <p:sp>
        <p:nvSpPr>
          <p:cNvPr id="3" name="Content Placeholder 2">
            <a:extLst>
              <a:ext uri="{FF2B5EF4-FFF2-40B4-BE49-F238E27FC236}">
                <a16:creationId xmlns:a16="http://schemas.microsoft.com/office/drawing/2014/main" id="{C17EA60E-E406-4C67-9140-DC2C9287F552}"/>
              </a:ext>
            </a:extLst>
          </p:cNvPr>
          <p:cNvSpPr>
            <a:spLocks noGrp="1"/>
          </p:cNvSpPr>
          <p:nvPr>
            <p:ph idx="1"/>
          </p:nvPr>
        </p:nvSpPr>
        <p:spPr/>
        <p:txBody>
          <a:bodyPr/>
          <a:lstStyle/>
          <a:p>
            <a:r>
              <a:rPr lang="en-IN" dirty="0"/>
              <a:t>How to sell your products on multiple online sites/marketplace keeping all inventory listed on multiple channel in line with your physical inventory is most important. If you sell without stock of the product in hand on any E-commerce site, you may lose the whole concept of E-commerce business.</a:t>
            </a:r>
          </a:p>
        </p:txBody>
      </p:sp>
    </p:spTree>
    <p:extLst>
      <p:ext uri="{BB962C8B-B14F-4D97-AF65-F5344CB8AC3E}">
        <p14:creationId xmlns:p14="http://schemas.microsoft.com/office/powerpoint/2010/main" val="2139349846"/>
      </p:ext>
    </p:extLst>
  </p:cSld>
  <p:clrMapOvr>
    <a:masterClrMapping/>
  </p:clrMapOvr>
  <mc:AlternateContent xmlns:mc="http://schemas.openxmlformats.org/markup-compatibility/2006">
    <mc:Choice xmlns:p14="http://schemas.microsoft.com/office/powerpoint/2010/main" Requires="p14">
      <p:transition spd="slow" p14:dur="2000" advTm="10957"/>
    </mc:Choice>
    <mc:Fallback>
      <p:transition spd="slow" advTm="10957"/>
    </mc:Fallback>
  </mc:AlternateContent>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23</TotalTime>
  <Words>778</Words>
  <Application>Microsoft Office PowerPoint</Application>
  <PresentationFormat>Widescreen</PresentationFormat>
  <Paragraphs>39</Paragraphs>
  <Slides>11</Slides>
  <Notes>0</Notes>
  <HiddenSlides>0</HiddenSlides>
  <MMClips>7</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Gill Sans MT</vt:lpstr>
      <vt:lpstr>Gallery</vt:lpstr>
      <vt:lpstr>Start  your online business/  Become a part of E-Commerce business/ Selling Products Online</vt:lpstr>
      <vt:lpstr>Why Online Business</vt:lpstr>
      <vt:lpstr>Way  Ahead</vt:lpstr>
      <vt:lpstr>Way Ahead</vt:lpstr>
      <vt:lpstr>What amount of Investment is required in E-commerce business?                          </vt:lpstr>
      <vt:lpstr>What you need to do to start an E-commerce business? </vt:lpstr>
      <vt:lpstr>Product Selection at wholesale price</vt:lpstr>
      <vt:lpstr>Listing of the Product Online</vt:lpstr>
      <vt:lpstr>Inventory Management Solution</vt:lpstr>
      <vt:lpstr>Photography of the Products with Models</vt:lpstr>
      <vt:lpstr>Financial Accounting compliances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 your online business/ Become a part of E-Commerce business/ Selling Products Online</dc:title>
  <dc:creator>SDPL-DKG</dc:creator>
  <cp:lastModifiedBy>SDPL-DKG</cp:lastModifiedBy>
  <cp:revision>5</cp:revision>
  <dcterms:created xsi:type="dcterms:W3CDTF">2017-10-12T17:04:36Z</dcterms:created>
  <dcterms:modified xsi:type="dcterms:W3CDTF">2017-10-12T17:27:42Z</dcterms:modified>
</cp:coreProperties>
</file>