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15"/>
  </p:notesMasterIdLst>
  <p:sldIdLst>
    <p:sldId id="315" r:id="rId2"/>
    <p:sldId id="257" r:id="rId3"/>
    <p:sldId id="258" r:id="rId4"/>
    <p:sldId id="306" r:id="rId5"/>
    <p:sldId id="307" r:id="rId6"/>
    <p:sldId id="308" r:id="rId7"/>
    <p:sldId id="309" r:id="rId8"/>
    <p:sldId id="310" r:id="rId9"/>
    <p:sldId id="311" r:id="rId10"/>
    <p:sldId id="312" r:id="rId11"/>
    <p:sldId id="313" r:id="rId12"/>
    <p:sldId id="314" r:id="rId13"/>
    <p:sldId id="26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cc" initials="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CCFF66"/>
  </p:clrMru>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8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3A6584-5501-47B6-8D6D-D2C2178A6414}" type="datetimeFigureOut">
              <a:rPr lang="en-US" smtClean="0"/>
              <a:pPr/>
              <a:t>03/04/2017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CA48BB-CA24-4997-A6E9-D4E7A5908F9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794C3B0-6B27-48A4-8219-153C8AA321FE}" type="datetime1">
              <a:rPr lang="en-US" smtClean="0"/>
              <a:pPr/>
              <a:t>03/04/2017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smtClean="0"/>
              <a:t>Prepared by Satvir Bansal</a:t>
            </a: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55DDED8-DBD6-4962-BC14-0DD021446B91}" type="datetime1">
              <a:rPr lang="en-US" smtClean="0"/>
              <a:pPr/>
              <a:t>03/04/2017</a:t>
            </a:fld>
            <a:endParaRPr lang="en-US"/>
          </a:p>
        </p:txBody>
      </p:sp>
      <p:sp>
        <p:nvSpPr>
          <p:cNvPr id="5" name="Footer Placeholder 4"/>
          <p:cNvSpPr>
            <a:spLocks noGrp="1"/>
          </p:cNvSpPr>
          <p:nvPr>
            <p:ph type="ftr" sz="quarter" idx="11"/>
          </p:nvPr>
        </p:nvSpPr>
        <p:spPr/>
        <p:txBody>
          <a:bodyPr/>
          <a:lstStyle>
            <a:extLst/>
          </a:lstStyle>
          <a:p>
            <a:r>
              <a:rPr lang="en-US" smtClean="0"/>
              <a:t>Prepared by Satvir Bansal</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5C97F9-3D61-43B3-B74B-CB02458233BE}" type="datetime1">
              <a:rPr lang="en-US" smtClean="0"/>
              <a:pPr/>
              <a:t>03/04/2017</a:t>
            </a:fld>
            <a:endParaRPr lang="en-US"/>
          </a:p>
        </p:txBody>
      </p:sp>
      <p:sp>
        <p:nvSpPr>
          <p:cNvPr id="5" name="Footer Placeholder 4"/>
          <p:cNvSpPr>
            <a:spLocks noGrp="1"/>
          </p:cNvSpPr>
          <p:nvPr>
            <p:ph type="ftr" sz="quarter" idx="11"/>
          </p:nvPr>
        </p:nvSpPr>
        <p:spPr/>
        <p:txBody>
          <a:bodyPr/>
          <a:lstStyle>
            <a:extLst/>
          </a:lstStyle>
          <a:p>
            <a:r>
              <a:rPr lang="en-US" smtClean="0"/>
              <a:t>Prepared by Satvir Bansal</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ED95D4-7D63-4EEC-97B5-4466BEB368AA}" type="datetime1">
              <a:rPr lang="en-US" smtClean="0"/>
              <a:pPr/>
              <a:t>03/04/2017</a:t>
            </a:fld>
            <a:endParaRPr lang="en-US"/>
          </a:p>
        </p:txBody>
      </p:sp>
      <p:sp>
        <p:nvSpPr>
          <p:cNvPr id="5" name="Footer Placeholder 4"/>
          <p:cNvSpPr>
            <a:spLocks noGrp="1"/>
          </p:cNvSpPr>
          <p:nvPr>
            <p:ph type="ftr" sz="quarter" idx="11"/>
          </p:nvPr>
        </p:nvSpPr>
        <p:spPr/>
        <p:txBody>
          <a:bodyPr/>
          <a:lstStyle>
            <a:extLst/>
          </a:lstStyle>
          <a:p>
            <a:r>
              <a:rPr lang="en-US" smtClean="0"/>
              <a:t>Prepared by Satvir Bansal</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81A1675-36D1-43FD-9483-13670A3C9205}" type="datetime1">
              <a:rPr lang="en-US" smtClean="0"/>
              <a:pPr/>
              <a:t>03/04/2017</a:t>
            </a:fld>
            <a:endParaRPr lang="en-US"/>
          </a:p>
        </p:txBody>
      </p:sp>
      <p:sp>
        <p:nvSpPr>
          <p:cNvPr id="5" name="Footer Placeholder 4"/>
          <p:cNvSpPr>
            <a:spLocks noGrp="1"/>
          </p:cNvSpPr>
          <p:nvPr>
            <p:ph type="ftr" sz="quarter" idx="11"/>
          </p:nvPr>
        </p:nvSpPr>
        <p:spPr/>
        <p:txBody>
          <a:bodyPr/>
          <a:lstStyle>
            <a:extLst/>
          </a:lstStyle>
          <a:p>
            <a:r>
              <a:rPr lang="en-US" smtClean="0"/>
              <a:t>Prepared by Satvir Bansal</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2712562-E91B-4FE7-9ECA-A6287CBD8028}" type="datetime1">
              <a:rPr lang="en-US" smtClean="0"/>
              <a:pPr/>
              <a:t>03/04/2017</a:t>
            </a:fld>
            <a:endParaRPr lang="en-US"/>
          </a:p>
        </p:txBody>
      </p:sp>
      <p:sp>
        <p:nvSpPr>
          <p:cNvPr id="6" name="Footer Placeholder 5"/>
          <p:cNvSpPr>
            <a:spLocks noGrp="1"/>
          </p:cNvSpPr>
          <p:nvPr>
            <p:ph type="ftr" sz="quarter" idx="11"/>
          </p:nvPr>
        </p:nvSpPr>
        <p:spPr/>
        <p:txBody>
          <a:bodyPr/>
          <a:lstStyle>
            <a:extLst/>
          </a:lstStyle>
          <a:p>
            <a:r>
              <a:rPr lang="en-US" smtClean="0"/>
              <a:t>Prepared by Satvir Bansal</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784640B-8598-4284-B3C9-0E4FD67D4A1A}" type="datetime1">
              <a:rPr lang="en-US" smtClean="0"/>
              <a:pPr/>
              <a:t>03/04/2017</a:t>
            </a:fld>
            <a:endParaRPr lang="en-US"/>
          </a:p>
        </p:txBody>
      </p:sp>
      <p:sp>
        <p:nvSpPr>
          <p:cNvPr id="8" name="Footer Placeholder 7"/>
          <p:cNvSpPr>
            <a:spLocks noGrp="1"/>
          </p:cNvSpPr>
          <p:nvPr>
            <p:ph type="ftr" sz="quarter" idx="11"/>
          </p:nvPr>
        </p:nvSpPr>
        <p:spPr/>
        <p:txBody>
          <a:bodyPr/>
          <a:lstStyle>
            <a:extLst/>
          </a:lstStyle>
          <a:p>
            <a:r>
              <a:rPr lang="en-US" smtClean="0"/>
              <a:t>Prepared by Satvir Bansal</a:t>
            </a:r>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962A189-0964-4946-AA76-BD3E45E768DD}" type="datetime1">
              <a:rPr lang="en-US" smtClean="0"/>
              <a:pPr/>
              <a:t>03/04/2017</a:t>
            </a:fld>
            <a:endParaRPr lang="en-US"/>
          </a:p>
        </p:txBody>
      </p:sp>
      <p:sp>
        <p:nvSpPr>
          <p:cNvPr id="4" name="Footer Placeholder 3"/>
          <p:cNvSpPr>
            <a:spLocks noGrp="1"/>
          </p:cNvSpPr>
          <p:nvPr>
            <p:ph type="ftr" sz="quarter" idx="11"/>
          </p:nvPr>
        </p:nvSpPr>
        <p:spPr/>
        <p:txBody>
          <a:bodyPr/>
          <a:lstStyle>
            <a:extLst/>
          </a:lstStyle>
          <a:p>
            <a:r>
              <a:rPr lang="en-US" smtClean="0"/>
              <a:t>Prepared by Satvir Bansal</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5633377-2C89-48F7-AD7F-05F1A6CB8D2E}" type="datetime1">
              <a:rPr lang="en-US" smtClean="0"/>
              <a:pPr/>
              <a:t>03/04/2017</a:t>
            </a:fld>
            <a:endParaRPr lang="en-US"/>
          </a:p>
        </p:txBody>
      </p:sp>
      <p:sp>
        <p:nvSpPr>
          <p:cNvPr id="3" name="Footer Placeholder 2"/>
          <p:cNvSpPr>
            <a:spLocks noGrp="1"/>
          </p:cNvSpPr>
          <p:nvPr>
            <p:ph type="ftr" sz="quarter" idx="11"/>
          </p:nvPr>
        </p:nvSpPr>
        <p:spPr/>
        <p:txBody>
          <a:bodyPr/>
          <a:lstStyle>
            <a:extLst/>
          </a:lstStyle>
          <a:p>
            <a:r>
              <a:rPr lang="en-US" smtClean="0"/>
              <a:t>Prepared by Satvir Bansal</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13597EB-1D44-4CAF-A4C7-2BA2CA00CBC0}" type="datetime1">
              <a:rPr lang="en-US" smtClean="0"/>
              <a:pPr/>
              <a:t>03/04/2017</a:t>
            </a:fld>
            <a:endParaRPr lang="en-US"/>
          </a:p>
        </p:txBody>
      </p:sp>
      <p:sp>
        <p:nvSpPr>
          <p:cNvPr id="6" name="Footer Placeholder 5"/>
          <p:cNvSpPr>
            <a:spLocks noGrp="1"/>
          </p:cNvSpPr>
          <p:nvPr>
            <p:ph type="ftr" sz="quarter" idx="11"/>
          </p:nvPr>
        </p:nvSpPr>
        <p:spPr/>
        <p:txBody>
          <a:bodyPr/>
          <a:lstStyle>
            <a:extLst/>
          </a:lstStyle>
          <a:p>
            <a:r>
              <a:rPr lang="en-US" smtClean="0"/>
              <a:t>Prepared by Satvir Bansal</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076B897-BC2F-4F5A-A956-F7AF8F93B445}" type="datetime1">
              <a:rPr lang="en-US" smtClean="0"/>
              <a:pPr/>
              <a:t>03/04/2017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US" smtClean="0"/>
              <a:t>Prepared by Satvir Bansal</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9090234-679F-42CA-8A52-A47F040B9C8C}" type="datetime1">
              <a:rPr lang="en-US" smtClean="0"/>
              <a:pPr/>
              <a:t>03/04/2017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US" smtClean="0"/>
              <a:t>Prepared by Satvir Bansal</a:t>
            </a: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audio" Target="file:///E:\DESKTOP%20FILES\09%20-%20Ek%20Do%20Teen%20Chaar%20%5bSongspk.name%5d.mp3"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971800"/>
            <a:ext cx="8229600" cy="3035491"/>
          </a:xfrm>
        </p:spPr>
        <p:txBody>
          <a:bodyPr/>
          <a:lstStyle/>
          <a:p>
            <a:r>
              <a:rPr lang="en-US" dirty="0" smtClean="0"/>
              <a:t>                                       </a:t>
            </a:r>
          </a:p>
        </p:txBody>
      </p:sp>
      <p:sp>
        <p:nvSpPr>
          <p:cNvPr id="3" name="Slide Number Placeholder 2"/>
          <p:cNvSpPr>
            <a:spLocks noGrp="1"/>
          </p:cNvSpPr>
          <p:nvPr>
            <p:ph type="sldNum" sz="quarter" idx="12"/>
          </p:nvPr>
        </p:nvSpPr>
        <p:spPr/>
        <p:txBody>
          <a:bodyPr/>
          <a:lstStyle/>
          <a:p>
            <a:fld id="{B6F15528-21DE-4FAA-801E-634DDDAF4B2B}" type="slidenum">
              <a:rPr lang="en-US" smtClean="0"/>
              <a:pPr/>
              <a:t>1</a:t>
            </a:fld>
            <a:endParaRPr lang="en-US"/>
          </a:p>
        </p:txBody>
      </p:sp>
      <p:sp>
        <p:nvSpPr>
          <p:cNvPr id="4" name="Title 3"/>
          <p:cNvSpPr>
            <a:spLocks noGrp="1"/>
          </p:cNvSpPr>
          <p:nvPr>
            <p:ph type="title"/>
          </p:nvPr>
        </p:nvSpPr>
        <p:spPr>
          <a:xfrm>
            <a:off x="457200" y="381000"/>
            <a:ext cx="8458200" cy="3581400"/>
          </a:xfrm>
        </p:spPr>
        <p:txBody>
          <a:bodyPr>
            <a:normAutofit fontScale="90000"/>
          </a:bodyPr>
          <a:lstStyle/>
          <a:p>
            <a:r>
              <a:rPr lang="en-US" sz="4400" u="sng" dirty="0" smtClean="0">
                <a:latin typeface="Algerian" pitchFamily="82" charset="0"/>
              </a:rPr>
              <a:t>Difference between revised model GST and bill passed in </a:t>
            </a:r>
            <a:br>
              <a:rPr lang="en-US" sz="4400" u="sng" dirty="0" smtClean="0">
                <a:latin typeface="Algerian" pitchFamily="82" charset="0"/>
              </a:rPr>
            </a:br>
            <a:r>
              <a:rPr lang="en-US" sz="4400" u="sng" dirty="0" err="1" smtClean="0">
                <a:latin typeface="Algerian" pitchFamily="82" charset="0"/>
              </a:rPr>
              <a:t>lok</a:t>
            </a:r>
            <a:r>
              <a:rPr lang="en-US" sz="4400" u="sng" dirty="0" smtClean="0">
                <a:latin typeface="Algerian" pitchFamily="82" charset="0"/>
              </a:rPr>
              <a:t> </a:t>
            </a:r>
            <a:r>
              <a:rPr lang="en-US" sz="4400" u="sng" dirty="0" err="1" smtClean="0">
                <a:latin typeface="Algerian" pitchFamily="82" charset="0"/>
              </a:rPr>
              <a:t>sabha</a:t>
            </a:r>
            <a:r>
              <a:rPr lang="en-US" sz="4400" u="sng" dirty="0" smtClean="0">
                <a:latin typeface="Algerian" pitchFamily="82" charset="0"/>
              </a:rPr>
              <a:t/>
            </a:r>
            <a:br>
              <a:rPr lang="en-US" sz="4400" u="sng" dirty="0" smtClean="0">
                <a:latin typeface="Algerian" pitchFamily="82" charset="0"/>
              </a:rPr>
            </a:br>
            <a:r>
              <a:rPr lang="en-US" sz="4400" u="sng" dirty="0" smtClean="0">
                <a:latin typeface="Algerian" pitchFamily="82" charset="0"/>
              </a:rPr>
              <a:t/>
            </a:r>
            <a:br>
              <a:rPr lang="en-US" sz="4400" u="sng" dirty="0" smtClean="0">
                <a:latin typeface="Algerian" pitchFamily="82" charset="0"/>
              </a:rPr>
            </a:br>
            <a:r>
              <a:rPr lang="en-US" sz="4400" u="sng" dirty="0" smtClean="0">
                <a:latin typeface="Algerian" pitchFamily="82" charset="0"/>
              </a:rPr>
              <a:t>BY CA KAPIL GOYAL</a:t>
            </a:r>
            <a:br>
              <a:rPr lang="en-US" sz="4400" u="sng" dirty="0" smtClean="0">
                <a:latin typeface="Algerian" pitchFamily="82" charset="0"/>
              </a:rPr>
            </a:br>
            <a:r>
              <a:rPr lang="en-US" sz="4400" u="sng" dirty="0" smtClean="0">
                <a:latin typeface="Algerian" pitchFamily="82" charset="0"/>
              </a:rPr>
              <a:t>09999165163</a:t>
            </a:r>
            <a:endParaRPr lang="en-US" dirty="0"/>
          </a:p>
        </p:txBody>
      </p:sp>
      <p:pic>
        <p:nvPicPr>
          <p:cNvPr id="5" name="09 - Ek Do Teen Chaar [Songspk.name].mp3">
            <a:hlinkClick r:id="" action="ppaction://media"/>
          </p:cNvPr>
          <p:cNvPicPr>
            <a:picLocks noRot="1" noChangeAspect="1"/>
          </p:cNvPicPr>
          <p:nvPr>
            <a:audioFile r:link="rId1"/>
          </p:nvPr>
        </p:nvPicPr>
        <p:blipFill>
          <a:blip r:embed="rId4"/>
          <a:stretch>
            <a:fillRect/>
          </a:stretch>
        </p:blipFill>
        <p:spPr>
          <a:xfrm>
            <a:off x="381000" y="381000"/>
            <a:ext cx="304800" cy="304800"/>
          </a:xfrm>
          <a:prstGeom prst="rect">
            <a:avLst/>
          </a:prstGeom>
        </p:spPr>
      </p:pic>
      <p:pic>
        <p:nvPicPr>
          <p:cNvPr id="6" name="09 - Ek Do Teen Chaar [Songspk.name].mp3">
            <a:hlinkClick r:id="" action="ppaction://media"/>
          </p:cNvPr>
          <p:cNvPicPr>
            <a:picLocks noRot="1" noChangeAspect="1"/>
          </p:cNvPicPr>
          <p:nvPr>
            <a:audioFile r:link="rId1"/>
          </p:nvPr>
        </p:nvPicPr>
        <p:blipFill>
          <a:blip r:embed="rId5"/>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9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95947" fill="hold"/>
                                        <p:tgtEl>
                                          <p:spTgt spid="6"/>
                                        </p:tgtEl>
                                      </p:cBhvr>
                                    </p:cmd>
                                  </p:childTnLst>
                                </p:cTn>
                              </p:par>
                            </p:childTnLst>
                          </p:cTn>
                        </p:par>
                      </p:childTnLst>
                    </p:cTn>
                  </p:par>
                </p:childTnLst>
              </p:cTn>
              <p:nextCondLst>
                <p:cond evt="onClick" delay="0">
                  <p:tgtEl>
                    <p:spTgt spid="6"/>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410200"/>
          </a:xfrm>
        </p:spPr>
        <p:txBody>
          <a:bodyPr>
            <a:normAutofit fontScale="92500" lnSpcReduction="10000"/>
          </a:bodyPr>
          <a:lstStyle/>
          <a:p>
            <a:r>
              <a:rPr lang="en-US" sz="2000" dirty="0" smtClean="0"/>
              <a:t>Earlier, the time of supply of services was the earlier of date of issue of Invoice, or the last date on which the invoice should have been issued or date of receipt of payment by the supplier.</a:t>
            </a:r>
          </a:p>
          <a:p>
            <a:r>
              <a:rPr lang="en-US" sz="2000" dirty="0" smtClean="0"/>
              <a:t>Now in the bill, as introduced in the parliament, the provisions of service tax for determining liability to pay service tax has been incorporated in the GST bill.</a:t>
            </a:r>
          </a:p>
          <a:p>
            <a:r>
              <a:rPr lang="en-US" sz="2000" dirty="0" smtClean="0"/>
              <a:t>Thus the time of supply of services shall be earlier of the following dates:</a:t>
            </a:r>
          </a:p>
          <a:p>
            <a:r>
              <a:rPr lang="en-US" sz="2000" dirty="0" smtClean="0"/>
              <a:t>a) If the invoice is issued within the period prescribed, the date of issue of invoices or the date of receipt of payment, whichever is earlier;</a:t>
            </a:r>
          </a:p>
          <a:p>
            <a:r>
              <a:rPr lang="en-US" sz="2000" dirty="0" smtClean="0"/>
              <a:t>b) If the invoice is not issued within the period prescribed, the date of provision of services, or the date of receipt of payment, whichever is earlier;</a:t>
            </a:r>
          </a:p>
          <a:p>
            <a:r>
              <a:rPr lang="en-US" sz="2000" dirty="0" smtClean="0"/>
              <a:t>c) The date on which the recipient shows the receipt of services in his books of accounts, in a case where aforesaid clause (a) or (b) does not apply.</a:t>
            </a:r>
          </a:p>
          <a:p>
            <a:r>
              <a:rPr lang="en-US" sz="2000" dirty="0" smtClean="0"/>
              <a:t>-</a:t>
            </a: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
        <p:nvSpPr>
          <p:cNvPr id="2" name="Title 1"/>
          <p:cNvSpPr>
            <a:spLocks noGrp="1"/>
          </p:cNvSpPr>
          <p:nvPr>
            <p:ph type="title"/>
          </p:nvPr>
        </p:nvSpPr>
        <p:spPr>
          <a:xfrm>
            <a:off x="457200" y="0"/>
            <a:ext cx="8229600" cy="1371600"/>
          </a:xfrm>
        </p:spPr>
        <p:txBody>
          <a:bodyPr>
            <a:normAutofit/>
          </a:bodyPr>
          <a:lstStyle/>
          <a:p>
            <a:pPr>
              <a:buFont typeface="Wingdings" pitchFamily="2" charset="2"/>
              <a:buChar char="v"/>
            </a:pPr>
            <a:r>
              <a:rPr lang="en-US" sz="2400" dirty="0" smtClean="0"/>
              <a:t>Change in the provision for determining the liability to pay tax in case of Services (Time of Supply of Services)</a:t>
            </a:r>
            <a:r>
              <a:rPr lang="en-US" sz="2400" b="0" dirty="0" smtClean="0"/>
              <a:t>: </a:t>
            </a:r>
            <a:endParaRPr lang="en-US" sz="2400" u="sng" dirty="0">
              <a:latin typeface="Algerian" pitchFamily="82"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70000" lnSpcReduction="20000"/>
          </a:bodyPr>
          <a:lstStyle/>
          <a:p>
            <a:r>
              <a:rPr lang="en-US" dirty="0" smtClean="0"/>
              <a:t>Earlier where a recipient fails to pay to the supplier of services, the amount towards the value of supply along with taxes thereon within a period of 3 months from the date of issue of invoices by the supplier, an amount equal to ITC availed were required to be paid along with interest thereon.</a:t>
            </a:r>
          </a:p>
          <a:p>
            <a:r>
              <a:rPr lang="en-US" dirty="0" smtClean="0"/>
              <a:t> Thus the aforesaid provision was restricted only in case of Services. </a:t>
            </a:r>
          </a:p>
          <a:p>
            <a:r>
              <a:rPr lang="en-US" dirty="0" smtClean="0"/>
              <a:t>Further there was no provision made in the law for re-allowing the credit reversed earlier due to application of aforesaid provisions. </a:t>
            </a:r>
          </a:p>
          <a:p>
            <a:r>
              <a:rPr lang="en-US" dirty="0" smtClean="0"/>
              <a:t>Now in the bill, the aforesaid provision is also extended to supply of Goods.</a:t>
            </a:r>
          </a:p>
          <a:p>
            <a:r>
              <a:rPr lang="en-US" dirty="0" smtClean="0"/>
              <a:t> Further the time period for payment is extended to 180 days from earlier 3 months. </a:t>
            </a:r>
          </a:p>
          <a:p>
            <a:r>
              <a:rPr lang="en-US" dirty="0" smtClean="0"/>
              <a:t>Further provision has also been made for re-availing the credit reversed earlier at the time of actual payment</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
        <p:nvSpPr>
          <p:cNvPr id="2" name="Title 1"/>
          <p:cNvSpPr>
            <a:spLocks noGrp="1"/>
          </p:cNvSpPr>
          <p:nvPr>
            <p:ph type="title"/>
          </p:nvPr>
        </p:nvSpPr>
        <p:spPr>
          <a:xfrm>
            <a:off x="228600" y="0"/>
            <a:ext cx="8607552" cy="1295400"/>
          </a:xfrm>
        </p:spPr>
        <p:txBody>
          <a:bodyPr>
            <a:normAutofit fontScale="90000"/>
          </a:bodyPr>
          <a:lstStyle/>
          <a:p>
            <a:pPr>
              <a:buFont typeface="Wingdings" pitchFamily="2" charset="2"/>
              <a:buChar char="v"/>
            </a:pPr>
            <a:r>
              <a:rPr lang="en-US" dirty="0" smtClean="0"/>
              <a:t>Change in Actual Payment Condition for Non-reversal of Credits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85000" lnSpcReduction="20000"/>
          </a:bodyPr>
          <a:lstStyle/>
          <a:p>
            <a:r>
              <a:rPr lang="en-US" dirty="0" smtClean="0"/>
              <a:t>Earlier the credit of rent-a-cab, life insurance, and health insurance were fully denied except where the government notifies the services which are obligatory for an employer to provide to its employees under any law for the time being in force.</a:t>
            </a:r>
          </a:p>
          <a:p>
            <a:r>
              <a:rPr lang="en-US" dirty="0" smtClean="0"/>
              <a:t> The aforesaid provision of denial of credit would have multifold consequences. For example, a life insurance company, in case re-insurance of life insurance, will not be eligible to take credit of GST paid on re-insurance amount. </a:t>
            </a:r>
          </a:p>
          <a:p>
            <a:r>
              <a:rPr lang="en-US" dirty="0" smtClean="0"/>
              <a:t>With a view to avoid the genuine hardships, the credit of aforesaid services will be allowed if used for making an outward taxable supply of same category or as a part of taxable composite or mixed supply. </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a:p>
        </p:txBody>
      </p:sp>
      <p:sp>
        <p:nvSpPr>
          <p:cNvPr id="2" name="Title 1"/>
          <p:cNvSpPr>
            <a:spLocks noGrp="1"/>
          </p:cNvSpPr>
          <p:nvPr>
            <p:ph type="title"/>
          </p:nvPr>
        </p:nvSpPr>
        <p:spPr>
          <a:xfrm>
            <a:off x="152400" y="228600"/>
            <a:ext cx="8991600" cy="1219200"/>
          </a:xfrm>
        </p:spPr>
        <p:txBody>
          <a:bodyPr>
            <a:normAutofit/>
          </a:bodyPr>
          <a:lstStyle/>
          <a:p>
            <a:pPr>
              <a:buFont typeface="Wingdings" pitchFamily="2" charset="2"/>
              <a:buChar char="v"/>
            </a:pPr>
            <a:r>
              <a:rPr lang="en-US" sz="2400" dirty="0" smtClean="0"/>
              <a:t>Credit of Rent-a-cab, life insurance, and health insurance allowed, if used for making an outward taxable supply of same category</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smtClean="0">
                <a:blipFill>
                  <a:blip r:embed="rId2"/>
                  <a:tile tx="0" ty="0" sx="100000" sy="100000" flip="none" algn="tl"/>
                </a:blipFill>
                <a:latin typeface="Curlz MT" pitchFamily="82" charset="0"/>
              </a:rPr>
              <a:t>         </a:t>
            </a:r>
            <a:endParaRPr lang="en-US" sz="5400" spc="300" dirty="0">
              <a:blipFill>
                <a:blip r:embed="rId2"/>
                <a:tile tx="0" ty="0" sx="100000" sy="100000" flip="none" algn="tl"/>
              </a:blipFill>
              <a:latin typeface="Curlz MT" pitchFamily="82" charset="0"/>
            </a:endParaRPr>
          </a:p>
        </p:txBody>
      </p:sp>
      <p:sp>
        <p:nvSpPr>
          <p:cNvPr id="8" name="Slide Number Placeholder 7"/>
          <p:cNvSpPr>
            <a:spLocks noGrp="1"/>
          </p:cNvSpPr>
          <p:nvPr>
            <p:ph type="sldNum" sz="quarter" idx="12"/>
          </p:nvPr>
        </p:nvSpPr>
        <p:spPr/>
        <p:txBody>
          <a:bodyPr/>
          <a:lstStyle/>
          <a:p>
            <a:fld id="{B6F15528-21DE-4FAA-801E-634DDDAF4B2B}" type="slidenum">
              <a:rPr lang="en-US" smtClean="0"/>
              <a:pPr/>
              <a:t>13</a:t>
            </a:fld>
            <a:endParaRPr lang="en-US"/>
          </a:p>
        </p:txBody>
      </p:sp>
      <p:sp>
        <p:nvSpPr>
          <p:cNvPr id="4" name="Title 1"/>
          <p:cNvSpPr txBox="1">
            <a:spLocks/>
          </p:cNvSpPr>
          <p:nvPr/>
        </p:nvSpPr>
        <p:spPr>
          <a:xfrm rot="20868601">
            <a:off x="468927" y="1783874"/>
            <a:ext cx="8229600" cy="2033069"/>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1500" b="0" i="0" u="none" strike="noStrike" kern="0" cap="none" spc="0" normalizeH="0" baseline="0" noProof="0" dirty="0" smtClean="0">
                <a:ln>
                  <a:noFill/>
                </a:ln>
                <a:solidFill>
                  <a:srgbClr val="FF9900"/>
                </a:solidFill>
                <a:effectLst/>
                <a:uLnTx/>
                <a:uFillTx/>
                <a:latin typeface="Mistral" pitchFamily="66" charset="0"/>
                <a:ea typeface="+mj-ea"/>
                <a:cs typeface="+mj-cs"/>
              </a:rPr>
              <a:t>THANK</a:t>
            </a:r>
            <a:r>
              <a:rPr kumimoji="0" lang="en-US" sz="8800" b="0" i="0" u="none" strike="noStrike" kern="0" cap="none" spc="0" normalizeH="0" baseline="0" noProof="0" dirty="0" smtClean="0">
                <a:ln>
                  <a:noFill/>
                </a:ln>
                <a:solidFill>
                  <a:srgbClr val="FF9900"/>
                </a:solidFill>
                <a:effectLst/>
                <a:uLnTx/>
                <a:uFillTx/>
                <a:latin typeface="Mistral" pitchFamily="66" charset="0"/>
                <a:ea typeface="+mj-ea"/>
                <a:cs typeface="+mj-cs"/>
              </a:rPr>
              <a:t> </a:t>
            </a:r>
            <a:r>
              <a:rPr kumimoji="0" lang="en-US" sz="11500" b="0" i="0" u="none" strike="noStrike" kern="0" cap="none" spc="0" normalizeH="0" baseline="0" noProof="0" dirty="0" smtClean="0">
                <a:ln>
                  <a:noFill/>
                </a:ln>
                <a:solidFill>
                  <a:srgbClr val="FF9900"/>
                </a:solidFill>
                <a:effectLst/>
                <a:uLnTx/>
                <a:uFillTx/>
                <a:latin typeface="Mistral" pitchFamily="66" charset="0"/>
                <a:ea typeface="+mj-ea"/>
                <a:cs typeface="+mj-cs"/>
              </a:rPr>
              <a:t>YOU</a:t>
            </a:r>
            <a:endParaRPr kumimoji="0" lang="en-US" sz="11500" b="0" i="0" u="none" strike="noStrike" kern="0" cap="none" spc="0" normalizeH="0" baseline="0" noProof="0" dirty="0">
              <a:ln>
                <a:noFill/>
              </a:ln>
              <a:solidFill>
                <a:srgbClr val="FF9900"/>
              </a:solidFill>
              <a:effectLst/>
              <a:uLnTx/>
              <a:uFillTx/>
              <a:latin typeface="Mistral" pitchFamily="66" charset="0"/>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455" fill="hold">
                                          <p:stCondLst>
                                            <p:cond delay="0"/>
                                          </p:stCondLst>
                                        </p:cTn>
                                        <p:tgtEl>
                                          <p:spTgt spid="4"/>
                                        </p:tgtEl>
                                        <p:attrNameLst>
                                          <p:attrName>style.rotation</p:attrName>
                                        </p:attrNameLst>
                                      </p:cBhvr>
                                      <p:to>
                                        <p:strVal val="-45.0"/>
                                      </p:to>
                                    </p:set>
                                    <p:anim calcmode="lin" valueType="num">
                                      <p:cBhvr>
                                        <p:cTn id="8"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24000" y="1752600"/>
            <a:ext cx="7409688" cy="4267200"/>
          </a:xfrm>
        </p:spPr>
        <p:txBody>
          <a:bodyPr>
            <a:normAutofit/>
          </a:bodyPr>
          <a:lstStyle/>
          <a:p>
            <a:pPr>
              <a:buNone/>
            </a:pPr>
            <a:endParaRPr lang="en-US" dirty="0" smtClean="0"/>
          </a:p>
          <a:p>
            <a:pPr>
              <a:buNone/>
            </a:pPr>
            <a:endParaRPr lang="en-US" dirty="0" smtClean="0"/>
          </a:p>
          <a:p>
            <a:pPr>
              <a:buNone/>
            </a:pPr>
            <a:r>
              <a:rPr lang="en-US" dirty="0" smtClean="0"/>
              <a:t>`</a:t>
            </a:r>
          </a:p>
        </p:txBody>
      </p:sp>
      <p:sp>
        <p:nvSpPr>
          <p:cNvPr id="6" name="Slide Number Placeholder 5"/>
          <p:cNvSpPr>
            <a:spLocks noGrp="1"/>
          </p:cNvSpPr>
          <p:nvPr>
            <p:ph type="sldNum" sz="quarter" idx="12"/>
          </p:nvPr>
        </p:nvSpPr>
        <p:spPr/>
        <p:txBody>
          <a:bodyPr/>
          <a:lstStyle/>
          <a:p>
            <a:fld id="{B6F15528-21DE-4FAA-801E-634DDDAF4B2B}" type="slidenum">
              <a:rPr lang="en-US" smtClean="0"/>
              <a:pPr/>
              <a:t>2</a:t>
            </a:fld>
            <a:endParaRPr lang="en-US"/>
          </a:p>
        </p:txBody>
      </p:sp>
      <p:sp>
        <p:nvSpPr>
          <p:cNvPr id="2" name="Title 1"/>
          <p:cNvSpPr>
            <a:spLocks noGrp="1"/>
          </p:cNvSpPr>
          <p:nvPr>
            <p:ph type="title"/>
          </p:nvPr>
        </p:nvSpPr>
        <p:spPr>
          <a:xfrm>
            <a:off x="304800" y="228600"/>
            <a:ext cx="8531352" cy="5638800"/>
          </a:xfrm>
        </p:spPr>
        <p:txBody>
          <a:bodyPr>
            <a:normAutofit/>
          </a:bodyPr>
          <a:lstStyle/>
          <a:p>
            <a:r>
              <a:rPr lang="en-US" sz="3600" dirty="0" smtClean="0"/>
              <a:t>Non-Applicability of GST Law in the State of Jammu and Kashmir</a:t>
            </a:r>
            <a:br>
              <a:rPr lang="en-US" sz="3600" dirty="0" smtClean="0"/>
            </a:br>
            <a:r>
              <a:rPr lang="en-US" sz="3600" dirty="0" smtClean="0"/>
              <a:t>Earlier the GST Law was proposed to be applicable to J&amp;K as well.</a:t>
            </a:r>
            <a:br>
              <a:rPr lang="en-US" sz="3600" dirty="0" smtClean="0"/>
            </a:br>
            <a:r>
              <a:rPr lang="en-US" sz="3600" dirty="0" smtClean="0"/>
              <a:t/>
            </a:r>
            <a:br>
              <a:rPr lang="en-US" sz="3600" dirty="0" smtClean="0"/>
            </a:br>
            <a:r>
              <a:rPr lang="en-US" sz="3600" dirty="0" smtClean="0"/>
              <a:t>However in the Bill, the applicability of GST Law is extended to whole of India except the state of J&amp;K.</a:t>
            </a:r>
            <a:br>
              <a:rPr lang="en-US" sz="3600" dirty="0" smtClean="0"/>
            </a:br>
            <a:endParaRPr lang="en-US" sz="3600" u="sng" dirty="0">
              <a:latin typeface="Algerian"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410200"/>
          </a:xfrm>
        </p:spPr>
        <p:txBody>
          <a:bodyPr>
            <a:normAutofit/>
          </a:bodyPr>
          <a:lstStyle/>
          <a:p>
            <a:pPr algn="just">
              <a:buFont typeface="Courier New" pitchFamily="49" charset="0"/>
              <a:buChar char="o"/>
            </a:pPr>
            <a:r>
              <a:rPr lang="en-US" sz="2000" dirty="0" smtClean="0">
                <a:latin typeface="Bell MT" pitchFamily="18" charset="0"/>
              </a:rPr>
              <a:t> </a:t>
            </a:r>
            <a:r>
              <a:rPr lang="en-US" sz="2000" dirty="0" smtClean="0"/>
              <a:t>Earlier the supply of goods or services between related persons, when made in the course or furtherance of business was treated as Supply even when there is no consideration.</a:t>
            </a:r>
          </a:p>
          <a:p>
            <a:pPr algn="just">
              <a:buFont typeface="Courier New" pitchFamily="49" charset="0"/>
              <a:buChar char="o"/>
            </a:pPr>
            <a:r>
              <a:rPr lang="en-US" sz="2000" dirty="0" smtClean="0"/>
              <a:t>Employer and Employee were covered in the definition of related person. </a:t>
            </a:r>
          </a:p>
          <a:p>
            <a:pPr algn="just">
              <a:buFont typeface="Courier New" pitchFamily="49" charset="0"/>
              <a:buChar char="o"/>
            </a:pPr>
            <a:r>
              <a:rPr lang="en-US" sz="2000" dirty="0" smtClean="0"/>
              <a:t>Thus any supply of Goods or services by employer to his employees even if that supply is free of cost would have been covered under the scope of GST.</a:t>
            </a:r>
          </a:p>
          <a:p>
            <a:pPr algn="just">
              <a:buFont typeface="Courier New" pitchFamily="49" charset="0"/>
              <a:buChar char="o"/>
            </a:pPr>
            <a:r>
              <a:rPr lang="en-US" sz="2000" dirty="0" smtClean="0"/>
              <a:t>Now the bill provides that such gifts not exceeding Rs. 50,000 by an employer to an employee shall not be treated as supply for the purpose of GST</a:t>
            </a:r>
          </a:p>
          <a:p>
            <a:pPr algn="just">
              <a:buFont typeface="Courier New" pitchFamily="49" charset="0"/>
              <a:buChar char="o"/>
            </a:pP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
        <p:nvSpPr>
          <p:cNvPr id="2" name="Title 1"/>
          <p:cNvSpPr>
            <a:spLocks noGrp="1"/>
          </p:cNvSpPr>
          <p:nvPr>
            <p:ph type="title"/>
          </p:nvPr>
        </p:nvSpPr>
        <p:spPr>
          <a:xfrm>
            <a:off x="0" y="228600"/>
            <a:ext cx="8836152" cy="1066800"/>
          </a:xfrm>
        </p:spPr>
        <p:txBody>
          <a:bodyPr>
            <a:normAutofit fontScale="90000"/>
          </a:bodyPr>
          <a:lstStyle/>
          <a:p>
            <a:pPr>
              <a:buFont typeface="Wingdings" pitchFamily="2" charset="2"/>
              <a:buChar char="v"/>
            </a:pPr>
            <a:r>
              <a:rPr lang="en-US" sz="3600" b="0" dirty="0" smtClean="0"/>
              <a:t>Change in the Scope of Taxable Event i.e. Supply:</a:t>
            </a:r>
            <a:endParaRPr lang="en-US" sz="3600" u="sng" dirty="0">
              <a:latin typeface="Algerian" pitchFamily="82"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410200"/>
          </a:xfrm>
        </p:spPr>
        <p:txBody>
          <a:bodyPr>
            <a:normAutofit/>
          </a:bodyPr>
          <a:lstStyle/>
          <a:p>
            <a:pPr algn="just">
              <a:buFont typeface="Courier New" pitchFamily="49" charset="0"/>
              <a:buChar char="o"/>
            </a:pPr>
            <a:r>
              <a:rPr lang="en-US" sz="2000" dirty="0" smtClean="0">
                <a:latin typeface="Bell MT" pitchFamily="18" charset="0"/>
              </a:rPr>
              <a:t> </a:t>
            </a:r>
            <a:r>
              <a:rPr lang="en-US" sz="2000" dirty="0" smtClean="0"/>
              <a:t>Earlier the “Goods” were defined as every kind of movable property other than money and securities but includes actionable claim. </a:t>
            </a:r>
          </a:p>
          <a:p>
            <a:pPr algn="just">
              <a:buFont typeface="Courier New" pitchFamily="49" charset="0"/>
              <a:buChar char="o"/>
            </a:pPr>
            <a:r>
              <a:rPr lang="en-US" sz="2000" dirty="0" smtClean="0"/>
              <a:t>Further the “Services” were defined as anything other than goods.</a:t>
            </a:r>
          </a:p>
          <a:p>
            <a:pPr algn="just">
              <a:buFont typeface="Courier New" pitchFamily="49" charset="0"/>
              <a:buChar char="o"/>
            </a:pPr>
            <a:r>
              <a:rPr lang="en-US" sz="2000" dirty="0" smtClean="0"/>
              <a:t> Thus there was an apprehension that Government may levy GST on supply of Immovable Property such as Land or building apart from levy of Stamp duty on such transactions.</a:t>
            </a:r>
          </a:p>
          <a:p>
            <a:pPr algn="just">
              <a:buFont typeface="Courier New" pitchFamily="49" charset="0"/>
              <a:buChar char="o"/>
            </a:pPr>
            <a:r>
              <a:rPr lang="en-US" sz="2000" dirty="0" smtClean="0"/>
              <a:t> Now in the bill introduced in the parliament, the government has removed that uncertainty by providing in Schedule III that, “Sale of land and, sale of building except the sale of under construction building will nether be treated as a supply of goods not a supply of services. Thus GST can’t be levied in those supplies</a:t>
            </a: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
        <p:nvSpPr>
          <p:cNvPr id="2" name="Title 1"/>
          <p:cNvSpPr>
            <a:spLocks noGrp="1"/>
          </p:cNvSpPr>
          <p:nvPr>
            <p:ph type="title"/>
          </p:nvPr>
        </p:nvSpPr>
        <p:spPr>
          <a:xfrm>
            <a:off x="533400" y="152400"/>
            <a:ext cx="8153400" cy="1219200"/>
          </a:xfrm>
        </p:spPr>
        <p:txBody>
          <a:bodyPr>
            <a:normAutofit/>
          </a:bodyPr>
          <a:lstStyle/>
          <a:p>
            <a:pPr>
              <a:buFont typeface="Wingdings" pitchFamily="2" charset="2"/>
              <a:buChar char="v"/>
            </a:pPr>
            <a:r>
              <a:rPr lang="en-US" sz="2000" b="0" dirty="0" smtClean="0"/>
              <a:t>Removal of uncertainty relating to chargeability of GST on Supply of Immovable Property</a:t>
            </a:r>
            <a:r>
              <a:rPr lang="en-US" sz="3600" b="0" dirty="0" smtClean="0"/>
              <a:t>: -</a:t>
            </a:r>
            <a:endParaRPr lang="en-US" sz="3600" u="sng" dirty="0">
              <a:latin typeface="Algerian" pitchFamily="8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410200"/>
          </a:xfrm>
        </p:spPr>
        <p:txBody>
          <a:bodyPr>
            <a:normAutofit/>
          </a:bodyPr>
          <a:lstStyle/>
          <a:p>
            <a:pPr algn="just">
              <a:buFont typeface="Courier New" pitchFamily="49" charset="0"/>
              <a:buChar char="o"/>
            </a:pPr>
            <a:r>
              <a:rPr lang="en-US" sz="2000" dirty="0" smtClean="0">
                <a:latin typeface="Bell MT" pitchFamily="18" charset="0"/>
              </a:rPr>
              <a:t> </a:t>
            </a:r>
            <a:r>
              <a:rPr lang="en-US" sz="2000" dirty="0" smtClean="0"/>
              <a:t>As “Actionable claim” were included in the definition of “Goods”, there may be chargeability of GST on supply of Actionable Claim under earlier law. </a:t>
            </a:r>
          </a:p>
          <a:p>
            <a:pPr algn="just">
              <a:buNone/>
            </a:pPr>
            <a:endParaRPr lang="en-US" sz="2000" dirty="0" smtClean="0"/>
          </a:p>
          <a:p>
            <a:pPr algn="just">
              <a:buFont typeface="Courier New" pitchFamily="49" charset="0"/>
              <a:buChar char="o"/>
            </a:pPr>
            <a:r>
              <a:rPr lang="en-US" sz="2000" dirty="0" smtClean="0"/>
              <a:t>In the Schedule III of newly introduced bill, Actionable Claim, other than lottery, betting and gambling will neither be treated as a supply of goods not a supply of services. Thus GST can’t be levied in that case. </a:t>
            </a: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2" name="Title 1"/>
          <p:cNvSpPr>
            <a:spLocks noGrp="1"/>
          </p:cNvSpPr>
          <p:nvPr>
            <p:ph type="title"/>
          </p:nvPr>
        </p:nvSpPr>
        <p:spPr>
          <a:xfrm>
            <a:off x="533400" y="152400"/>
            <a:ext cx="8153400" cy="1219200"/>
          </a:xfrm>
        </p:spPr>
        <p:txBody>
          <a:bodyPr>
            <a:normAutofit/>
          </a:bodyPr>
          <a:lstStyle/>
          <a:p>
            <a:pPr>
              <a:buFont typeface="Wingdings" pitchFamily="2" charset="2"/>
              <a:buChar char="v"/>
            </a:pPr>
            <a:r>
              <a:rPr lang="en-US" sz="3600" b="0" dirty="0" smtClean="0"/>
              <a:t>Non Chargeability of GST on Actionable Claims:</a:t>
            </a:r>
            <a:endParaRPr lang="en-US" sz="3600" u="sng" dirty="0">
              <a:latin typeface="Algerian" pitchFamily="82"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410200"/>
          </a:xfrm>
        </p:spPr>
        <p:txBody>
          <a:bodyPr>
            <a:normAutofit/>
          </a:bodyPr>
          <a:lstStyle/>
          <a:p>
            <a:pPr algn="just">
              <a:buFont typeface="Courier New" pitchFamily="49" charset="0"/>
              <a:buChar char="o"/>
            </a:pPr>
            <a:r>
              <a:rPr lang="en-US" sz="2000" dirty="0" smtClean="0">
                <a:latin typeface="Bell MT" pitchFamily="18" charset="0"/>
              </a:rPr>
              <a:t> </a:t>
            </a:r>
            <a:r>
              <a:rPr lang="en-US" sz="2000" dirty="0" smtClean="0"/>
              <a:t>Earlier the upper cap fixed was 14% and 25% respectively in both the laws. </a:t>
            </a:r>
          </a:p>
          <a:p>
            <a:pPr algn="just">
              <a:buFont typeface="Courier New" pitchFamily="49" charset="0"/>
              <a:buChar char="o"/>
            </a:pPr>
            <a:r>
              <a:rPr lang="en-US" sz="2000" dirty="0" smtClean="0"/>
              <a:t>With a view to keep some flexibility to increase the rates in future, the upper cap has been fixed at 20% and 40% respectively under CGST and IGST Law. </a:t>
            </a:r>
          </a:p>
          <a:p>
            <a:pPr algn="just">
              <a:buFont typeface="Courier New" pitchFamily="49" charset="0"/>
              <a:buChar char="o"/>
            </a:pPr>
            <a:r>
              <a:rPr lang="en-US" sz="2000" dirty="0" smtClean="0"/>
              <a:t>However the applicable slab rate will be same as approved by council i.e. 5%, 12%, 18% and 28%</a:t>
            </a: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
        <p:nvSpPr>
          <p:cNvPr id="2" name="Title 1"/>
          <p:cNvSpPr>
            <a:spLocks noGrp="1"/>
          </p:cNvSpPr>
          <p:nvPr>
            <p:ph type="title"/>
          </p:nvPr>
        </p:nvSpPr>
        <p:spPr>
          <a:xfrm>
            <a:off x="457200" y="0"/>
            <a:ext cx="8229600" cy="1371600"/>
          </a:xfrm>
        </p:spPr>
        <p:txBody>
          <a:bodyPr>
            <a:normAutofit/>
          </a:bodyPr>
          <a:lstStyle/>
          <a:p>
            <a:pPr>
              <a:buFont typeface="Wingdings" pitchFamily="2" charset="2"/>
              <a:buChar char="v"/>
            </a:pPr>
            <a:r>
              <a:rPr lang="en-US" sz="2400" b="0" dirty="0" smtClean="0"/>
              <a:t>Fixing the Upper cap of GST rate at 20% in case of CGST Law, and 40% in case of IGST Law</a:t>
            </a:r>
            <a:endParaRPr lang="en-US" sz="2400" u="sng" dirty="0">
              <a:latin typeface="Algerian" pitchFamily="82"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410200"/>
          </a:xfrm>
        </p:spPr>
        <p:txBody>
          <a:bodyPr>
            <a:normAutofit/>
          </a:bodyPr>
          <a:lstStyle/>
          <a:p>
            <a:pPr algn="just">
              <a:buFont typeface="Courier New" pitchFamily="49" charset="0"/>
              <a:buChar char="o"/>
            </a:pPr>
            <a:r>
              <a:rPr lang="en-US" sz="2000" dirty="0" smtClean="0">
                <a:latin typeface="Bell MT" pitchFamily="18" charset="0"/>
              </a:rPr>
              <a:t> </a:t>
            </a:r>
            <a:r>
              <a:rPr lang="en-US" sz="2000" dirty="0" smtClean="0"/>
              <a:t>In line with the purchase tax on purchase of goods from an unregistered dealer prevailing in many of the states, the GST Bill has introduced the same. </a:t>
            </a:r>
          </a:p>
          <a:p>
            <a:pPr algn="just">
              <a:buFont typeface="Courier New" pitchFamily="49" charset="0"/>
              <a:buChar char="o"/>
            </a:pPr>
            <a:r>
              <a:rPr lang="en-US" sz="2000" dirty="0" smtClean="0"/>
              <a:t>Liability to pay GST in such cases will be on the recipient of such goods or services. </a:t>
            </a: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
        <p:nvSpPr>
          <p:cNvPr id="2" name="Title 1"/>
          <p:cNvSpPr>
            <a:spLocks noGrp="1"/>
          </p:cNvSpPr>
          <p:nvPr>
            <p:ph type="title"/>
          </p:nvPr>
        </p:nvSpPr>
        <p:spPr>
          <a:xfrm>
            <a:off x="457200" y="0"/>
            <a:ext cx="8229600" cy="1371600"/>
          </a:xfrm>
        </p:spPr>
        <p:txBody>
          <a:bodyPr>
            <a:normAutofit/>
          </a:bodyPr>
          <a:lstStyle/>
          <a:p>
            <a:pPr>
              <a:buFont typeface="Wingdings" pitchFamily="2" charset="2"/>
              <a:buChar char="v"/>
            </a:pPr>
            <a:r>
              <a:rPr lang="en-US" sz="2400" b="0" dirty="0" smtClean="0"/>
              <a:t>Payment of GST by recipient under Reverse Charge in case of supply of taxable goods or services or both by a unregistered supplier to a registered person. </a:t>
            </a:r>
            <a:endParaRPr lang="en-US" sz="2400" u="sng" dirty="0">
              <a:latin typeface="Algerian" pitchFamily="82"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410200"/>
          </a:xfrm>
        </p:spPr>
        <p:txBody>
          <a:bodyPr>
            <a:normAutofit/>
          </a:bodyPr>
          <a:lstStyle/>
          <a:p>
            <a:pPr algn="just">
              <a:buFont typeface="Courier New" pitchFamily="49" charset="0"/>
              <a:buChar char="o"/>
            </a:pPr>
            <a:r>
              <a:rPr lang="en-US" sz="2000" dirty="0" smtClean="0"/>
              <a:t>Earlier it was proposed to levy 1% composition rate for trader and 2.5% for manufacturer. </a:t>
            </a:r>
          </a:p>
          <a:p>
            <a:pPr algn="just">
              <a:buFont typeface="Courier New" pitchFamily="49" charset="0"/>
              <a:buChar char="o"/>
            </a:pPr>
            <a:r>
              <a:rPr lang="en-US" sz="2000" dirty="0" smtClean="0"/>
              <a:t>Further composition scheme was not allowed for a supplier of services. Now in the bill, some reduction in composition rates has been made which is a welcome move for the MSME sector. </a:t>
            </a:r>
          </a:p>
          <a:p>
            <a:pPr algn="just">
              <a:buFont typeface="Courier New" pitchFamily="49" charset="0"/>
              <a:buChar char="o"/>
            </a:pPr>
            <a:r>
              <a:rPr lang="en-US" sz="2000" dirty="0" smtClean="0"/>
              <a:t>1% of composition rate will be applicable in case of a manufacturer instead of earlier 2.5%.</a:t>
            </a:r>
          </a:p>
          <a:p>
            <a:pPr algn="just">
              <a:buFont typeface="Courier New" pitchFamily="49" charset="0"/>
              <a:buChar char="o"/>
            </a:pPr>
            <a:r>
              <a:rPr lang="en-US" sz="2000" dirty="0" smtClean="0"/>
              <a:t> Further 0.50% of composition rate will be applicable in case of a trader instead of earlier 1%. </a:t>
            </a:r>
          </a:p>
          <a:p>
            <a:pPr algn="just">
              <a:buFont typeface="Courier New" pitchFamily="49" charset="0"/>
              <a:buChar char="o"/>
            </a:pPr>
            <a:r>
              <a:rPr lang="en-US" sz="2000" dirty="0" smtClean="0"/>
              <a:t>Further the composition scheme will now be allowed to Restaurant Sector with a composition rate of 2.5</a:t>
            </a: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
        <p:nvSpPr>
          <p:cNvPr id="2" name="Title 1"/>
          <p:cNvSpPr>
            <a:spLocks noGrp="1"/>
          </p:cNvSpPr>
          <p:nvPr>
            <p:ph type="title"/>
          </p:nvPr>
        </p:nvSpPr>
        <p:spPr>
          <a:xfrm>
            <a:off x="457200" y="0"/>
            <a:ext cx="8229600" cy="1371600"/>
          </a:xfrm>
        </p:spPr>
        <p:txBody>
          <a:bodyPr>
            <a:normAutofit/>
          </a:bodyPr>
          <a:lstStyle/>
          <a:p>
            <a:pPr>
              <a:buFont typeface="Wingdings" pitchFamily="2" charset="2"/>
              <a:buChar char="v"/>
            </a:pPr>
            <a:r>
              <a:rPr lang="en-US" sz="2400" b="0" dirty="0" smtClean="0"/>
              <a:t>Reduction in Composition rates, a welcome move for MSME sector: </a:t>
            </a:r>
            <a:endParaRPr lang="en-US" sz="2400" u="sng" dirty="0">
              <a:latin typeface="Algerian" pitchFamily="82"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410200"/>
          </a:xfrm>
        </p:spPr>
        <p:txBody>
          <a:bodyPr>
            <a:normAutofit/>
          </a:bodyPr>
          <a:lstStyle/>
          <a:p>
            <a:pPr algn="just">
              <a:buFont typeface="Courier New" pitchFamily="49" charset="0"/>
              <a:buChar char="o"/>
            </a:pPr>
            <a:r>
              <a:rPr lang="en-US" sz="2000" dirty="0" smtClean="0"/>
              <a:t>Now a registered person, whose aggregate turnover in the preceding financial year did not exceed, may OPT to pay under composition scheme. `</a:t>
            </a: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
        <p:nvSpPr>
          <p:cNvPr id="2" name="Title 1"/>
          <p:cNvSpPr>
            <a:spLocks noGrp="1"/>
          </p:cNvSpPr>
          <p:nvPr>
            <p:ph type="title"/>
          </p:nvPr>
        </p:nvSpPr>
        <p:spPr>
          <a:xfrm>
            <a:off x="457200" y="0"/>
            <a:ext cx="8229600" cy="1447800"/>
          </a:xfrm>
        </p:spPr>
        <p:txBody>
          <a:bodyPr>
            <a:normAutofit/>
          </a:bodyPr>
          <a:lstStyle/>
          <a:p>
            <a:pPr>
              <a:buFont typeface="Wingdings" pitchFamily="2" charset="2"/>
              <a:buChar char="v"/>
            </a:pPr>
            <a:r>
              <a:rPr lang="en-US" sz="2400" dirty="0" smtClean="0"/>
              <a:t>Requirement to seek permission from proper officer for composition scheme is dispensed with </a:t>
            </a:r>
            <a:r>
              <a:rPr lang="en-US" sz="2400" b="0" dirty="0" smtClean="0"/>
              <a:t>: </a:t>
            </a:r>
            <a:endParaRPr lang="en-US" sz="2400" u="sng" dirty="0">
              <a:latin typeface="Algerian" pitchFamily="82"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1140</TotalTime>
  <Words>1235</Words>
  <Application>Microsoft Office PowerPoint</Application>
  <PresentationFormat>On-screen Show (4:3)</PresentationFormat>
  <Paragraphs>86</Paragraphs>
  <Slides>13</Slides>
  <Notes>9</Notes>
  <HiddenSlides>0</HiddenSlides>
  <MMClips>2</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Concourse</vt:lpstr>
      <vt:lpstr>Difference between revised model GST and bill passed in  lok sabha  BY CA KAPIL GOYAL 09999165163</vt:lpstr>
      <vt:lpstr>Non-Applicability of GST Law in the State of Jammu and Kashmir Earlier the GST Law was proposed to be applicable to J&amp;K as well.  However in the Bill, the applicability of GST Law is extended to whole of India except the state of J&amp;K. </vt:lpstr>
      <vt:lpstr>Change in the Scope of Taxable Event i.e. Supply:</vt:lpstr>
      <vt:lpstr>Removal of uncertainty relating to chargeability of GST on Supply of Immovable Property: -</vt:lpstr>
      <vt:lpstr>Non Chargeability of GST on Actionable Claims:</vt:lpstr>
      <vt:lpstr>Fixing the Upper cap of GST rate at 20% in case of CGST Law, and 40% in case of IGST Law</vt:lpstr>
      <vt:lpstr>Payment of GST by recipient under Reverse Charge in case of supply of taxable goods or services or both by a unregistered supplier to a registered person. </vt:lpstr>
      <vt:lpstr>Reduction in Composition rates, a welcome move for MSME sector: </vt:lpstr>
      <vt:lpstr>Requirement to seek permission from proper officer for composition scheme is dispensed with : </vt:lpstr>
      <vt:lpstr>Change in the provision for determining the liability to pay tax in case of Services (Time of Supply of Services): </vt:lpstr>
      <vt:lpstr>Change in Actual Payment Condition for Non-reversal of Credits</vt:lpstr>
      <vt:lpstr>Credit of Rent-a-cab, life insurance, and health insurance allowed, if used for making an outward taxable supply of same category</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3CD   Clause by Clause Analysis</dc:title>
  <dc:creator>Kapil</dc:creator>
  <cp:lastModifiedBy>Kapil</cp:lastModifiedBy>
  <cp:revision>141</cp:revision>
  <dcterms:created xsi:type="dcterms:W3CDTF">2006-08-16T00:00:00Z</dcterms:created>
  <dcterms:modified xsi:type="dcterms:W3CDTF">2017-04-03T12:26:05Z</dcterms:modified>
</cp:coreProperties>
</file>