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59" r:id="rId6"/>
    <p:sldId id="260"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3/29/2011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3/29/2011</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3/29/2011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D8BD707-D9CF-40AE-B4C6-C98DA3205C09}" type="datetimeFigureOut">
              <a:rPr lang="en-US" smtClean="0"/>
              <a:pPr/>
              <a:t>3/29/2011</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3/29/2011</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3/29/2011</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3/29/2011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04800" y="0"/>
            <a:ext cx="8534400" cy="1970562"/>
          </a:xfrm>
          <a:solidFill>
            <a:schemeClr val="bg1"/>
          </a:solidFill>
          <a:ln>
            <a:solidFill>
              <a:schemeClr val="bg1"/>
            </a:solidFill>
          </a:ln>
          <a:effectLst>
            <a:outerShdw blurRad="127000" dist="38100" dir="2700000" algn="ctr">
              <a:srgbClr val="000000">
                <a:alpha val="45000"/>
              </a:srgbClr>
            </a:outerShdw>
            <a:reflection blurRad="6350" stA="50000" endA="300" endPos="55500" dist="50800" dir="5400000" sy="-100000" algn="bl" rotWithShape="0"/>
          </a:effectLst>
        </p:spPr>
        <p:style>
          <a:lnRef idx="1">
            <a:schemeClr val="accent3"/>
          </a:lnRef>
          <a:fillRef idx="2">
            <a:schemeClr val="accent3"/>
          </a:fillRef>
          <a:effectRef idx="1">
            <a:schemeClr val="accent3"/>
          </a:effectRef>
          <a:fontRef idx="minor">
            <a:schemeClr val="dk1"/>
          </a:fontRef>
        </p:style>
        <p:txBody>
          <a:bodyPr>
            <a:noAutofit/>
          </a:bodyPr>
          <a:lstStyle/>
          <a:p>
            <a:pPr algn="ctr"/>
            <a:r>
              <a:rPr lang="en-US" sz="3600" dirty="0" smtClean="0">
                <a:latin typeface="Forte" pitchFamily="66" charset="0"/>
              </a:rPr>
              <a:t>ETHICS IN SALES MANAGEMENT</a:t>
            </a:r>
            <a:br>
              <a:rPr lang="en-US" sz="3600" dirty="0" smtClean="0">
                <a:latin typeface="Forte" pitchFamily="66" charset="0"/>
              </a:rPr>
            </a:br>
            <a:endParaRPr lang="en-US" sz="3600" dirty="0">
              <a:latin typeface="Forte" pitchFamily="66" charset="0"/>
            </a:endParaRPr>
          </a:p>
        </p:txBody>
      </p:sp>
      <p:pic>
        <p:nvPicPr>
          <p:cNvPr id="7" name="Picture 6" descr="H:\jabi new\zozooo\1 (15).jpg"/>
          <p:cNvPicPr/>
          <p:nvPr/>
        </p:nvPicPr>
        <p:blipFill>
          <a:blip r:embed="rId2" cstate="print"/>
          <a:srcRect/>
          <a:stretch>
            <a:fillRect/>
          </a:stretch>
        </p:blipFill>
        <p:spPr bwMode="auto">
          <a:xfrm>
            <a:off x="0" y="3352799"/>
            <a:ext cx="3733800" cy="350520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jabi new\zozooo\1 (29).jpg"/>
          <p:cNvPicPr/>
          <p:nvPr/>
        </p:nvPicPr>
        <p:blipFill>
          <a:blip r:embed="rId2" cstate="print"/>
          <a:srcRect/>
          <a:stretch>
            <a:fillRect/>
          </a:stretch>
        </p:blipFill>
        <p:spPr bwMode="auto">
          <a:xfrm>
            <a:off x="3733800" y="2438400"/>
            <a:ext cx="5410200" cy="4419600"/>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normAutofit/>
          </a:bodyPr>
          <a:lstStyle/>
          <a:p>
            <a:pPr algn="just">
              <a:buFont typeface="Wingdings" pitchFamily="2" charset="2"/>
              <a:buChar char="Ø"/>
            </a:pPr>
            <a:r>
              <a:rPr lang="en-US" sz="2800" dirty="0" smtClean="0">
                <a:latin typeface="Times New Roman" pitchFamily="18" charset="0"/>
                <a:cs typeface="Times New Roman" pitchFamily="18" charset="0"/>
              </a:rPr>
              <a:t>Sales refer to the exchange of goods or services for an amount of money or its equivalent in kind</a:t>
            </a:r>
            <a:r>
              <a:rPr lang="en-US" sz="2800" dirty="0" smtClean="0">
                <a:latin typeface="Times New Roman" pitchFamily="18" charset="0"/>
                <a:cs typeface="Times New Roman" pitchFamily="18" charset="0"/>
              </a:rPr>
              <a:t>.</a:t>
            </a:r>
          </a:p>
          <a:p>
            <a:pPr algn="just">
              <a:buFont typeface="Wingdings" pitchFamily="2" charset="2"/>
              <a:buChar char="Ø"/>
            </a:pP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Selling helps an organization achieve its business goals, thus, managing sales in an organization is a critical activity. </a:t>
            </a:r>
            <a:endParaRPr lang="en-US" sz="2800" dirty="0" smtClean="0">
              <a:latin typeface="Times New Roman" pitchFamily="18" charset="0"/>
              <a:cs typeface="Times New Roman" pitchFamily="18" charset="0"/>
            </a:endParaRPr>
          </a:p>
          <a:p>
            <a:pPr algn="just">
              <a:buFont typeface="Wingdings" pitchFamily="2" charset="2"/>
              <a:buChar char="Ø"/>
            </a:pPr>
            <a:r>
              <a:rPr lang="en-US" sz="2800" dirty="0" smtClean="0"/>
              <a:t> A sales manager needs to ensure that the sales people are motivated to perform the selling function in a way that will help the organization attain its </a:t>
            </a:r>
            <a:r>
              <a:rPr lang="en-US" sz="2800" dirty="0" smtClean="0"/>
              <a:t>goals.</a:t>
            </a:r>
            <a:endParaRPr lang="en-US" sz="2800" dirty="0" smtClean="0"/>
          </a:p>
          <a:p>
            <a:pPr algn="just">
              <a:buFont typeface="Wingdings" pitchFamily="2" charset="2"/>
              <a:buChar char="Ø"/>
            </a:pP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2000"/>
                                        <p:tgtEl>
                                          <p:spTgt spid="3">
                                            <p:txEl>
                                              <p:pRg st="0" end="0"/>
                                            </p:txEl>
                                          </p:spTgt>
                                        </p:tgtEl>
                                      </p:cBhvr>
                                    </p:animEffect>
                                    <p:anim calcmode="lin" valueType="num">
                                      <p:cBhvr>
                                        <p:cTn id="16"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17"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8"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9" fill="hold">
                      <p:stCondLst>
                        <p:cond delay="indefinite"/>
                      </p:stCondLst>
                      <p:childTnLst>
                        <p:par>
                          <p:cTn id="20" fill="hold">
                            <p:stCondLst>
                              <p:cond delay="0"/>
                            </p:stCondLst>
                            <p:childTnLst>
                              <p:par>
                                <p:cTn id="21" presetID="35" presetClass="entr" presetSubtype="0"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fade">
                                      <p:cBhvr>
                                        <p:cTn id="23" dur="2000"/>
                                        <p:tgtEl>
                                          <p:spTgt spid="3">
                                            <p:txEl>
                                              <p:pRg st="1" end="1"/>
                                            </p:txEl>
                                          </p:spTgt>
                                        </p:tgtEl>
                                      </p:cBhvr>
                                    </p:animEffect>
                                    <p:anim calcmode="lin" valueType="num">
                                      <p:cBhvr>
                                        <p:cTn id="24" dur="20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25"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6" dur="2000" fill="hold"/>
                                        <p:tgtEl>
                                          <p:spTgt spid="3">
                                            <p:txEl>
                                              <p:pRg st="1" end="1"/>
                                            </p:txEl>
                                          </p:spTgt>
                                        </p:tgtEl>
                                        <p:attrNameLst>
                                          <p:attrName>ppt_w</p:attrName>
                                        </p:attrNameLst>
                                      </p:cBhvr>
                                      <p:tavLst>
                                        <p:tav tm="0">
                                          <p:val>
                                            <p:fltVal val="0"/>
                                          </p:val>
                                        </p:tav>
                                        <p:tav tm="100000">
                                          <p:val>
                                            <p:strVal val="#ppt_w"/>
                                          </p:val>
                                        </p:tav>
                                      </p:tavLst>
                                    </p:anim>
                                  </p:childTnLst>
                                </p:cTn>
                              </p:par>
                            </p:childTnLst>
                          </p:cTn>
                        </p:par>
                      </p:childTnLst>
                    </p:cTn>
                  </p:par>
                  <p:par>
                    <p:cTn id="27" fill="hold">
                      <p:stCondLst>
                        <p:cond delay="indefinite"/>
                      </p:stCondLst>
                      <p:childTnLst>
                        <p:par>
                          <p:cTn id="28" fill="hold">
                            <p:stCondLst>
                              <p:cond delay="0"/>
                            </p:stCondLst>
                            <p:childTnLst>
                              <p:par>
                                <p:cTn id="29" presetID="35" presetClass="entr" presetSubtype="0"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fade">
                                      <p:cBhvr>
                                        <p:cTn id="31" dur="2000"/>
                                        <p:tgtEl>
                                          <p:spTgt spid="3">
                                            <p:txEl>
                                              <p:pRg st="2" end="2"/>
                                            </p:txEl>
                                          </p:spTgt>
                                        </p:tgtEl>
                                      </p:cBhvr>
                                    </p:animEffect>
                                    <p:anim calcmode="lin" valueType="num">
                                      <p:cBhvr>
                                        <p:cTn id="32" dur="2000" fill="hold"/>
                                        <p:tgtEl>
                                          <p:spTgt spid="3">
                                            <p:txEl>
                                              <p:pRg st="2" end="2"/>
                                            </p:txEl>
                                          </p:spTgt>
                                        </p:tgtEl>
                                        <p:attrNameLst>
                                          <p:attrName>style.rotation</p:attrName>
                                        </p:attrNameLst>
                                      </p:cBhvr>
                                      <p:tavLst>
                                        <p:tav tm="0">
                                          <p:val>
                                            <p:fltVal val="720"/>
                                          </p:val>
                                        </p:tav>
                                        <p:tav tm="100000">
                                          <p:val>
                                            <p:fltVal val="0"/>
                                          </p:val>
                                        </p:tav>
                                      </p:tavLst>
                                    </p:anim>
                                    <p:anim calcmode="lin" valueType="num">
                                      <p:cBhvr>
                                        <p:cTn id="33"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4" dur="2000" fill="hold"/>
                                        <p:tgtEl>
                                          <p:spTgt spid="3">
                                            <p:txEl>
                                              <p:pRg st="2" end="2"/>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4800600" y="1752600"/>
            <a:ext cx="4343400" cy="5105400"/>
          </a:xfrm>
          <a:prstGeom prst="rect">
            <a:avLst/>
          </a:prstGeom>
          <a:noFill/>
          <a:ln w="9525">
            <a:noFill/>
            <a:miter lim="800000"/>
            <a:headEnd/>
            <a:tailEnd/>
          </a:ln>
        </p:spPr>
      </p:pic>
      <p:sp>
        <p:nvSpPr>
          <p:cNvPr id="2" name="Title 1"/>
          <p:cNvSpPr>
            <a:spLocks noGrp="1"/>
          </p:cNvSpPr>
          <p:nvPr>
            <p:ph type="title"/>
          </p:nvPr>
        </p:nvSpPr>
        <p:spPr/>
        <p:txBody>
          <a:bodyPr/>
          <a:lstStyle/>
          <a:p>
            <a:r>
              <a:rPr lang="en-US" b="1" dirty="0" smtClean="0"/>
              <a:t>Objective of the Study</a:t>
            </a:r>
            <a:endParaRPr lang="en-US" dirty="0"/>
          </a:p>
        </p:txBody>
      </p:sp>
      <p:sp>
        <p:nvSpPr>
          <p:cNvPr id="3" name="Content Placeholder 2"/>
          <p:cNvSpPr>
            <a:spLocks noGrp="1"/>
          </p:cNvSpPr>
          <p:nvPr>
            <p:ph sz="quarter" idx="1"/>
          </p:nvPr>
        </p:nvSpPr>
        <p:spPr/>
        <p:txBody>
          <a:bodyPr>
            <a:normAutofit/>
          </a:bodyPr>
          <a:lstStyle/>
          <a:p>
            <a:pPr lvl="0" algn="just">
              <a:buFont typeface="Wingdings" pitchFamily="2" charset="2"/>
              <a:buChar char="Ø"/>
            </a:pPr>
            <a:r>
              <a:rPr lang="en-US" sz="2800" dirty="0" smtClean="0">
                <a:latin typeface="Times New Roman" pitchFamily="18" charset="0"/>
                <a:cs typeface="Times New Roman" pitchFamily="18" charset="0"/>
              </a:rPr>
              <a:t>To know about the meaning of the sales management.</a:t>
            </a:r>
          </a:p>
          <a:p>
            <a:pPr lvl="0" algn="just">
              <a:buFont typeface="Wingdings" pitchFamily="2" charset="2"/>
              <a:buChar char="Ø"/>
            </a:pPr>
            <a:r>
              <a:rPr lang="en-US" sz="2800" dirty="0" smtClean="0">
                <a:latin typeface="Times New Roman" pitchFamily="18" charset="0"/>
                <a:cs typeface="Times New Roman" pitchFamily="18" charset="0"/>
              </a:rPr>
              <a:t>To know the General objectives of sales management.</a:t>
            </a:r>
          </a:p>
          <a:p>
            <a:pPr lvl="0" algn="just">
              <a:buFont typeface="Wingdings" pitchFamily="2" charset="2"/>
              <a:buChar char="Ø"/>
            </a:pPr>
            <a:r>
              <a:rPr lang="en-US" sz="2800" dirty="0" smtClean="0">
                <a:latin typeface="Times New Roman" pitchFamily="18" charset="0"/>
                <a:cs typeface="Times New Roman" pitchFamily="18" charset="0"/>
              </a:rPr>
              <a:t>To know the importance of the ethics in the sales management.</a:t>
            </a:r>
          </a:p>
          <a:p>
            <a:pPr lvl="0" algn="just">
              <a:buFont typeface="Wingdings" pitchFamily="2" charset="2"/>
              <a:buChar char="Ø"/>
            </a:pPr>
            <a:r>
              <a:rPr lang="en-US" sz="2800" dirty="0" smtClean="0">
                <a:latin typeface="Times New Roman" pitchFamily="18" charset="0"/>
                <a:cs typeface="Times New Roman" pitchFamily="18" charset="0"/>
              </a:rPr>
              <a:t>To gain better understanding on the ethics in the product safety and </a:t>
            </a:r>
            <a:r>
              <a:rPr lang="en-US" sz="2800" dirty="0" smtClean="0">
                <a:latin typeface="Times New Roman" pitchFamily="18" charset="0"/>
                <a:cs typeface="Times New Roman" pitchFamily="18" charset="0"/>
              </a:rPr>
              <a:t>pricing.</a:t>
            </a:r>
            <a:endParaRPr lang="en-US" sz="2800" dirty="0" smtClean="0">
              <a:latin typeface="Times New Roman" pitchFamily="18" charset="0"/>
              <a:cs typeface="Times New Roman" pitchFamily="18" charset="0"/>
            </a:endParaRPr>
          </a:p>
          <a:p>
            <a:pPr algn="just">
              <a:buFont typeface="Wingdings" pitchFamily="2" charset="2"/>
              <a:buChar char="Ø"/>
            </a:pP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fltVal val="0"/>
                                          </p:val>
                                        </p:tav>
                                        <p:tav tm="100000">
                                          <p:val>
                                            <p:strVal val="#ppt_w"/>
                                          </p:val>
                                        </p:tav>
                                      </p:tavLst>
                                    </p:anim>
                                    <p:anim calcmode="lin" valueType="num">
                                      <p:cBhvr>
                                        <p:cTn id="14" dur="1000" fill="hold"/>
                                        <p:tgtEl>
                                          <p:spTgt spid="4"/>
                                        </p:tgtEl>
                                        <p:attrNameLst>
                                          <p:attrName>ppt_h</p:attrName>
                                        </p:attrNameLst>
                                      </p:cBhvr>
                                      <p:tavLst>
                                        <p:tav tm="0">
                                          <p:val>
                                            <p:fltVal val="0"/>
                                          </p:val>
                                        </p:tav>
                                        <p:tav tm="100000">
                                          <p:val>
                                            <p:strVal val="#ppt_h"/>
                                          </p:val>
                                        </p:tav>
                                      </p:tavLst>
                                    </p:anim>
                                    <p:anim calcmode="lin" valueType="num">
                                      <p:cBhvr>
                                        <p:cTn id="15"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p:stCondLst>
                        <p:cond delay="indefinite"/>
                      </p:stCondLst>
                      <p:childTnLst>
                        <p:par>
                          <p:cTn id="18" fill="hold">
                            <p:stCondLst>
                              <p:cond delay="0"/>
                            </p:stCondLst>
                            <p:childTnLst>
                              <p:par>
                                <p:cTn id="19" presetID="56" presetClass="entr" presetSubtype="0" fill="hold" nodeType="clickEffect">
                                  <p:stCondLst>
                                    <p:cond delay="0"/>
                                  </p:stCondLst>
                                  <p:iterate type="lt">
                                    <p:tmPct val="10000"/>
                                  </p:iterate>
                                  <p:childTnLst>
                                    <p:set>
                                      <p:cBhvr>
                                        <p:cTn id="20" dur="1" fill="hold">
                                          <p:stCondLst>
                                            <p:cond delay="0"/>
                                          </p:stCondLst>
                                        </p:cTn>
                                        <p:tgtEl>
                                          <p:spTgt spid="3">
                                            <p:txEl>
                                              <p:pRg st="0" end="0"/>
                                            </p:txEl>
                                          </p:spTgt>
                                        </p:tgtEl>
                                        <p:attrNameLst>
                                          <p:attrName>style.visibility</p:attrName>
                                        </p:attrNameLst>
                                      </p:cBhvr>
                                      <p:to>
                                        <p:strVal val="visible"/>
                                      </p:to>
                                    </p:set>
                                    <p:anim by="(-#ppt_w*2)" calcmode="lin" valueType="num">
                                      <p:cBhvr rctx="PPT">
                                        <p:cTn id="21" dur="500" autoRev="1" fill="hold">
                                          <p:stCondLst>
                                            <p:cond delay="0"/>
                                          </p:stCondLst>
                                        </p:cTn>
                                        <p:tgtEl>
                                          <p:spTgt spid="3">
                                            <p:txEl>
                                              <p:pRg st="0" end="0"/>
                                            </p:txEl>
                                          </p:spTgt>
                                        </p:tgtEl>
                                        <p:attrNameLst>
                                          <p:attrName>ppt_w</p:attrName>
                                        </p:attrNameLst>
                                      </p:cBhvr>
                                    </p:anim>
                                    <p:anim by="(#ppt_w*0.50)" calcmode="lin" valueType="num">
                                      <p:cBhvr>
                                        <p:cTn id="22" dur="500" decel="50000" autoRev="1" fill="hold">
                                          <p:stCondLst>
                                            <p:cond delay="0"/>
                                          </p:stCondLst>
                                        </p:cTn>
                                        <p:tgtEl>
                                          <p:spTgt spid="3">
                                            <p:txEl>
                                              <p:pRg st="0" end="0"/>
                                            </p:txEl>
                                          </p:spTgt>
                                        </p:tgtEl>
                                        <p:attrNameLst>
                                          <p:attrName>ppt_x</p:attrName>
                                        </p:attrNameLst>
                                      </p:cBhvr>
                                    </p:anim>
                                    <p:anim from="(-#ppt_h/2)" to="(#ppt_y)" calcmode="lin" valueType="num">
                                      <p:cBhvr>
                                        <p:cTn id="23" dur="1000" fill="hold">
                                          <p:stCondLst>
                                            <p:cond delay="0"/>
                                          </p:stCondLst>
                                        </p:cTn>
                                        <p:tgtEl>
                                          <p:spTgt spid="3">
                                            <p:txEl>
                                              <p:pRg st="0" end="0"/>
                                            </p:txEl>
                                          </p:spTgt>
                                        </p:tgtEl>
                                        <p:attrNameLst>
                                          <p:attrName>ppt_y</p:attrName>
                                        </p:attrNameLst>
                                      </p:cBhvr>
                                    </p:anim>
                                    <p:animRot by="21600000">
                                      <p:cBhvr>
                                        <p:cTn id="24" dur="1000" fill="hold">
                                          <p:stCondLst>
                                            <p:cond delay="0"/>
                                          </p:stCondLst>
                                        </p:cTn>
                                        <p:tgtEl>
                                          <p:spTgt spid="3">
                                            <p:txEl>
                                              <p:pRg st="0" end="0"/>
                                            </p:txEl>
                                          </p:spTgt>
                                        </p:tgtEl>
                                        <p:attrNameLst>
                                          <p:attrName>r</p:attrName>
                                        </p:attrNameLst>
                                      </p:cBhvr>
                                    </p:animRot>
                                  </p:childTnLst>
                                </p:cTn>
                              </p:par>
                            </p:childTnLst>
                          </p:cTn>
                        </p:par>
                      </p:childTnLst>
                    </p:cTn>
                  </p:par>
                  <p:par>
                    <p:cTn id="25" fill="hold">
                      <p:stCondLst>
                        <p:cond delay="indefinite"/>
                      </p:stCondLst>
                      <p:childTnLst>
                        <p:par>
                          <p:cTn id="26" fill="hold">
                            <p:stCondLst>
                              <p:cond delay="0"/>
                            </p:stCondLst>
                            <p:childTnLst>
                              <p:par>
                                <p:cTn id="27" presetID="56" presetClass="entr" presetSubtype="0" fill="hold" nodeType="clickEffect">
                                  <p:stCondLst>
                                    <p:cond delay="0"/>
                                  </p:stCondLst>
                                  <p:iterate type="lt">
                                    <p:tmPct val="10000"/>
                                  </p:iterate>
                                  <p:childTnLst>
                                    <p:set>
                                      <p:cBhvr>
                                        <p:cTn id="28" dur="1" fill="hold">
                                          <p:stCondLst>
                                            <p:cond delay="0"/>
                                          </p:stCondLst>
                                        </p:cTn>
                                        <p:tgtEl>
                                          <p:spTgt spid="3">
                                            <p:txEl>
                                              <p:pRg st="1" end="1"/>
                                            </p:txEl>
                                          </p:spTgt>
                                        </p:tgtEl>
                                        <p:attrNameLst>
                                          <p:attrName>style.visibility</p:attrName>
                                        </p:attrNameLst>
                                      </p:cBhvr>
                                      <p:to>
                                        <p:strVal val="visible"/>
                                      </p:to>
                                    </p:set>
                                    <p:anim by="(-#ppt_w*2)" calcmode="lin" valueType="num">
                                      <p:cBhvr rctx="PPT">
                                        <p:cTn id="29" dur="500" autoRev="1" fill="hold">
                                          <p:stCondLst>
                                            <p:cond delay="0"/>
                                          </p:stCondLst>
                                        </p:cTn>
                                        <p:tgtEl>
                                          <p:spTgt spid="3">
                                            <p:txEl>
                                              <p:pRg st="1" end="1"/>
                                            </p:txEl>
                                          </p:spTgt>
                                        </p:tgtEl>
                                        <p:attrNameLst>
                                          <p:attrName>ppt_w</p:attrName>
                                        </p:attrNameLst>
                                      </p:cBhvr>
                                    </p:anim>
                                    <p:anim by="(#ppt_w*0.50)" calcmode="lin" valueType="num">
                                      <p:cBhvr>
                                        <p:cTn id="30" dur="500" decel="50000" autoRev="1" fill="hold">
                                          <p:stCondLst>
                                            <p:cond delay="0"/>
                                          </p:stCondLst>
                                        </p:cTn>
                                        <p:tgtEl>
                                          <p:spTgt spid="3">
                                            <p:txEl>
                                              <p:pRg st="1" end="1"/>
                                            </p:txEl>
                                          </p:spTgt>
                                        </p:tgtEl>
                                        <p:attrNameLst>
                                          <p:attrName>ppt_x</p:attrName>
                                        </p:attrNameLst>
                                      </p:cBhvr>
                                    </p:anim>
                                    <p:anim from="(-#ppt_h/2)" to="(#ppt_y)" calcmode="lin" valueType="num">
                                      <p:cBhvr>
                                        <p:cTn id="31" dur="1000" fill="hold">
                                          <p:stCondLst>
                                            <p:cond delay="0"/>
                                          </p:stCondLst>
                                        </p:cTn>
                                        <p:tgtEl>
                                          <p:spTgt spid="3">
                                            <p:txEl>
                                              <p:pRg st="1" end="1"/>
                                            </p:txEl>
                                          </p:spTgt>
                                        </p:tgtEl>
                                        <p:attrNameLst>
                                          <p:attrName>ppt_y</p:attrName>
                                        </p:attrNameLst>
                                      </p:cBhvr>
                                    </p:anim>
                                    <p:animRot by="21600000">
                                      <p:cBhvr>
                                        <p:cTn id="32" dur="1000" fill="hold">
                                          <p:stCondLst>
                                            <p:cond delay="0"/>
                                          </p:stCondLst>
                                        </p:cTn>
                                        <p:tgtEl>
                                          <p:spTgt spid="3">
                                            <p:txEl>
                                              <p:pRg st="1" end="1"/>
                                            </p:txEl>
                                          </p:spTgt>
                                        </p:tgtEl>
                                        <p:attrNameLst>
                                          <p:attrName>r</p:attrName>
                                        </p:attrNameLst>
                                      </p:cBhvr>
                                    </p:animRot>
                                  </p:childTnLst>
                                </p:cTn>
                              </p:par>
                            </p:childTnLst>
                          </p:cTn>
                        </p:par>
                      </p:childTnLst>
                    </p:cTn>
                  </p:par>
                  <p:par>
                    <p:cTn id="33" fill="hold">
                      <p:stCondLst>
                        <p:cond delay="indefinite"/>
                      </p:stCondLst>
                      <p:childTnLst>
                        <p:par>
                          <p:cTn id="34" fill="hold">
                            <p:stCondLst>
                              <p:cond delay="0"/>
                            </p:stCondLst>
                            <p:childTnLst>
                              <p:par>
                                <p:cTn id="35" presetID="56" presetClass="entr" presetSubtype="0" fill="hold" nodeType="clickEffect">
                                  <p:stCondLst>
                                    <p:cond delay="0"/>
                                  </p:stCondLst>
                                  <p:iterate type="lt">
                                    <p:tmPct val="10000"/>
                                  </p:iterate>
                                  <p:childTnLst>
                                    <p:set>
                                      <p:cBhvr>
                                        <p:cTn id="36" dur="1" fill="hold">
                                          <p:stCondLst>
                                            <p:cond delay="0"/>
                                          </p:stCondLst>
                                        </p:cTn>
                                        <p:tgtEl>
                                          <p:spTgt spid="3">
                                            <p:txEl>
                                              <p:pRg st="2" end="2"/>
                                            </p:txEl>
                                          </p:spTgt>
                                        </p:tgtEl>
                                        <p:attrNameLst>
                                          <p:attrName>style.visibility</p:attrName>
                                        </p:attrNameLst>
                                      </p:cBhvr>
                                      <p:to>
                                        <p:strVal val="visible"/>
                                      </p:to>
                                    </p:set>
                                    <p:anim by="(-#ppt_w*2)" calcmode="lin" valueType="num">
                                      <p:cBhvr rctx="PPT">
                                        <p:cTn id="37" dur="500" autoRev="1" fill="hold">
                                          <p:stCondLst>
                                            <p:cond delay="0"/>
                                          </p:stCondLst>
                                        </p:cTn>
                                        <p:tgtEl>
                                          <p:spTgt spid="3">
                                            <p:txEl>
                                              <p:pRg st="2" end="2"/>
                                            </p:txEl>
                                          </p:spTgt>
                                        </p:tgtEl>
                                        <p:attrNameLst>
                                          <p:attrName>ppt_w</p:attrName>
                                        </p:attrNameLst>
                                      </p:cBhvr>
                                    </p:anim>
                                    <p:anim by="(#ppt_w*0.50)" calcmode="lin" valueType="num">
                                      <p:cBhvr>
                                        <p:cTn id="38" dur="500" decel="50000" autoRev="1" fill="hold">
                                          <p:stCondLst>
                                            <p:cond delay="0"/>
                                          </p:stCondLst>
                                        </p:cTn>
                                        <p:tgtEl>
                                          <p:spTgt spid="3">
                                            <p:txEl>
                                              <p:pRg st="2" end="2"/>
                                            </p:txEl>
                                          </p:spTgt>
                                        </p:tgtEl>
                                        <p:attrNameLst>
                                          <p:attrName>ppt_x</p:attrName>
                                        </p:attrNameLst>
                                      </p:cBhvr>
                                    </p:anim>
                                    <p:anim from="(-#ppt_h/2)" to="(#ppt_y)" calcmode="lin" valueType="num">
                                      <p:cBhvr>
                                        <p:cTn id="39" dur="1000" fill="hold">
                                          <p:stCondLst>
                                            <p:cond delay="0"/>
                                          </p:stCondLst>
                                        </p:cTn>
                                        <p:tgtEl>
                                          <p:spTgt spid="3">
                                            <p:txEl>
                                              <p:pRg st="2" end="2"/>
                                            </p:txEl>
                                          </p:spTgt>
                                        </p:tgtEl>
                                        <p:attrNameLst>
                                          <p:attrName>ppt_y</p:attrName>
                                        </p:attrNameLst>
                                      </p:cBhvr>
                                    </p:anim>
                                    <p:animRot by="21600000">
                                      <p:cBhvr>
                                        <p:cTn id="40" dur="1000" fill="hold">
                                          <p:stCondLst>
                                            <p:cond delay="0"/>
                                          </p:stCondLst>
                                        </p:cTn>
                                        <p:tgtEl>
                                          <p:spTgt spid="3">
                                            <p:txEl>
                                              <p:pRg st="2" end="2"/>
                                            </p:txEl>
                                          </p:spTgt>
                                        </p:tgtEl>
                                        <p:attrNameLst>
                                          <p:attrName>r</p:attrName>
                                        </p:attrNameLst>
                                      </p:cBhvr>
                                    </p:animRot>
                                  </p:childTnLst>
                                </p:cTn>
                              </p:par>
                            </p:childTnLst>
                          </p:cTn>
                        </p:par>
                      </p:childTnLst>
                    </p:cTn>
                  </p:par>
                  <p:par>
                    <p:cTn id="41" fill="hold">
                      <p:stCondLst>
                        <p:cond delay="indefinite"/>
                      </p:stCondLst>
                      <p:childTnLst>
                        <p:par>
                          <p:cTn id="42" fill="hold">
                            <p:stCondLst>
                              <p:cond delay="0"/>
                            </p:stCondLst>
                            <p:childTnLst>
                              <p:par>
                                <p:cTn id="43" presetID="56" presetClass="entr" presetSubtype="0" fill="hold" nodeType="clickEffect">
                                  <p:stCondLst>
                                    <p:cond delay="0"/>
                                  </p:stCondLst>
                                  <p:iterate type="lt">
                                    <p:tmPct val="10000"/>
                                  </p:iterate>
                                  <p:childTnLst>
                                    <p:set>
                                      <p:cBhvr>
                                        <p:cTn id="44" dur="1" fill="hold">
                                          <p:stCondLst>
                                            <p:cond delay="0"/>
                                          </p:stCondLst>
                                        </p:cTn>
                                        <p:tgtEl>
                                          <p:spTgt spid="3">
                                            <p:txEl>
                                              <p:pRg st="3" end="3"/>
                                            </p:txEl>
                                          </p:spTgt>
                                        </p:tgtEl>
                                        <p:attrNameLst>
                                          <p:attrName>style.visibility</p:attrName>
                                        </p:attrNameLst>
                                      </p:cBhvr>
                                      <p:to>
                                        <p:strVal val="visible"/>
                                      </p:to>
                                    </p:set>
                                    <p:anim by="(-#ppt_w*2)" calcmode="lin" valueType="num">
                                      <p:cBhvr rctx="PPT">
                                        <p:cTn id="45" dur="500" autoRev="1" fill="hold">
                                          <p:stCondLst>
                                            <p:cond delay="0"/>
                                          </p:stCondLst>
                                        </p:cTn>
                                        <p:tgtEl>
                                          <p:spTgt spid="3">
                                            <p:txEl>
                                              <p:pRg st="3" end="3"/>
                                            </p:txEl>
                                          </p:spTgt>
                                        </p:tgtEl>
                                        <p:attrNameLst>
                                          <p:attrName>ppt_w</p:attrName>
                                        </p:attrNameLst>
                                      </p:cBhvr>
                                    </p:anim>
                                    <p:anim by="(#ppt_w*0.50)" calcmode="lin" valueType="num">
                                      <p:cBhvr>
                                        <p:cTn id="46" dur="500" decel="50000" autoRev="1" fill="hold">
                                          <p:stCondLst>
                                            <p:cond delay="0"/>
                                          </p:stCondLst>
                                        </p:cTn>
                                        <p:tgtEl>
                                          <p:spTgt spid="3">
                                            <p:txEl>
                                              <p:pRg st="3" end="3"/>
                                            </p:txEl>
                                          </p:spTgt>
                                        </p:tgtEl>
                                        <p:attrNameLst>
                                          <p:attrName>ppt_x</p:attrName>
                                        </p:attrNameLst>
                                      </p:cBhvr>
                                    </p:anim>
                                    <p:anim from="(-#ppt_h/2)" to="(#ppt_y)" calcmode="lin" valueType="num">
                                      <p:cBhvr>
                                        <p:cTn id="47" dur="1000" fill="hold">
                                          <p:stCondLst>
                                            <p:cond delay="0"/>
                                          </p:stCondLst>
                                        </p:cTn>
                                        <p:tgtEl>
                                          <p:spTgt spid="3">
                                            <p:txEl>
                                              <p:pRg st="3" end="3"/>
                                            </p:txEl>
                                          </p:spTgt>
                                        </p:tgtEl>
                                        <p:attrNameLst>
                                          <p:attrName>ppt_y</p:attrName>
                                        </p:attrNameLst>
                                      </p:cBhvr>
                                    </p:anim>
                                    <p:animRot by="21600000">
                                      <p:cBhvr>
                                        <p:cTn id="48" dur="1000" fill="hold">
                                          <p:stCondLst>
                                            <p:cond delay="0"/>
                                          </p:stCondLst>
                                        </p:cTn>
                                        <p:tgtEl>
                                          <p:spTgt spid="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4114800" y="1676400"/>
            <a:ext cx="5029200" cy="5187950"/>
          </a:xfrm>
          <a:prstGeom prst="rect">
            <a:avLst/>
          </a:prstGeom>
          <a:noFill/>
          <a:ln w="9525">
            <a:noFill/>
            <a:miter lim="800000"/>
            <a:headEnd/>
            <a:tailEnd/>
          </a:ln>
        </p:spPr>
      </p:pic>
      <p:sp>
        <p:nvSpPr>
          <p:cNvPr id="2" name="Title 1"/>
          <p:cNvSpPr>
            <a:spLocks noGrp="1"/>
          </p:cNvSpPr>
          <p:nvPr>
            <p:ph type="title"/>
          </p:nvPr>
        </p:nvSpPr>
        <p:spPr/>
        <p:txBody>
          <a:bodyPr/>
          <a:lstStyle/>
          <a:p>
            <a:pPr algn="ctr"/>
            <a:r>
              <a:rPr lang="en-US" b="1" dirty="0" smtClean="0"/>
              <a:t>Meaning </a:t>
            </a:r>
            <a:r>
              <a:rPr lang="en-US" b="1" dirty="0" smtClean="0"/>
              <a:t> &amp; Definition of </a:t>
            </a:r>
            <a:r>
              <a:rPr lang="en-US" b="1" dirty="0" smtClean="0"/>
              <a:t>Sales </a:t>
            </a:r>
            <a:r>
              <a:rPr lang="en-US" b="1" dirty="0" smtClean="0"/>
              <a:t>Management</a:t>
            </a:r>
            <a:endParaRPr lang="en-US" dirty="0"/>
          </a:p>
        </p:txBody>
      </p:sp>
      <p:sp>
        <p:nvSpPr>
          <p:cNvPr id="3" name="Content Placeholder 2"/>
          <p:cNvSpPr>
            <a:spLocks noGrp="1"/>
          </p:cNvSpPr>
          <p:nvPr>
            <p:ph sz="quarter" idx="1"/>
          </p:nvPr>
        </p:nvSpPr>
        <p:spPr/>
        <p:txBody>
          <a:bodyPr>
            <a:normAutofit lnSpcReduction="10000"/>
          </a:bodyPr>
          <a:lstStyle/>
          <a:p>
            <a:pPr algn="just">
              <a:buFont typeface="Wingdings" pitchFamily="2" charset="2"/>
              <a:buChar char="Ø"/>
            </a:pPr>
            <a:r>
              <a:rPr lang="en-US" sz="2800"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rPr>
              <a:t>Sales management” meant management of all marketing activities, including advertising, sales promotion, marketing research, physical distribution, pricing and product merchandising</a:t>
            </a:r>
            <a:r>
              <a:rPr lang="en-US" sz="2800" dirty="0" smtClean="0">
                <a:latin typeface="Times New Roman" pitchFamily="18" charset="0"/>
                <a:cs typeface="Times New Roman" pitchFamily="18" charset="0"/>
              </a:rPr>
              <a:t>.</a:t>
            </a:r>
          </a:p>
          <a:p>
            <a:pPr algn="just">
              <a:buFont typeface="Wingdings" pitchFamily="2" charset="2"/>
              <a:buChar char="Ø"/>
            </a:pPr>
            <a:r>
              <a:rPr lang="en-US" sz="2800" b="1" dirty="0" smtClean="0"/>
              <a:t>Definition:</a:t>
            </a:r>
          </a:p>
          <a:p>
            <a:pPr algn="just">
              <a:buNone/>
            </a:pPr>
            <a:r>
              <a:rPr lang="en-US" sz="2800" dirty="0" smtClean="0"/>
              <a:t>	</a:t>
            </a:r>
            <a:r>
              <a:rPr lang="en-US" sz="2800" dirty="0" smtClean="0">
                <a:latin typeface="Times New Roman" pitchFamily="18" charset="0"/>
                <a:cs typeface="Times New Roman" pitchFamily="18" charset="0"/>
              </a:rPr>
              <a:t>Sales </a:t>
            </a:r>
            <a:r>
              <a:rPr lang="en-US" sz="2800" dirty="0" smtClean="0">
                <a:latin typeface="Times New Roman" pitchFamily="18" charset="0"/>
                <a:cs typeface="Times New Roman" pitchFamily="18" charset="0"/>
              </a:rPr>
              <a:t>management includes the “planning, direction and control of personnel selling, including recruiting, selecting, equipping, assigning, routing, supervising, paying and motivating as these tasks apply to the personnel sales force.”</a:t>
            </a:r>
          </a:p>
          <a:p>
            <a:pPr algn="just">
              <a:buFont typeface="Wingdings" pitchFamily="2" charset="2"/>
              <a:buChar char="Ø"/>
            </a:pPr>
            <a:endParaRPr lang="en-US" sz="2800" dirty="0" smtClean="0">
              <a:latin typeface="Times New Roman" pitchFamily="18" charset="0"/>
              <a:cs typeface="Times New Roman" pitchFamily="18" charset="0"/>
            </a:endParaRPr>
          </a:p>
          <a:p>
            <a:pPr algn="just">
              <a:buFont typeface="Wingdings" pitchFamily="2" charset="2"/>
              <a:buChar char="Ø"/>
            </a:pP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29"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ppt_x</p:attrName>
                                        </p:attrNameLst>
                                      </p:cBhvr>
                                      <p:tavLst>
                                        <p:tav tm="0">
                                          <p:val>
                                            <p:strVal val="#ppt_x-.2"/>
                                          </p:val>
                                        </p:tav>
                                        <p:tav tm="100000">
                                          <p:val>
                                            <p:strVal val="#ppt_x"/>
                                          </p:val>
                                        </p:tav>
                                      </p:tavLst>
                                    </p:anim>
                                    <p:anim calcmode="lin" valueType="num">
                                      <p:cBhvr>
                                        <p:cTn id="13"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14" dur="1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5"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3" fill="hold">
                      <p:stCondLst>
                        <p:cond delay="indefinite"/>
                      </p:stCondLst>
                      <p:childTnLst>
                        <p:par>
                          <p:cTn id="24" fill="hold">
                            <p:stCondLst>
                              <p:cond delay="0"/>
                            </p:stCondLst>
                            <p:childTnLst>
                              <p:par>
                                <p:cTn id="25" presetID="15"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 calcmode="lin" valueType="num">
                                      <p:cBhvr>
                                        <p:cTn id="2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30"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1" fill="hold">
                      <p:stCondLst>
                        <p:cond delay="indefinite"/>
                      </p:stCondLst>
                      <p:childTnLst>
                        <p:par>
                          <p:cTn id="32" fill="hold">
                            <p:stCondLst>
                              <p:cond delay="0"/>
                            </p:stCondLst>
                            <p:childTnLst>
                              <p:par>
                                <p:cTn id="33" presetID="15" presetClass="entr" presetSubtype="0" fill="hold"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 calcmode="lin" valueType="num">
                                      <p:cBhvr>
                                        <p:cTn id="3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38"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jabi new\zozooo\1 (18).jpg"/>
          <p:cNvPicPr/>
          <p:nvPr/>
        </p:nvPicPr>
        <p:blipFill>
          <a:blip r:embed="rId2"/>
          <a:srcRect/>
          <a:stretch>
            <a:fillRect/>
          </a:stretch>
        </p:blipFill>
        <p:spPr bwMode="auto">
          <a:xfrm>
            <a:off x="3048001" y="1905001"/>
            <a:ext cx="6096000" cy="4953000"/>
          </a:xfrm>
          <a:prstGeom prst="rect">
            <a:avLst/>
          </a:prstGeom>
          <a:noFill/>
          <a:ln w="9525">
            <a:noFill/>
            <a:miter lim="800000"/>
            <a:headEnd/>
            <a:tailEnd/>
          </a:ln>
        </p:spPr>
      </p:pic>
      <p:sp>
        <p:nvSpPr>
          <p:cNvPr id="2" name="Title 1"/>
          <p:cNvSpPr>
            <a:spLocks noGrp="1"/>
          </p:cNvSpPr>
          <p:nvPr>
            <p:ph type="title"/>
          </p:nvPr>
        </p:nvSpPr>
        <p:spPr/>
        <p:txBody>
          <a:bodyPr/>
          <a:lstStyle/>
          <a:p>
            <a:r>
              <a:rPr lang="en-US" b="1" dirty="0" smtClean="0"/>
              <a:t>Meaning of the Ethics</a:t>
            </a:r>
            <a:endParaRPr lang="en-US" dirty="0"/>
          </a:p>
        </p:txBody>
      </p:sp>
      <p:sp>
        <p:nvSpPr>
          <p:cNvPr id="3" name="Content Placeholder 2"/>
          <p:cNvSpPr>
            <a:spLocks noGrp="1"/>
          </p:cNvSpPr>
          <p:nvPr>
            <p:ph sz="quarter" idx="1"/>
          </p:nvPr>
        </p:nvSpPr>
        <p:spPr/>
        <p:txBody>
          <a:bodyPr>
            <a:normAutofit/>
          </a:bodyPr>
          <a:lstStyle/>
          <a:p>
            <a:pPr algn="just">
              <a:buFont typeface="Wingdings" pitchFamily="2" charset="2"/>
              <a:buChar char="Ø"/>
            </a:pPr>
            <a:r>
              <a:rPr lang="en-US" sz="2800" dirty="0" smtClean="0"/>
              <a:t>Ethics are a collection of principles of right conduct that shape the decisions people or organizations make. </a:t>
            </a:r>
            <a:endParaRPr lang="en-US" sz="2800" dirty="0" smtClean="0"/>
          </a:p>
          <a:p>
            <a:pPr algn="just">
              <a:buNone/>
            </a:pPr>
            <a:endParaRPr lang="en-US" sz="2800" dirty="0" smtClean="0"/>
          </a:p>
          <a:p>
            <a:pPr algn="just">
              <a:buFont typeface="Wingdings" pitchFamily="2" charset="2"/>
              <a:buChar char="Ø"/>
            </a:pPr>
            <a:r>
              <a:rPr lang="en-US" sz="2800" b="1" dirty="0" smtClean="0"/>
              <a:t>Marketing </a:t>
            </a:r>
            <a:r>
              <a:rPr lang="en-US" sz="2800" b="1" dirty="0" smtClean="0"/>
              <a:t>Ethics:</a:t>
            </a:r>
          </a:p>
          <a:p>
            <a:pPr algn="just">
              <a:buNone/>
            </a:pPr>
            <a:r>
              <a:rPr lang="en-US" sz="2800" dirty="0" smtClean="0">
                <a:latin typeface="Times New Roman" pitchFamily="18" charset="0"/>
                <a:cs typeface="Times New Roman" pitchFamily="18" charset="0"/>
              </a:rPr>
              <a:t>	Marketing </a:t>
            </a:r>
            <a:r>
              <a:rPr lang="en-US" sz="2800" dirty="0" smtClean="0">
                <a:latin typeface="Times New Roman" pitchFamily="18" charset="0"/>
                <a:cs typeface="Times New Roman" pitchFamily="18" charset="0"/>
              </a:rPr>
              <a:t>Ethic is the area of applied ethics which deals with the moral principles behind the operation and regulation of marketing</a:t>
            </a:r>
            <a:r>
              <a:rPr lang="en-US" sz="2800" dirty="0" smtClean="0">
                <a:latin typeface="Times New Roman" pitchFamily="18" charset="0"/>
                <a:cs typeface="Times New Roman" pitchFamily="18" charset="0"/>
              </a:rPr>
              <a:t>.</a:t>
            </a:r>
          </a:p>
          <a:p>
            <a:pPr algn="just">
              <a:buFont typeface="Wingdings" pitchFamily="2" charset="2"/>
              <a:buChar char="Ø"/>
            </a:pPr>
            <a:endParaRPr lang="en-US" sz="2800" dirty="0" smtClean="0"/>
          </a:p>
          <a:p>
            <a:pPr algn="just">
              <a:buNone/>
            </a:pP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58" presetClass="entr" presetSubtype="0" accel="10000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16"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1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8"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8" presetClass="entr" presetSubtype="0" accel="100000"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500" fill="hold"/>
                                        <p:tgtEl>
                                          <p:spTgt spid="3">
                                            <p:txEl>
                                              <p:pRg st="2" end="2"/>
                                            </p:txEl>
                                          </p:spTgt>
                                        </p:tgtEl>
                                        <p:attrNameLst>
                                          <p:attrName>ppt_w</p:attrName>
                                        </p:attrNameLst>
                                      </p:cBhvr>
                                      <p:tavLst>
                                        <p:tav tm="0">
                                          <p:val>
                                            <p:strVal val="#ppt_w*2.5"/>
                                          </p:val>
                                        </p:tav>
                                        <p:tav tm="100000">
                                          <p:val>
                                            <p:strVal val="#ppt_w"/>
                                          </p:val>
                                        </p:tav>
                                      </p:tavLst>
                                    </p:anim>
                                    <p:anim calcmode="lin" valueType="num">
                                      <p:cBhvr>
                                        <p:cTn id="25" dur="500" fill="hold"/>
                                        <p:tgtEl>
                                          <p:spTgt spid="3">
                                            <p:txEl>
                                              <p:pRg st="2" end="2"/>
                                            </p:txEl>
                                          </p:spTgt>
                                        </p:tgtEl>
                                        <p:attrNameLst>
                                          <p:attrName>ppt_h</p:attrName>
                                        </p:attrNameLst>
                                      </p:cBhvr>
                                      <p:tavLst>
                                        <p:tav tm="0">
                                          <p:val>
                                            <p:strVal val="#ppt_h*0.01"/>
                                          </p:val>
                                        </p:tav>
                                        <p:tav tm="100000">
                                          <p:val>
                                            <p:strVal val="#ppt_h"/>
                                          </p:val>
                                        </p:tav>
                                      </p:tavLst>
                                    </p:anim>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h+1"/>
                                          </p:val>
                                        </p:tav>
                                        <p:tav tm="100000">
                                          <p:val>
                                            <p:strVal val="#ppt_y"/>
                                          </p:val>
                                        </p:tav>
                                      </p:tavLst>
                                    </p:anim>
                                    <p:animEffect transition="in" filter="fade">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8" presetClass="entr" presetSubtype="0" accel="10000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strVal val="#ppt_w*2.5"/>
                                          </p:val>
                                        </p:tav>
                                        <p:tav tm="100000">
                                          <p:val>
                                            <p:strVal val="#ppt_w"/>
                                          </p:val>
                                        </p:tav>
                                      </p:tavLst>
                                    </p:anim>
                                    <p:anim calcmode="lin" valueType="num">
                                      <p:cBhvr>
                                        <p:cTn id="34" dur="500" fill="hold"/>
                                        <p:tgtEl>
                                          <p:spTgt spid="3">
                                            <p:txEl>
                                              <p:pRg st="3" end="3"/>
                                            </p:txEl>
                                          </p:spTgt>
                                        </p:tgtEl>
                                        <p:attrNameLst>
                                          <p:attrName>ppt_h</p:attrName>
                                        </p:attrNameLst>
                                      </p:cBhvr>
                                      <p:tavLst>
                                        <p:tav tm="0">
                                          <p:val>
                                            <p:strVal val="#ppt_h*0.01"/>
                                          </p:val>
                                        </p:tav>
                                        <p:tav tm="100000">
                                          <p:val>
                                            <p:strVal val="#ppt_h"/>
                                          </p:val>
                                        </p:tav>
                                      </p:tavLst>
                                    </p:anim>
                                    <p:anim calcmode="lin" valueType="num">
                                      <p:cBhvr>
                                        <p:cTn id="3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500" fill="hold"/>
                                        <p:tgtEl>
                                          <p:spTgt spid="3">
                                            <p:txEl>
                                              <p:pRg st="3" end="3"/>
                                            </p:txEl>
                                          </p:spTgt>
                                        </p:tgtEl>
                                        <p:attrNameLst>
                                          <p:attrName>ppt_y</p:attrName>
                                        </p:attrNameLst>
                                      </p:cBhvr>
                                      <p:tavLst>
                                        <p:tav tm="0">
                                          <p:val>
                                            <p:strVal val="#ppt_h+1"/>
                                          </p:val>
                                        </p:tav>
                                        <p:tav tm="100000">
                                          <p:val>
                                            <p:strVal val="#ppt_y"/>
                                          </p:val>
                                        </p:tav>
                                      </p:tavLst>
                                    </p:anim>
                                    <p:animEffect transition="in" filter="fade">
                                      <p:cBhvr>
                                        <p:cTn id="3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H:\jabi new\zozooo\1 (22).jpg"/>
          <p:cNvPicPr/>
          <p:nvPr/>
        </p:nvPicPr>
        <p:blipFill>
          <a:blip r:embed="rId2" cstate="print"/>
          <a:srcRect/>
          <a:stretch>
            <a:fillRect/>
          </a:stretch>
        </p:blipFill>
        <p:spPr bwMode="auto">
          <a:xfrm>
            <a:off x="3352800" y="2057400"/>
            <a:ext cx="5791200" cy="4800600"/>
          </a:xfrm>
          <a:prstGeom prst="rect">
            <a:avLst/>
          </a:prstGeom>
          <a:noFill/>
          <a:ln w="9525">
            <a:noFill/>
            <a:miter lim="800000"/>
            <a:headEnd/>
            <a:tailEnd/>
          </a:ln>
        </p:spPr>
      </p:pic>
      <p:sp>
        <p:nvSpPr>
          <p:cNvPr id="6" name="Title 5"/>
          <p:cNvSpPr>
            <a:spLocks noGrp="1"/>
          </p:cNvSpPr>
          <p:nvPr>
            <p:ph type="title"/>
          </p:nvPr>
        </p:nvSpPr>
        <p:spPr/>
        <p:txBody>
          <a:bodyPr/>
          <a:lstStyle/>
          <a:p>
            <a:pPr algn="ctr"/>
            <a:r>
              <a:rPr lang="en-US" b="1" dirty="0" smtClean="0"/>
              <a:t>Product safety and </a:t>
            </a:r>
            <a:r>
              <a:rPr lang="en-US" b="1" dirty="0" smtClean="0"/>
              <a:t>pricing</a:t>
            </a:r>
            <a:endParaRPr lang="en-US" dirty="0"/>
          </a:p>
        </p:txBody>
      </p:sp>
      <p:sp>
        <p:nvSpPr>
          <p:cNvPr id="7" name="Content Placeholder 6"/>
          <p:cNvSpPr>
            <a:spLocks noGrp="1"/>
          </p:cNvSpPr>
          <p:nvPr>
            <p:ph sz="quarter" idx="1"/>
          </p:nvPr>
        </p:nvSpPr>
        <p:spPr/>
        <p:txBody>
          <a:bodyPr>
            <a:normAutofit/>
          </a:bodyPr>
          <a:lstStyle/>
          <a:p>
            <a:pPr algn="ctr">
              <a:buNone/>
            </a:pPr>
            <a:r>
              <a:rPr lang="en-US" dirty="0" smtClean="0">
                <a:solidFill>
                  <a:srgbClr val="FF0000"/>
                </a:solidFill>
              </a:rPr>
              <a:t>PRODUCT SAFETY</a:t>
            </a:r>
          </a:p>
          <a:p>
            <a:pPr>
              <a:buFont typeface="Wingdings" pitchFamily="2" charset="2"/>
              <a:buChar char="Ø"/>
            </a:pPr>
            <a:r>
              <a:rPr lang="en-US" sz="2800" dirty="0" smtClean="0">
                <a:latin typeface="Times New Roman" pitchFamily="18" charset="0"/>
                <a:cs typeface="Times New Roman" pitchFamily="18" charset="0"/>
              </a:rPr>
              <a:t>Safety </a:t>
            </a:r>
            <a:r>
              <a:rPr lang="en-US" sz="2800" dirty="0" smtClean="0">
                <a:latin typeface="Times New Roman" pitchFamily="18" charset="0"/>
                <a:cs typeface="Times New Roman" pitchFamily="18" charset="0"/>
              </a:rPr>
              <a:t>standards.</a:t>
            </a:r>
            <a:endParaRPr lang="en-US" sz="2800" dirty="0" smtClean="0">
              <a:latin typeface="Times New Roman" pitchFamily="18" charset="0"/>
              <a:cs typeface="Times New Roman" pitchFamily="18" charset="0"/>
            </a:endParaRPr>
          </a:p>
          <a:p>
            <a:pPr>
              <a:buFont typeface="Wingdings" pitchFamily="2" charset="2"/>
              <a:buChar char="Ø"/>
            </a:pPr>
            <a:r>
              <a:rPr lang="en-US" sz="2800" dirty="0" smtClean="0">
                <a:latin typeface="Times New Roman" pitchFamily="18" charset="0"/>
                <a:cs typeface="Times New Roman" pitchFamily="18" charset="0"/>
              </a:rPr>
              <a:t>Safe </a:t>
            </a:r>
            <a:r>
              <a:rPr lang="en-US" sz="2800" dirty="0" smtClean="0">
                <a:latin typeface="Times New Roman" pitchFamily="18" charset="0"/>
                <a:cs typeface="Times New Roman" pitchFamily="18" charset="0"/>
              </a:rPr>
              <a:t>product.</a:t>
            </a:r>
            <a:endParaRPr lang="en-US" sz="2800" dirty="0" smtClean="0">
              <a:latin typeface="Times New Roman" pitchFamily="18" charset="0"/>
              <a:cs typeface="Times New Roman" pitchFamily="18" charset="0"/>
            </a:endParaRPr>
          </a:p>
          <a:p>
            <a:pPr>
              <a:buFont typeface="Wingdings" pitchFamily="2" charset="2"/>
              <a:buChar char="Ø"/>
            </a:pPr>
            <a:r>
              <a:rPr lang="en-US" sz="2800" dirty="0" smtClean="0">
                <a:latin typeface="Times New Roman" pitchFamily="18" charset="0"/>
                <a:cs typeface="Times New Roman" pitchFamily="18" charset="0"/>
              </a:rPr>
              <a:t>Consumer </a:t>
            </a:r>
            <a:r>
              <a:rPr lang="en-US" sz="2800" dirty="0" smtClean="0">
                <a:latin typeface="Times New Roman" pitchFamily="18" charset="0"/>
                <a:cs typeface="Times New Roman" pitchFamily="18" charset="0"/>
              </a:rPr>
              <a:t>rights. </a:t>
            </a:r>
            <a:endParaRPr lang="en-US" sz="2800" dirty="0" smtClean="0">
              <a:latin typeface="Times New Roman" pitchFamily="18" charset="0"/>
              <a:cs typeface="Times New Roman" pitchFamily="18" charset="0"/>
            </a:endParaRPr>
          </a:p>
          <a:p>
            <a:pPr>
              <a:buFont typeface="Wingdings" pitchFamily="2" charset="2"/>
              <a:buChar char="Ø"/>
            </a:pPr>
            <a:r>
              <a:rPr lang="en-US" sz="2800" dirty="0" smtClean="0">
                <a:latin typeface="Times New Roman" pitchFamily="18" charset="0"/>
                <a:cs typeface="Times New Roman" pitchFamily="18" charset="0"/>
              </a:rPr>
              <a:t>Labels.</a:t>
            </a:r>
            <a:endParaRPr lang="en-US" sz="2800" i="1" dirty="0" smtClean="0">
              <a:latin typeface="Times New Roman" pitchFamily="18" charset="0"/>
              <a:cs typeface="Times New Roman" pitchFamily="18" charset="0"/>
            </a:endParaRPr>
          </a:p>
          <a:p>
            <a:pPr>
              <a:buFont typeface="Wingdings" pitchFamily="2" charset="2"/>
              <a:buChar char="Ø"/>
            </a:pPr>
            <a:r>
              <a:rPr lang="en-US" sz="2800" dirty="0" smtClean="0">
                <a:latin typeface="Times New Roman" pitchFamily="18" charset="0"/>
                <a:cs typeface="Times New Roman" pitchFamily="18" charset="0"/>
              </a:rPr>
              <a:t>Health </a:t>
            </a:r>
            <a:r>
              <a:rPr lang="en-US" sz="2800" dirty="0" smtClean="0">
                <a:latin typeface="Times New Roman" pitchFamily="18" charset="0"/>
                <a:cs typeface="Times New Roman" pitchFamily="18" charset="0"/>
              </a:rPr>
              <a:t>Risks.</a:t>
            </a:r>
            <a:endParaRPr lang="en-US" sz="2800" i="1" dirty="0" smtClean="0">
              <a:latin typeface="Times New Roman" pitchFamily="18" charset="0"/>
              <a:cs typeface="Times New Roman" pitchFamily="18" charset="0"/>
            </a:endParaRPr>
          </a:p>
          <a:p>
            <a:pPr>
              <a:buFont typeface="Wingdings" pitchFamily="2" charset="2"/>
              <a:buChar char="Ø"/>
            </a:pPr>
            <a:r>
              <a:rPr lang="en-US" sz="2800" dirty="0" smtClean="0">
                <a:latin typeface="Times New Roman" pitchFamily="18" charset="0"/>
                <a:cs typeface="Times New Roman" pitchFamily="18" charset="0"/>
              </a:rPr>
              <a:t>Directions.</a:t>
            </a:r>
            <a:endParaRPr lang="en-US" sz="2800" i="1" dirty="0" smtClean="0">
              <a:latin typeface="Times New Roman" pitchFamily="18" charset="0"/>
              <a:cs typeface="Times New Roman" pitchFamily="18" charset="0"/>
            </a:endParaRPr>
          </a:p>
          <a:p>
            <a:pPr>
              <a:buFont typeface="Wingdings" pitchFamily="2" charset="2"/>
              <a:buChar char="Ø"/>
            </a:pPr>
            <a:endParaRPr lang="en-US" sz="2800" dirty="0">
              <a:latin typeface="Times New Roman" pitchFamily="18" charset="0"/>
              <a:cs typeface="Times New Roman" pitchFamily="18" charset="0"/>
            </a:endParaRPr>
          </a:p>
        </p:txBody>
      </p:sp>
      <p:sp>
        <p:nvSpPr>
          <p:cNvPr id="8" name="Content Placeholder 7"/>
          <p:cNvSpPr>
            <a:spLocks noGrp="1"/>
          </p:cNvSpPr>
          <p:nvPr>
            <p:ph sz="quarter" idx="2"/>
          </p:nvPr>
        </p:nvSpPr>
        <p:spPr/>
        <p:txBody>
          <a:bodyPr>
            <a:normAutofit/>
          </a:bodyPr>
          <a:lstStyle/>
          <a:p>
            <a:pPr algn="ctr">
              <a:buNone/>
            </a:pPr>
            <a:r>
              <a:rPr lang="en-US" dirty="0" smtClean="0">
                <a:solidFill>
                  <a:srgbClr val="FF0000"/>
                </a:solidFill>
              </a:rPr>
              <a:t>PRICING</a:t>
            </a:r>
          </a:p>
          <a:p>
            <a:pPr>
              <a:buFont typeface="Wingdings" pitchFamily="2" charset="2"/>
              <a:buChar char="Ø"/>
            </a:pPr>
            <a:r>
              <a:rPr lang="en-US" sz="2800" dirty="0" smtClean="0">
                <a:latin typeface="Times New Roman" pitchFamily="18" charset="0"/>
                <a:cs typeface="Times New Roman" pitchFamily="18" charset="0"/>
              </a:rPr>
              <a:t>Bid </a:t>
            </a:r>
            <a:r>
              <a:rPr lang="en-US" sz="2800" dirty="0" smtClean="0">
                <a:latin typeface="Times New Roman" pitchFamily="18" charset="0"/>
                <a:cs typeface="Times New Roman" pitchFamily="18" charset="0"/>
              </a:rPr>
              <a:t>rigging.</a:t>
            </a:r>
            <a:endParaRPr lang="en-US" sz="2800" dirty="0" smtClean="0">
              <a:latin typeface="Times New Roman" pitchFamily="18" charset="0"/>
              <a:cs typeface="Times New Roman" pitchFamily="18" charset="0"/>
            </a:endParaRPr>
          </a:p>
          <a:p>
            <a:pPr>
              <a:buFont typeface="Wingdings" pitchFamily="2" charset="2"/>
              <a:buChar char="Ø"/>
            </a:pPr>
            <a:r>
              <a:rPr lang="en-US" sz="2800" dirty="0" smtClean="0">
                <a:latin typeface="Times New Roman" pitchFamily="18" charset="0"/>
                <a:cs typeface="Times New Roman" pitchFamily="18" charset="0"/>
              </a:rPr>
              <a:t>Predatory </a:t>
            </a:r>
            <a:r>
              <a:rPr lang="en-US" sz="2800" dirty="0" smtClean="0">
                <a:latin typeface="Times New Roman" pitchFamily="18" charset="0"/>
                <a:cs typeface="Times New Roman" pitchFamily="18" charset="0"/>
              </a:rPr>
              <a:t>pricing. </a:t>
            </a:r>
            <a:endParaRPr lang="en-US" sz="2800" dirty="0" smtClean="0">
              <a:latin typeface="Times New Roman" pitchFamily="18" charset="0"/>
              <a:cs typeface="Times New Roman" pitchFamily="18" charset="0"/>
            </a:endParaRPr>
          </a:p>
          <a:p>
            <a:pPr>
              <a:buFont typeface="Wingdings" pitchFamily="2" charset="2"/>
              <a:buChar char="Ø"/>
            </a:pPr>
            <a:r>
              <a:rPr lang="en-US" sz="2800" dirty="0" smtClean="0">
                <a:latin typeface="Times New Roman" pitchFamily="18" charset="0"/>
                <a:cs typeface="Times New Roman" pitchFamily="18" charset="0"/>
              </a:rPr>
              <a:t>Price </a:t>
            </a:r>
            <a:r>
              <a:rPr lang="en-US" sz="2800" dirty="0" smtClean="0">
                <a:latin typeface="Times New Roman" pitchFamily="18" charset="0"/>
                <a:cs typeface="Times New Roman" pitchFamily="18" charset="0"/>
              </a:rPr>
              <a:t>fixing.</a:t>
            </a:r>
            <a:endParaRPr lang="en-US" sz="2800" dirty="0" smtClean="0">
              <a:latin typeface="Times New Roman" pitchFamily="18" charset="0"/>
              <a:cs typeface="Times New Roman" pitchFamily="18" charset="0"/>
            </a:endParaRPr>
          </a:p>
          <a:p>
            <a:pPr>
              <a:buFont typeface="Wingdings" pitchFamily="2" charset="2"/>
              <a:buChar char="Ø"/>
            </a:pPr>
            <a:r>
              <a:rPr lang="en-US" sz="2800" dirty="0" smtClean="0">
                <a:latin typeface="Times New Roman" pitchFamily="18" charset="0"/>
                <a:cs typeface="Times New Roman" pitchFamily="18" charset="0"/>
              </a:rPr>
              <a:t>Price </a:t>
            </a:r>
            <a:r>
              <a:rPr lang="en-US" sz="2800" dirty="0" smtClean="0">
                <a:latin typeface="Times New Roman" pitchFamily="18" charset="0"/>
                <a:cs typeface="Times New Roman" pitchFamily="18" charset="0"/>
              </a:rPr>
              <a:t>skimming.</a:t>
            </a:r>
            <a:endParaRPr lang="en-US" sz="2800" dirty="0" smtClean="0">
              <a:latin typeface="Times New Roman" pitchFamily="18" charset="0"/>
              <a:cs typeface="Times New Roman" pitchFamily="18" charset="0"/>
            </a:endParaRPr>
          </a:p>
          <a:p>
            <a:pPr>
              <a:buFont typeface="Wingdings" pitchFamily="2" charset="2"/>
              <a:buChar char="Ø"/>
            </a:pPr>
            <a:r>
              <a:rPr lang="en-US" sz="2800" dirty="0" smtClean="0">
                <a:latin typeface="Times New Roman" pitchFamily="18" charset="0"/>
                <a:cs typeface="Times New Roman" pitchFamily="18" charset="0"/>
              </a:rPr>
              <a:t>Price </a:t>
            </a:r>
            <a:r>
              <a:rPr lang="en-US" sz="2800" dirty="0" smtClean="0">
                <a:latin typeface="Times New Roman" pitchFamily="18" charset="0"/>
                <a:cs typeface="Times New Roman" pitchFamily="18" charset="0"/>
              </a:rPr>
              <a:t>war.</a:t>
            </a:r>
            <a:endParaRPr lang="en-US" sz="2800" dirty="0" smtClean="0">
              <a:latin typeface="Times New Roman" pitchFamily="18" charset="0"/>
              <a:cs typeface="Times New Roman" pitchFamily="18" charset="0"/>
            </a:endParaRPr>
          </a:p>
          <a:p>
            <a:pPr>
              <a:buFont typeface="Wingdings" pitchFamily="2" charset="2"/>
              <a:buChar char="Ø"/>
            </a:pPr>
            <a:r>
              <a:rPr lang="en-US" sz="2800" dirty="0" smtClean="0">
                <a:latin typeface="Times New Roman" pitchFamily="18" charset="0"/>
                <a:cs typeface="Times New Roman" pitchFamily="18" charset="0"/>
              </a:rPr>
              <a:t>Supra competitive pricing </a:t>
            </a:r>
            <a:r>
              <a:rPr lang="en-US" sz="2800" dirty="0" smtClean="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a:p>
            <a:pPr>
              <a:buFont typeface="Wingdings" pitchFamily="2" charset="2"/>
              <a:buChar char="Ø"/>
            </a:pPr>
            <a:r>
              <a:rPr lang="en-US" sz="2800" dirty="0" smtClean="0">
                <a:latin typeface="Times New Roman" pitchFamily="18" charset="0"/>
                <a:cs typeface="Times New Roman" pitchFamily="18" charset="0"/>
              </a:rPr>
              <a:t>Variable </a:t>
            </a:r>
            <a:r>
              <a:rPr lang="en-US" sz="2800" dirty="0" smtClean="0">
                <a:latin typeface="Times New Roman" pitchFamily="18" charset="0"/>
                <a:cs typeface="Times New Roman" pitchFamily="18" charset="0"/>
              </a:rPr>
              <a:t>pricing.</a:t>
            </a:r>
            <a:endParaRPr lang="en-US" sz="2800" dirty="0" smtClean="0">
              <a:latin typeface="Times New Roman" pitchFamily="18" charset="0"/>
              <a:cs typeface="Times New Roman" pitchFamily="18" charset="0"/>
            </a:endParaRPr>
          </a:p>
          <a:p>
            <a:pPr>
              <a:buFont typeface="Wingdings" pitchFamily="2" charset="2"/>
              <a:buChar char="Ø"/>
            </a:pPr>
            <a:endParaRPr lang="en-US" sz="28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jabi new\zozooo\1 (14).jpg"/>
          <p:cNvPicPr/>
          <p:nvPr/>
        </p:nvPicPr>
        <p:blipFill>
          <a:blip r:embed="rId2"/>
          <a:srcRect/>
          <a:stretch>
            <a:fillRect/>
          </a:stretch>
        </p:blipFill>
        <p:spPr bwMode="auto">
          <a:xfrm>
            <a:off x="0" y="1600200"/>
            <a:ext cx="9157288" cy="5257801"/>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normAutofit/>
          </a:bodyPr>
          <a:lstStyle/>
          <a:p>
            <a:pPr algn="just">
              <a:buFont typeface="Wingdings" pitchFamily="2" charset="2"/>
              <a:buChar char="Ø"/>
            </a:pPr>
            <a:r>
              <a:rPr lang="en-US" sz="2800" dirty="0" smtClean="0">
                <a:latin typeface="Times New Roman" pitchFamily="18" charset="0"/>
                <a:cs typeface="Times New Roman" pitchFamily="18" charset="0"/>
              </a:rPr>
              <a:t>Certainly, unethical behavior is immoral, but this factor doesn't seem to have much effect on those who engage in it. By taking the easy way out, they ignore the importance of trust, credibility and the confidence they create. </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2.5"/>
                                          </p:val>
                                        </p:tav>
                                        <p:tav tm="100000">
                                          <p:val>
                                            <p:strVal val="#ppt_w"/>
                                          </p:val>
                                        </p:tav>
                                      </p:tavLst>
                                    </p:anim>
                                    <p:anim calcmode="lin" valueType="num">
                                      <p:cBhvr>
                                        <p:cTn id="8" dur="500" fill="hold"/>
                                        <p:tgtEl>
                                          <p:spTgt spid="2"/>
                                        </p:tgtEl>
                                        <p:attrNameLst>
                                          <p:attrName>ppt_h</p:attrName>
                                        </p:attrNameLst>
                                      </p:cBhvr>
                                      <p:tavLst>
                                        <p:tav tm="0">
                                          <p:val>
                                            <p:strVal val="#ppt_h*0.01"/>
                                          </p:val>
                                        </p:tav>
                                        <p:tav tm="100000">
                                          <p:val>
                                            <p:strVal val="#ppt_h"/>
                                          </p:val>
                                        </p:tav>
                                      </p:tavLst>
                                    </p:anim>
                                    <p:anim calcmode="lin" valueType="num">
                                      <p:cBhvr>
                                        <p:cTn id="9" dur="500" fill="hold"/>
                                        <p:tgtEl>
                                          <p:spTgt spid="2"/>
                                        </p:tgtEl>
                                        <p:attrNameLst>
                                          <p:attrName>ppt_x</p:attrName>
                                        </p:attrNameLst>
                                      </p:cBhvr>
                                      <p:tavLst>
                                        <p:tav tm="0">
                                          <p:val>
                                            <p:strVal val="#ppt_x"/>
                                          </p:val>
                                        </p:tav>
                                        <p:tav tm="100000">
                                          <p:val>
                                            <p:strVal val="#ppt_x"/>
                                          </p:val>
                                        </p:tav>
                                      </p:tavLst>
                                    </p:anim>
                                    <p:anim calcmode="lin" valueType="num">
                                      <p:cBhvr>
                                        <p:cTn id="10" dur="500" fill="hold"/>
                                        <p:tgtEl>
                                          <p:spTgt spid="2"/>
                                        </p:tgtEl>
                                        <p:attrNameLst>
                                          <p:attrName>ppt_y</p:attrName>
                                        </p:attrNameLst>
                                      </p:cBhvr>
                                      <p:tavLst>
                                        <p:tav tm="0">
                                          <p:val>
                                            <p:strVal val="#ppt_h+1"/>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58" presetClass="entr" presetSubtype="0" accel="10000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2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86</TotalTime>
  <Words>277</Words>
  <Application>Microsoft Office PowerPoint</Application>
  <PresentationFormat>On-screen Show (4:3)</PresentationFormat>
  <Paragraphs>37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Oriel</vt:lpstr>
      <vt:lpstr>ETHICS IN SALES MANAGEMENT </vt:lpstr>
      <vt:lpstr>Introduction</vt:lpstr>
      <vt:lpstr>Objective of the Study</vt:lpstr>
      <vt:lpstr>Meaning  &amp; Definition of Sales Management</vt:lpstr>
      <vt:lpstr>Meaning of the Ethics</vt:lpstr>
      <vt:lpstr>Product safety and pricing</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 decisions</dc:title>
  <dc:creator>HOME</dc:creator>
  <cp:lastModifiedBy>HOME</cp:lastModifiedBy>
  <cp:revision>12</cp:revision>
  <dcterms:created xsi:type="dcterms:W3CDTF">2006-08-16T00:00:00Z</dcterms:created>
  <dcterms:modified xsi:type="dcterms:W3CDTF">2011-03-30T03:50:51Z</dcterms:modified>
</cp:coreProperties>
</file>