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70" r:id="rId5"/>
    <p:sldId id="259" r:id="rId6"/>
    <p:sldId id="260" r:id="rId7"/>
    <p:sldId id="261" r:id="rId8"/>
    <p:sldId id="276" r:id="rId9"/>
    <p:sldId id="277" r:id="rId10"/>
    <p:sldId id="278" r:id="rId11"/>
    <p:sldId id="279" r:id="rId12"/>
    <p:sldId id="263" r:id="rId13"/>
    <p:sldId id="264" r:id="rId14"/>
    <p:sldId id="265" r:id="rId15"/>
    <p:sldId id="266" r:id="rId16"/>
    <p:sldId id="280" r:id="rId17"/>
    <p:sldId id="274" r:id="rId18"/>
    <p:sldId id="267" r:id="rId19"/>
    <p:sldId id="275" r:id="rId20"/>
    <p:sldId id="268" r:id="rId21"/>
    <p:sldId id="269" r:id="rId22"/>
    <p:sldId id="281" r:id="rId23"/>
    <p:sldId id="282" r:id="rId24"/>
    <p:sldId id="271" r:id="rId25"/>
    <p:sldId id="272" r:id="rId26"/>
    <p:sldId id="283" r:id="rId27"/>
    <p:sldId id="285" r:id="rId28"/>
    <p:sldId id="286" r:id="rId29"/>
    <p:sldId id="287" r:id="rId30"/>
    <p:sldId id="273"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6008236-C636-4EDF-BD13-FF5B76A09545}" type="datetimeFigureOut">
              <a:rPr lang="en-US" smtClean="0"/>
              <a:pPr/>
              <a:t>7/19/2014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C8B2E0C-18A4-4365-80E3-7EF5AA99667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008236-C636-4EDF-BD13-FF5B76A09545}" type="datetimeFigureOut">
              <a:rPr lang="en-US" smtClean="0"/>
              <a:pPr/>
              <a:t>7/19/2014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B2E0C-18A4-4365-80E3-7EF5AA99667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008236-C636-4EDF-BD13-FF5B76A09545}" type="datetimeFigureOut">
              <a:rPr lang="en-US" smtClean="0"/>
              <a:pPr/>
              <a:t>7/19/2014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B2E0C-18A4-4365-80E3-7EF5AA99667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008236-C636-4EDF-BD13-FF5B76A09545}" type="datetimeFigureOut">
              <a:rPr lang="en-US" smtClean="0"/>
              <a:pPr/>
              <a:t>7/19/2014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B2E0C-18A4-4365-80E3-7EF5AA99667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6008236-C636-4EDF-BD13-FF5B76A09545}" type="datetimeFigureOut">
              <a:rPr lang="en-US" smtClean="0"/>
              <a:pPr/>
              <a:t>7/19/2014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B2E0C-18A4-4365-80E3-7EF5AA99667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6008236-C636-4EDF-BD13-FF5B76A09545}" type="datetimeFigureOut">
              <a:rPr lang="en-US" smtClean="0"/>
              <a:pPr/>
              <a:t>7/19/2014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8B2E0C-18A4-4365-80E3-7EF5AA99667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6008236-C636-4EDF-BD13-FF5B76A09545}" type="datetimeFigureOut">
              <a:rPr lang="en-US" smtClean="0"/>
              <a:pPr/>
              <a:t>7/19/2014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8B2E0C-18A4-4365-80E3-7EF5AA99667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6008236-C636-4EDF-BD13-FF5B76A09545}" type="datetimeFigureOut">
              <a:rPr lang="en-US" smtClean="0"/>
              <a:pPr/>
              <a:t>7/19/2014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8B2E0C-18A4-4365-80E3-7EF5AA99667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008236-C636-4EDF-BD13-FF5B76A09545}" type="datetimeFigureOut">
              <a:rPr lang="en-US" smtClean="0"/>
              <a:pPr/>
              <a:t>7/19/2014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8B2E0C-18A4-4365-80E3-7EF5AA99667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6008236-C636-4EDF-BD13-FF5B76A09545}" type="datetimeFigureOut">
              <a:rPr lang="en-US" smtClean="0"/>
              <a:pPr/>
              <a:t>7/19/2014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8B2E0C-18A4-4365-80E3-7EF5AA99667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6008236-C636-4EDF-BD13-FF5B76A09545}" type="datetimeFigureOut">
              <a:rPr lang="en-US" smtClean="0"/>
              <a:pPr/>
              <a:t>7/19/2014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C8B2E0C-18A4-4365-80E3-7EF5AA99667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6008236-C636-4EDF-BD13-FF5B76A09545}" type="datetimeFigureOut">
              <a:rPr lang="en-US" smtClean="0"/>
              <a:pPr/>
              <a:t>7/19/2014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C8B2E0C-18A4-4365-80E3-7EF5AA99667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noAutofit/>
          </a:bodyPr>
          <a:lstStyle/>
          <a:p>
            <a:r>
              <a:rPr lang="en-US" sz="4800" b="1" dirty="0" smtClean="0"/>
              <a:t>GOODS AND SERVICES TAX (GST) IN INDIA</a:t>
            </a:r>
            <a:endParaRPr lang="en-US" sz="4800" b="1" dirty="0"/>
          </a:p>
        </p:txBody>
      </p:sp>
      <p:sp>
        <p:nvSpPr>
          <p:cNvPr id="3" name="Subtitle 2"/>
          <p:cNvSpPr>
            <a:spLocks noGrp="1"/>
          </p:cNvSpPr>
          <p:nvPr>
            <p:ph type="subTitle" idx="1"/>
          </p:nvPr>
        </p:nvSpPr>
        <p:spPr>
          <a:xfrm>
            <a:off x="685800" y="3962400"/>
            <a:ext cx="8001000" cy="1752600"/>
          </a:xfrm>
        </p:spPr>
        <p:txBody>
          <a:bodyPr>
            <a:normAutofit/>
          </a:bodyPr>
          <a:lstStyle/>
          <a:p>
            <a:r>
              <a:rPr lang="en-US" dirty="0" smtClean="0"/>
              <a:t>By ACA,CS Piyuesh Maheshwari</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1143000"/>
          </a:xfrm>
        </p:spPr>
        <p:txBody>
          <a:bodyPr>
            <a:normAutofit/>
          </a:bodyPr>
          <a:lstStyle/>
          <a:p>
            <a:r>
              <a:rPr lang="en-US" b="1" dirty="0" smtClean="0"/>
              <a:t>Taxable Event</a:t>
            </a:r>
            <a:endParaRPr lang="en-US" b="1" dirty="0"/>
          </a:p>
        </p:txBody>
      </p:sp>
      <p:sp>
        <p:nvSpPr>
          <p:cNvPr id="3" name="Content Placeholder 2"/>
          <p:cNvSpPr>
            <a:spLocks noGrp="1"/>
          </p:cNvSpPr>
          <p:nvPr>
            <p:ph idx="1"/>
          </p:nvPr>
        </p:nvSpPr>
        <p:spPr>
          <a:xfrm>
            <a:off x="152400" y="1295400"/>
            <a:ext cx="8839200" cy="5105400"/>
          </a:xfrm>
        </p:spPr>
        <p:txBody>
          <a:bodyPr>
            <a:noAutofit/>
          </a:bodyPr>
          <a:lstStyle/>
          <a:p>
            <a:pPr marL="280988" indent="-280988" algn="just">
              <a:buNone/>
            </a:pPr>
            <a:r>
              <a:rPr lang="en-US" sz="2400" dirty="0" smtClean="0"/>
              <a:t>Following questions arises:</a:t>
            </a:r>
          </a:p>
          <a:p>
            <a:pPr marL="280988" indent="-280988" algn="just"/>
            <a:r>
              <a:rPr lang="en-US" sz="2400" dirty="0" smtClean="0"/>
              <a:t>At what point of time, the tax will be levied?</a:t>
            </a:r>
          </a:p>
          <a:p>
            <a:pPr marL="280988" indent="-280988" algn="just"/>
            <a:r>
              <a:rPr lang="en-US" sz="2400" dirty="0" smtClean="0"/>
              <a:t>Will TE covers both i.e. supply of goods and rendering of services?</a:t>
            </a:r>
          </a:p>
          <a:p>
            <a:pPr marL="280988" indent="-280988" algn="just"/>
            <a:r>
              <a:rPr lang="en-US" sz="2400" dirty="0" smtClean="0"/>
              <a:t>What will be the nature of TE?</a:t>
            </a:r>
          </a:p>
          <a:p>
            <a:pPr marL="280988" indent="-280988" algn="just"/>
            <a:r>
              <a:rPr lang="en-US" sz="2400" dirty="0" smtClean="0"/>
              <a:t>Will it not involve new language and terminology?</a:t>
            </a:r>
          </a:p>
          <a:p>
            <a:pPr marL="280988" indent="-280988" algn="just"/>
            <a:r>
              <a:rPr lang="en-US" sz="2400" dirty="0" smtClean="0"/>
              <a:t>What impact the change in TE can have?</a:t>
            </a:r>
          </a:p>
          <a:p>
            <a:pPr marL="280988" indent="-280988" algn="just"/>
            <a:r>
              <a:rPr lang="en-US" sz="2400" dirty="0" smtClean="0"/>
              <a:t>GST is proposed to be levied by both the CG and SGs. How will it be defined under CGST and SGST?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1143000"/>
          </a:xfrm>
        </p:spPr>
        <p:txBody>
          <a:bodyPr>
            <a:normAutofit/>
          </a:bodyPr>
          <a:lstStyle/>
          <a:p>
            <a:r>
              <a:rPr lang="en-US" b="1" dirty="0" smtClean="0"/>
              <a:t>Taxable Person</a:t>
            </a:r>
            <a:endParaRPr lang="en-US" b="1" dirty="0"/>
          </a:p>
        </p:txBody>
      </p:sp>
      <p:sp>
        <p:nvSpPr>
          <p:cNvPr id="3" name="Content Placeholder 2"/>
          <p:cNvSpPr>
            <a:spLocks noGrp="1"/>
          </p:cNvSpPr>
          <p:nvPr>
            <p:ph idx="1"/>
          </p:nvPr>
        </p:nvSpPr>
        <p:spPr>
          <a:xfrm>
            <a:off x="152400" y="1295400"/>
            <a:ext cx="8839200" cy="5105400"/>
          </a:xfrm>
        </p:spPr>
        <p:txBody>
          <a:bodyPr>
            <a:noAutofit/>
          </a:bodyPr>
          <a:lstStyle/>
          <a:p>
            <a:pPr marL="280988" indent="-280988" algn="just"/>
            <a:r>
              <a:rPr lang="en-US" sz="2400" dirty="0" smtClean="0"/>
              <a:t>It will cover all types of person carrying on business activities, i.e. manufacturer, job-worker, trader, importer, exporter, all types of service providers, etc.</a:t>
            </a:r>
          </a:p>
          <a:p>
            <a:pPr marL="280988" indent="-280988" algn="just"/>
            <a:r>
              <a:rPr lang="en-US" sz="2400" dirty="0" smtClean="0"/>
              <a:t>If a company is having four branches in four different states, all the four branches will be considered as TP under each jurisdiction of SGs. </a:t>
            </a:r>
          </a:p>
          <a:p>
            <a:pPr marL="280988" indent="-280988" algn="just"/>
            <a:r>
              <a:rPr lang="en-US" sz="2400" dirty="0" smtClean="0"/>
              <a:t>All the dealers/ business entities will have to pay both the types of taxes on all the transactions.</a:t>
            </a:r>
          </a:p>
          <a:p>
            <a:pPr marL="280988" indent="-280988" algn="just"/>
            <a:r>
              <a:rPr lang="en-US" sz="2400" dirty="0" smtClean="0"/>
              <a:t>A dealer must get registered under CGST as it will make him entitle to claim ITC of CGST thereby attracting buyers under B2B transactions.</a:t>
            </a:r>
          </a:p>
          <a:p>
            <a:pPr marL="280988" indent="-280988" algn="just"/>
            <a:r>
              <a:rPr lang="en-US" sz="2400" dirty="0" smtClean="0"/>
              <a:t>Importers have to register under both CGST and SGST as well.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60438"/>
          </a:xfrm>
        </p:spPr>
        <p:txBody>
          <a:bodyPr/>
          <a:lstStyle/>
          <a:p>
            <a:r>
              <a:rPr lang="en-US" b="1" smtClean="0"/>
              <a:t>Subsuming of Existing Taxes</a:t>
            </a:r>
            <a:endParaRPr lang="en-US" b="1"/>
          </a:p>
        </p:txBody>
      </p:sp>
      <p:sp>
        <p:nvSpPr>
          <p:cNvPr id="3" name="Content Placeholder 2"/>
          <p:cNvSpPr>
            <a:spLocks noGrp="1"/>
          </p:cNvSpPr>
          <p:nvPr>
            <p:ph idx="1"/>
          </p:nvPr>
        </p:nvSpPr>
        <p:spPr>
          <a:xfrm>
            <a:off x="228600" y="1066800"/>
            <a:ext cx="8686800" cy="1447800"/>
          </a:xfrm>
        </p:spPr>
        <p:txBody>
          <a:bodyPr>
            <a:noAutofit/>
          </a:bodyPr>
          <a:lstStyle/>
          <a:p>
            <a:pPr marL="0" indent="0" algn="just">
              <a:buNone/>
            </a:pPr>
            <a:r>
              <a:rPr lang="en-US" sz="2800" dirty="0"/>
              <a:t>The </a:t>
            </a:r>
            <a:r>
              <a:rPr lang="en-US" sz="2800" dirty="0" smtClean="0"/>
              <a:t>sub-</a:t>
            </a:r>
            <a:r>
              <a:rPr lang="en-US" sz="2800" dirty="0" err="1" smtClean="0"/>
              <a:t>sumation</a:t>
            </a:r>
            <a:r>
              <a:rPr lang="en-US" sz="2800" dirty="0" smtClean="0"/>
              <a:t> </a:t>
            </a:r>
            <a:r>
              <a:rPr lang="en-US" sz="2800" dirty="0"/>
              <a:t>should result in free flow of tax credit in intra and inter-State </a:t>
            </a:r>
            <a:r>
              <a:rPr lang="en-US" sz="2800" dirty="0" smtClean="0"/>
              <a:t>levels</a:t>
            </a:r>
            <a:r>
              <a:rPr lang="en-US" sz="2800" dirty="0"/>
              <a:t> </a:t>
            </a:r>
            <a:r>
              <a:rPr lang="en-US" sz="2800" dirty="0" smtClean="0"/>
              <a:t>so that unrelated taxes</a:t>
            </a:r>
            <a:r>
              <a:rPr lang="en-US" sz="2800" dirty="0"/>
              <a:t>, levies and fees </a:t>
            </a:r>
            <a:r>
              <a:rPr lang="en-US" sz="2800" dirty="0" smtClean="0"/>
              <a:t>are not </a:t>
            </a:r>
            <a:r>
              <a:rPr lang="en-US" sz="2800" dirty="0"/>
              <a:t>be subsumed under GST</a:t>
            </a:r>
            <a:r>
              <a:rPr lang="en-US" sz="2800" dirty="0" smtClean="0"/>
              <a:t>.</a:t>
            </a:r>
          </a:p>
          <a:p>
            <a:pPr marL="571500" indent="-571500" algn="just">
              <a:buNone/>
            </a:pPr>
            <a:endParaRPr lang="en-US" sz="2800" dirty="0" smtClean="0"/>
          </a:p>
          <a:p>
            <a:pPr marL="571500" indent="-571500" algn="just">
              <a:buNone/>
            </a:pPr>
            <a:endParaRPr lang="en-US" sz="3000" dirty="0" smtClean="0"/>
          </a:p>
        </p:txBody>
      </p:sp>
      <p:graphicFrame>
        <p:nvGraphicFramePr>
          <p:cNvPr id="9" name="Table 8"/>
          <p:cNvGraphicFramePr>
            <a:graphicFrameLocks noGrp="1"/>
          </p:cNvGraphicFramePr>
          <p:nvPr/>
        </p:nvGraphicFramePr>
        <p:xfrm>
          <a:off x="304800" y="2702560"/>
          <a:ext cx="8458200" cy="4140200"/>
        </p:xfrm>
        <a:graphic>
          <a:graphicData uri="http://schemas.openxmlformats.org/drawingml/2006/table">
            <a:tbl>
              <a:tblPr firstRow="1" bandRow="1">
                <a:tableStyleId>{5C22544A-7EE6-4342-B048-85BDC9FD1C3A}</a:tableStyleId>
              </a:tblPr>
              <a:tblGrid>
                <a:gridCol w="457200"/>
                <a:gridCol w="3983355"/>
                <a:gridCol w="4017645"/>
              </a:tblGrid>
              <a:tr h="370840">
                <a:tc>
                  <a:txBody>
                    <a:bodyPr/>
                    <a:lstStyle/>
                    <a:p>
                      <a:r>
                        <a:rPr lang="en-US" sz="1400" dirty="0" smtClean="0"/>
                        <a:t>Sl. No.</a:t>
                      </a:r>
                      <a:endParaRPr lang="en-US" sz="1400" dirty="0"/>
                    </a:p>
                  </a:txBody>
                  <a:tcPr/>
                </a:tc>
                <a:tc>
                  <a:txBody>
                    <a:bodyPr/>
                    <a:lstStyle/>
                    <a:p>
                      <a:pPr algn="ctr"/>
                      <a:r>
                        <a:rPr lang="en-US" sz="1400" dirty="0" smtClean="0"/>
                        <a:t>Subsumed under CGST</a:t>
                      </a:r>
                      <a:endParaRPr lang="en-US" sz="1400" dirty="0"/>
                    </a:p>
                  </a:txBody>
                  <a:tcPr/>
                </a:tc>
                <a:tc>
                  <a:txBody>
                    <a:bodyPr/>
                    <a:lstStyle/>
                    <a:p>
                      <a:pPr algn="ctr"/>
                      <a:r>
                        <a:rPr lang="en-US" sz="1400" dirty="0" smtClean="0"/>
                        <a:t>Subsumed under SGST</a:t>
                      </a:r>
                      <a:endParaRPr lang="en-US" sz="1400" dirty="0"/>
                    </a:p>
                  </a:txBody>
                  <a:tcPr/>
                </a:tc>
              </a:tr>
              <a:tr h="370840">
                <a:tc>
                  <a:txBody>
                    <a:bodyPr/>
                    <a:lstStyle/>
                    <a:p>
                      <a:pPr marL="342900" indent="-342900">
                        <a:buFont typeface="+mj-lt"/>
                        <a:buNone/>
                      </a:pPr>
                      <a:r>
                        <a:rPr lang="en-US" sz="1400" smtClean="0"/>
                        <a:t>1</a:t>
                      </a:r>
                      <a:endParaRPr lang="en-US" sz="1400"/>
                    </a:p>
                  </a:txBody>
                  <a:tcPr/>
                </a:tc>
                <a:tc>
                  <a:txBody>
                    <a:bodyPr/>
                    <a:lstStyle/>
                    <a:p>
                      <a:r>
                        <a:rPr lang="en-US" sz="1400" kern="1200" smtClean="0">
                          <a:solidFill>
                            <a:schemeClr val="dk1"/>
                          </a:solidFill>
                          <a:latin typeface="+mn-lt"/>
                          <a:ea typeface="+mn-ea"/>
                          <a:cs typeface="+mn-cs"/>
                        </a:rPr>
                        <a:t>Central Excise Duty</a:t>
                      </a:r>
                      <a:endParaRPr lang="en-US" sz="1400"/>
                    </a:p>
                  </a:txBody>
                  <a:tcPr/>
                </a:tc>
                <a:tc>
                  <a:txBody>
                    <a:bodyPr/>
                    <a:lstStyle/>
                    <a:p>
                      <a:r>
                        <a:rPr lang="en-US" sz="1400" kern="1200" smtClean="0">
                          <a:solidFill>
                            <a:schemeClr val="dk1"/>
                          </a:solidFill>
                          <a:latin typeface="+mn-lt"/>
                          <a:ea typeface="+mn-ea"/>
                          <a:cs typeface="+mn-cs"/>
                        </a:rPr>
                        <a:t>VAT / Sales tax</a:t>
                      </a:r>
                      <a:endParaRPr lang="en-US" sz="1400"/>
                    </a:p>
                  </a:txBody>
                  <a:tcPr/>
                </a:tc>
              </a:tr>
              <a:tr h="370840">
                <a:tc>
                  <a:txBody>
                    <a:bodyPr/>
                    <a:lstStyle/>
                    <a:p>
                      <a:pPr marL="342900" indent="-342900">
                        <a:buFont typeface="+mj-lt"/>
                        <a:buNone/>
                      </a:pPr>
                      <a:r>
                        <a:rPr lang="en-US" sz="1400" smtClean="0"/>
                        <a:t>2</a:t>
                      </a:r>
                      <a:endParaRPr lang="en-US" sz="1400"/>
                    </a:p>
                  </a:txBody>
                  <a:tcPr/>
                </a:tc>
                <a:tc>
                  <a:txBody>
                    <a:bodyPr/>
                    <a:lstStyle/>
                    <a:p>
                      <a:r>
                        <a:rPr lang="en-US" sz="1400" kern="1200" smtClean="0">
                          <a:solidFill>
                            <a:schemeClr val="dk1"/>
                          </a:solidFill>
                          <a:latin typeface="+mn-lt"/>
                          <a:ea typeface="+mn-ea"/>
                          <a:cs typeface="+mn-cs"/>
                        </a:rPr>
                        <a:t>Additional Excise Duties</a:t>
                      </a:r>
                      <a:endParaRPr lang="en-US" sz="1400"/>
                    </a:p>
                  </a:txBody>
                  <a:tcPr/>
                </a:tc>
                <a:tc>
                  <a:txBody>
                    <a:bodyPr/>
                    <a:lstStyle/>
                    <a:p>
                      <a:r>
                        <a:rPr lang="en-US" sz="1400" kern="1200" smtClean="0">
                          <a:solidFill>
                            <a:schemeClr val="dk1"/>
                          </a:solidFill>
                          <a:latin typeface="+mn-lt"/>
                          <a:ea typeface="+mn-ea"/>
                          <a:cs typeface="+mn-cs"/>
                        </a:rPr>
                        <a:t>Entertainment tax (unless it is levied by the local bodies).</a:t>
                      </a:r>
                      <a:endParaRPr lang="en-US" sz="1400"/>
                    </a:p>
                  </a:txBody>
                  <a:tcPr/>
                </a:tc>
              </a:tr>
              <a:tr h="370840">
                <a:tc>
                  <a:txBody>
                    <a:bodyPr/>
                    <a:lstStyle/>
                    <a:p>
                      <a:pPr marL="342900" indent="-342900">
                        <a:buFont typeface="+mj-lt"/>
                        <a:buNone/>
                      </a:pPr>
                      <a:r>
                        <a:rPr lang="en-US" sz="1400" smtClean="0"/>
                        <a:t>3</a:t>
                      </a:r>
                      <a:endParaRPr lang="en-US" sz="1400"/>
                    </a:p>
                  </a:txBody>
                  <a:tcPr/>
                </a:tc>
                <a:tc>
                  <a:txBody>
                    <a:bodyPr/>
                    <a:lstStyle/>
                    <a:p>
                      <a:r>
                        <a:rPr lang="en-US" sz="1400" kern="1200" smtClean="0">
                          <a:solidFill>
                            <a:schemeClr val="dk1"/>
                          </a:solidFill>
                          <a:latin typeface="+mn-lt"/>
                          <a:ea typeface="+mn-ea"/>
                          <a:cs typeface="+mn-cs"/>
                        </a:rPr>
                        <a:t>Excise Duty-Medicinal and Toiletries Preparation Act</a:t>
                      </a:r>
                      <a:endParaRPr lang="en-US" sz="1400"/>
                    </a:p>
                  </a:txBody>
                  <a:tcPr/>
                </a:tc>
                <a:tc>
                  <a:txBody>
                    <a:bodyPr/>
                    <a:lstStyle/>
                    <a:p>
                      <a:r>
                        <a:rPr lang="en-US" sz="1400" kern="1200" smtClean="0">
                          <a:solidFill>
                            <a:schemeClr val="dk1"/>
                          </a:solidFill>
                          <a:latin typeface="+mn-lt"/>
                          <a:ea typeface="+mn-ea"/>
                          <a:cs typeface="+mn-cs"/>
                        </a:rPr>
                        <a:t>Luxury tax</a:t>
                      </a:r>
                      <a:endParaRPr lang="en-US" sz="1400"/>
                    </a:p>
                  </a:txBody>
                  <a:tcPr/>
                </a:tc>
              </a:tr>
              <a:tr h="370840">
                <a:tc>
                  <a:txBody>
                    <a:bodyPr/>
                    <a:lstStyle/>
                    <a:p>
                      <a:pPr marL="342900" indent="-342900">
                        <a:buFont typeface="+mj-lt"/>
                        <a:buNone/>
                      </a:pPr>
                      <a:r>
                        <a:rPr lang="en-US" sz="1400" smtClean="0"/>
                        <a:t>4</a:t>
                      </a:r>
                      <a:endParaRPr lang="en-US" sz="1400"/>
                    </a:p>
                  </a:txBody>
                  <a:tcPr/>
                </a:tc>
                <a:tc>
                  <a:txBody>
                    <a:bodyPr/>
                    <a:lstStyle/>
                    <a:p>
                      <a:r>
                        <a:rPr lang="en-US" sz="1400" kern="1200" smtClean="0">
                          <a:solidFill>
                            <a:schemeClr val="dk1"/>
                          </a:solidFill>
                          <a:latin typeface="+mn-lt"/>
                          <a:ea typeface="+mn-ea"/>
                          <a:cs typeface="+mn-cs"/>
                        </a:rPr>
                        <a:t>Service Tax</a:t>
                      </a:r>
                      <a:endParaRPr lang="en-US" sz="1400"/>
                    </a:p>
                  </a:txBody>
                  <a:tcPr/>
                </a:tc>
                <a:tc>
                  <a:txBody>
                    <a:bodyPr/>
                    <a:lstStyle/>
                    <a:p>
                      <a:r>
                        <a:rPr lang="en-US" sz="1400" kern="1200" smtClean="0">
                          <a:solidFill>
                            <a:schemeClr val="dk1"/>
                          </a:solidFill>
                          <a:latin typeface="+mn-lt"/>
                          <a:ea typeface="+mn-ea"/>
                          <a:cs typeface="+mn-cs"/>
                        </a:rPr>
                        <a:t>Taxes on lottery, betting and gambling. </a:t>
                      </a:r>
                      <a:endParaRPr lang="en-US" sz="1400"/>
                    </a:p>
                  </a:txBody>
                  <a:tcPr/>
                </a:tc>
              </a:tr>
              <a:tr h="370840">
                <a:tc>
                  <a:txBody>
                    <a:bodyPr/>
                    <a:lstStyle/>
                    <a:p>
                      <a:pPr marL="342900" indent="-342900">
                        <a:buFont typeface="+mj-lt"/>
                        <a:buNone/>
                      </a:pPr>
                      <a:r>
                        <a:rPr lang="en-US" sz="1400" smtClean="0"/>
                        <a:t>5</a:t>
                      </a:r>
                      <a:endParaRPr lang="en-US" sz="1400"/>
                    </a:p>
                  </a:txBody>
                  <a:tcPr/>
                </a:tc>
                <a:tc>
                  <a:txBody>
                    <a:bodyPr/>
                    <a:lstStyle/>
                    <a:p>
                      <a:r>
                        <a:rPr lang="en-US" sz="1400" kern="1200" smtClean="0">
                          <a:solidFill>
                            <a:schemeClr val="dk1"/>
                          </a:solidFill>
                          <a:latin typeface="+mn-lt"/>
                          <a:ea typeface="+mn-ea"/>
                          <a:cs typeface="+mn-cs"/>
                        </a:rPr>
                        <a:t>Additional CVD</a:t>
                      </a:r>
                      <a:endParaRPr lang="en-US" sz="1400"/>
                    </a:p>
                  </a:txBody>
                  <a:tcPr/>
                </a:tc>
                <a:tc>
                  <a:txBody>
                    <a:bodyPr/>
                    <a:lstStyle/>
                    <a:p>
                      <a:r>
                        <a:rPr lang="en-US" sz="1400" kern="1200" dirty="0" smtClean="0">
                          <a:solidFill>
                            <a:schemeClr val="dk1"/>
                          </a:solidFill>
                          <a:latin typeface="+mn-lt"/>
                          <a:ea typeface="+mn-ea"/>
                          <a:cs typeface="+mn-cs"/>
                        </a:rPr>
                        <a:t>State Cesses and Surcharges (supply of goods and services)</a:t>
                      </a:r>
                      <a:endParaRPr lang="en-US" sz="1400" dirty="0"/>
                    </a:p>
                  </a:txBody>
                  <a:tcPr/>
                </a:tc>
              </a:tr>
              <a:tr h="370840">
                <a:tc>
                  <a:txBody>
                    <a:bodyPr/>
                    <a:lstStyle/>
                    <a:p>
                      <a:pPr marL="342900" indent="-342900">
                        <a:buFont typeface="+mj-lt"/>
                        <a:buNone/>
                      </a:pPr>
                      <a:r>
                        <a:rPr lang="en-US" sz="1400" smtClean="0"/>
                        <a:t>6</a:t>
                      </a:r>
                      <a:endParaRPr lang="en-US" sz="1400"/>
                    </a:p>
                  </a:txBody>
                  <a:tcPr/>
                </a:tc>
                <a:tc>
                  <a:txBody>
                    <a:bodyPr/>
                    <a:lstStyle/>
                    <a:p>
                      <a:r>
                        <a:rPr lang="en-US" sz="1400" kern="1200" smtClean="0">
                          <a:solidFill>
                            <a:schemeClr val="dk1"/>
                          </a:solidFill>
                          <a:latin typeface="+mn-lt"/>
                          <a:ea typeface="+mn-ea"/>
                          <a:cs typeface="+mn-cs"/>
                        </a:rPr>
                        <a:t>Special Additional Duty of Customs - 4% (SAD)</a:t>
                      </a:r>
                      <a:endParaRPr lang="en-US" sz="1400"/>
                    </a:p>
                  </a:txBody>
                  <a:tcPr/>
                </a:tc>
                <a:tc>
                  <a:txBody>
                    <a:bodyPr/>
                    <a:lstStyle/>
                    <a:p>
                      <a:r>
                        <a:rPr lang="en-US" sz="1400" kern="1200" dirty="0" smtClean="0">
                          <a:solidFill>
                            <a:schemeClr val="dk1"/>
                          </a:solidFill>
                          <a:latin typeface="+mn-lt"/>
                          <a:ea typeface="+mn-ea"/>
                          <a:cs typeface="+mn-cs"/>
                        </a:rPr>
                        <a:t>Entry tax not in lieu of Octroi</a:t>
                      </a:r>
                      <a:endParaRPr lang="en-US" sz="1400" dirty="0"/>
                    </a:p>
                  </a:txBody>
                  <a:tcPr/>
                </a:tc>
              </a:tr>
              <a:tr h="370840">
                <a:tc>
                  <a:txBody>
                    <a:bodyPr/>
                    <a:lstStyle/>
                    <a:p>
                      <a:pPr marL="342900" indent="-342900">
                        <a:buFont typeface="+mj-lt"/>
                        <a:buNone/>
                      </a:pPr>
                      <a:r>
                        <a:rPr lang="en-US" sz="1400" smtClean="0"/>
                        <a:t>7</a:t>
                      </a:r>
                      <a:endParaRPr lang="en-US" sz="1400"/>
                    </a:p>
                  </a:txBody>
                  <a:tcPr/>
                </a:tc>
                <a:tc>
                  <a:txBody>
                    <a:bodyPr/>
                    <a:lstStyle/>
                    <a:p>
                      <a:r>
                        <a:rPr lang="en-US" sz="1400" kern="1200" smtClean="0">
                          <a:solidFill>
                            <a:schemeClr val="dk1"/>
                          </a:solidFill>
                          <a:latin typeface="+mn-lt"/>
                          <a:ea typeface="+mn-ea"/>
                          <a:cs typeface="+mn-cs"/>
                        </a:rPr>
                        <a:t>Surcharges</a:t>
                      </a:r>
                      <a:endParaRPr lang="en-US" sz="1400"/>
                    </a:p>
                  </a:txBody>
                  <a:tcPr/>
                </a:tc>
                <a:tc>
                  <a:txBody>
                    <a:bodyPr/>
                    <a:lstStyle/>
                    <a:p>
                      <a:endParaRPr lang="en-US" sz="1400"/>
                    </a:p>
                  </a:txBody>
                  <a:tcPr/>
                </a:tc>
              </a:tr>
              <a:tr h="370840">
                <a:tc>
                  <a:txBody>
                    <a:bodyPr/>
                    <a:lstStyle/>
                    <a:p>
                      <a:pPr marL="342900" indent="-342900">
                        <a:buFont typeface="+mj-lt"/>
                        <a:buNone/>
                      </a:pPr>
                      <a:r>
                        <a:rPr lang="en-US" sz="1400" smtClean="0"/>
                        <a:t>8</a:t>
                      </a:r>
                      <a:endParaRPr lang="en-US" sz="1400"/>
                    </a:p>
                  </a:txBody>
                  <a:tcPr/>
                </a:tc>
                <a:tc>
                  <a:txBody>
                    <a:bodyPr/>
                    <a:lstStyle/>
                    <a:p>
                      <a:r>
                        <a:rPr lang="en-US" sz="1400" dirty="0" smtClean="0"/>
                        <a:t>Ceses</a:t>
                      </a:r>
                      <a:endParaRPr lang="en-US" sz="1400" dirty="0"/>
                    </a:p>
                  </a:txBody>
                  <a:tcPr/>
                </a:tc>
                <a:tc>
                  <a:txBody>
                    <a:bodyPr/>
                    <a:lstStyle/>
                    <a:p>
                      <a:endParaRPr lang="en-US" sz="140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371600"/>
          </a:xfrm>
        </p:spPr>
        <p:txBody>
          <a:bodyPr>
            <a:normAutofit fontScale="90000"/>
          </a:bodyPr>
          <a:lstStyle/>
          <a:p>
            <a:pPr algn="just"/>
            <a:r>
              <a:rPr lang="en-US" b="1" dirty="0" smtClean="0"/>
              <a:t>Taxes that may or may not be subsumed </a:t>
            </a:r>
            <a:endParaRPr lang="en-US" b="1" dirty="0"/>
          </a:p>
        </p:txBody>
      </p:sp>
      <p:sp>
        <p:nvSpPr>
          <p:cNvPr id="3" name="Content Placeholder 2"/>
          <p:cNvSpPr>
            <a:spLocks noGrp="1"/>
          </p:cNvSpPr>
          <p:nvPr>
            <p:ph idx="1"/>
          </p:nvPr>
        </p:nvSpPr>
        <p:spPr>
          <a:xfrm>
            <a:off x="152400" y="2743200"/>
            <a:ext cx="8686800" cy="3962400"/>
          </a:xfrm>
        </p:spPr>
        <p:txBody>
          <a:bodyPr>
            <a:noAutofit/>
          </a:bodyPr>
          <a:lstStyle/>
          <a:p>
            <a:pPr marL="0" indent="0" algn="just">
              <a:buNone/>
            </a:pPr>
            <a:r>
              <a:rPr lang="en-US" sz="2800" dirty="0" smtClean="0"/>
              <a:t>There are few other indirect taxes that may or may not be subsumed under the GST regime as there is no consensus among States and Centre &amp; States –</a:t>
            </a:r>
          </a:p>
          <a:p>
            <a:pPr marL="457200" indent="-457200" algn="just"/>
            <a:r>
              <a:rPr lang="en-US" sz="2800" b="1" dirty="0"/>
              <a:t>Purchase </a:t>
            </a:r>
            <a:r>
              <a:rPr lang="en-US" sz="2800" b="1" dirty="0" smtClean="0"/>
              <a:t>tax</a:t>
            </a:r>
          </a:p>
          <a:p>
            <a:pPr marL="457200" indent="-457200" algn="just"/>
            <a:r>
              <a:rPr lang="en-US" sz="2800" b="1" dirty="0" smtClean="0"/>
              <a:t>Stamp Duty</a:t>
            </a:r>
          </a:p>
          <a:p>
            <a:pPr marL="457200" indent="-457200" algn="just"/>
            <a:r>
              <a:rPr lang="en-US" sz="2800" b="1" dirty="0" smtClean="0"/>
              <a:t>Vehicle Tax</a:t>
            </a:r>
          </a:p>
          <a:p>
            <a:pPr marL="457200" indent="-457200" algn="just"/>
            <a:r>
              <a:rPr lang="en-US" sz="2800" b="1" dirty="0" smtClean="0"/>
              <a:t>Electricity Duty</a:t>
            </a:r>
          </a:p>
          <a:p>
            <a:pPr marL="457200" indent="-457200" algn="just"/>
            <a:r>
              <a:rPr lang="en-US" sz="2800" b="1" dirty="0" smtClean="0"/>
              <a:t>Other Entry taxes and Octroi</a:t>
            </a:r>
            <a:endParaRPr lang="en-US" sz="2800" dirty="0" smtClean="0"/>
          </a:p>
          <a:p>
            <a:pPr marL="571500" indent="-571500" algn="just">
              <a:buNone/>
            </a:pPr>
            <a:endParaRPr lang="en-US" sz="2800" dirty="0" smtClean="0"/>
          </a:p>
          <a:p>
            <a:pPr marL="571500" indent="-571500" algn="just">
              <a:buNone/>
            </a:pPr>
            <a:endParaRPr lang="en-US" sz="30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162"/>
            <a:ext cx="8229600" cy="960438"/>
          </a:xfrm>
        </p:spPr>
        <p:txBody>
          <a:bodyPr>
            <a:normAutofit/>
          </a:bodyPr>
          <a:lstStyle/>
          <a:p>
            <a:r>
              <a:rPr lang="en-US" b="1" dirty="0" smtClean="0"/>
              <a:t>Rate of Tax</a:t>
            </a:r>
            <a:endParaRPr lang="en-US" b="1" dirty="0"/>
          </a:p>
        </p:txBody>
      </p:sp>
      <p:sp>
        <p:nvSpPr>
          <p:cNvPr id="3" name="Content Placeholder 2"/>
          <p:cNvSpPr>
            <a:spLocks noGrp="1"/>
          </p:cNvSpPr>
          <p:nvPr>
            <p:ph idx="1"/>
          </p:nvPr>
        </p:nvSpPr>
        <p:spPr>
          <a:xfrm>
            <a:off x="152400" y="1219200"/>
            <a:ext cx="8686800" cy="5410200"/>
          </a:xfrm>
        </p:spPr>
        <p:txBody>
          <a:bodyPr>
            <a:noAutofit/>
          </a:bodyPr>
          <a:lstStyle/>
          <a:p>
            <a:pPr marL="339725" indent="-339725" algn="just"/>
            <a:r>
              <a:rPr lang="en-US" sz="2300" dirty="0" smtClean="0"/>
              <a:t>There with be </a:t>
            </a:r>
            <a:r>
              <a:rPr lang="en-US" sz="2300" dirty="0"/>
              <a:t>a two-rate structure –a lower rate for necessary items and items of basic importance and a standard rate for goods in general. There will also be a special rate for precious metals and a list of exempted items</a:t>
            </a:r>
            <a:r>
              <a:rPr lang="en-US" sz="2300" dirty="0" smtClean="0"/>
              <a:t>. </a:t>
            </a:r>
          </a:p>
          <a:p>
            <a:pPr marL="339725" indent="-339725" algn="just"/>
            <a:r>
              <a:rPr lang="en-US" sz="2300" dirty="0"/>
              <a:t>For CGST relating to goods, the  States considered that the Government of India might also have a two-rate structure, with conformity in the levels of rate with the SGST. For taxation of services, there may be a single rate for both CGST and SGST. </a:t>
            </a:r>
            <a:endParaRPr lang="en-US" sz="2300" dirty="0" smtClean="0"/>
          </a:p>
          <a:p>
            <a:pPr marL="339725" indent="-339725" algn="just"/>
            <a:r>
              <a:rPr lang="en-US" sz="2300" dirty="0" smtClean="0"/>
              <a:t>It will be total of the rate as applicable under CGST &amp; SGST.</a:t>
            </a:r>
          </a:p>
          <a:p>
            <a:pPr marL="339725" indent="-339725" algn="just"/>
            <a:r>
              <a:rPr lang="en-US" sz="2300" dirty="0" smtClean="0"/>
              <a:t>It is understood that the Government is considering pegging the revenue neutral rate of GST at a rate between 18% to 22%. This represents the aggregate of CGST and SGST payable on the transaction. However, it may be noted that at this stage, the Gove</a:t>
            </a:r>
            <a:r>
              <a:rPr lang="en-US" sz="2400" dirty="0" smtClean="0"/>
              <a:t>rnment is yet to indicate whether the revenue neutral rate of tax on goods and services would be the same.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60438"/>
          </a:xfrm>
        </p:spPr>
        <p:txBody>
          <a:bodyPr>
            <a:normAutofit/>
          </a:bodyPr>
          <a:lstStyle/>
          <a:p>
            <a:r>
              <a:rPr lang="en-US" b="1" dirty="0" smtClean="0"/>
              <a:t>What will be out of GST?</a:t>
            </a:r>
            <a:endParaRPr lang="en-US" b="1" dirty="0"/>
          </a:p>
        </p:txBody>
      </p:sp>
      <p:sp>
        <p:nvSpPr>
          <p:cNvPr id="3" name="Content Placeholder 2"/>
          <p:cNvSpPr>
            <a:spLocks noGrp="1"/>
          </p:cNvSpPr>
          <p:nvPr>
            <p:ph idx="1"/>
          </p:nvPr>
        </p:nvSpPr>
        <p:spPr>
          <a:xfrm>
            <a:off x="152400" y="1371600"/>
            <a:ext cx="8686800" cy="5029200"/>
          </a:xfrm>
        </p:spPr>
        <p:txBody>
          <a:bodyPr>
            <a:noAutofit/>
          </a:bodyPr>
          <a:lstStyle/>
          <a:p>
            <a:pPr marL="457200" indent="-457200" algn="just"/>
            <a:r>
              <a:rPr lang="en-US" sz="2800" dirty="0" smtClean="0"/>
              <a:t>Levies on petroleum products</a:t>
            </a:r>
          </a:p>
          <a:p>
            <a:pPr marL="457200" indent="-457200" algn="just"/>
            <a:r>
              <a:rPr lang="en-US" sz="2800" dirty="0" smtClean="0"/>
              <a:t>Levies on alcoholic products</a:t>
            </a:r>
          </a:p>
          <a:p>
            <a:pPr marL="457200" indent="-457200" algn="just"/>
            <a:r>
              <a:rPr lang="en-US" sz="2800" dirty="0" smtClean="0"/>
              <a:t>Taxes on lottery and betting</a:t>
            </a:r>
          </a:p>
          <a:p>
            <a:pPr marL="457200" indent="-457200" algn="just"/>
            <a:r>
              <a:rPr lang="en-US" sz="2800" dirty="0" smtClean="0"/>
              <a:t>Basic customs duty and safeguard duties on import of goods into India</a:t>
            </a:r>
          </a:p>
          <a:p>
            <a:pPr marL="457200" indent="-457200" algn="just"/>
            <a:r>
              <a:rPr lang="en-US" sz="2600" dirty="0" smtClean="0"/>
              <a:t>Entry taxes levied by municipalities or panchayats</a:t>
            </a:r>
          </a:p>
          <a:p>
            <a:pPr marL="457200" indent="-457200" algn="just"/>
            <a:r>
              <a:rPr lang="en-US" dirty="0" smtClean="0"/>
              <a:t>Entertainment and Luxury taxes</a:t>
            </a:r>
          </a:p>
          <a:p>
            <a:pPr marL="457200" indent="-457200" algn="just"/>
            <a:r>
              <a:rPr lang="en-US" sz="2600" dirty="0" smtClean="0"/>
              <a:t>Electricity duties/ taxes</a:t>
            </a:r>
          </a:p>
          <a:p>
            <a:pPr marL="457200" indent="-457200" algn="just"/>
            <a:r>
              <a:rPr lang="en-US" dirty="0" smtClean="0"/>
              <a:t>Stamp duties on immovable properties</a:t>
            </a:r>
          </a:p>
          <a:p>
            <a:pPr marL="457200" indent="-457200" algn="just"/>
            <a:r>
              <a:rPr lang="en-US" sz="2600" dirty="0" smtClean="0"/>
              <a:t>Taxes on vehicles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60438"/>
          </a:xfrm>
        </p:spPr>
        <p:txBody>
          <a:bodyPr>
            <a:normAutofit fontScale="90000"/>
          </a:bodyPr>
          <a:lstStyle/>
          <a:p>
            <a:r>
              <a:rPr lang="en-US" b="1" dirty="0" smtClean="0"/>
              <a:t>Exemption of Goods and Services</a:t>
            </a:r>
            <a:endParaRPr lang="en-US" b="1" dirty="0"/>
          </a:p>
        </p:txBody>
      </p:sp>
      <p:sp>
        <p:nvSpPr>
          <p:cNvPr id="3" name="Content Placeholder 2"/>
          <p:cNvSpPr>
            <a:spLocks noGrp="1"/>
          </p:cNvSpPr>
          <p:nvPr>
            <p:ph idx="1"/>
          </p:nvPr>
        </p:nvSpPr>
        <p:spPr>
          <a:xfrm>
            <a:off x="152400" y="1371600"/>
            <a:ext cx="8686800" cy="5029200"/>
          </a:xfrm>
        </p:spPr>
        <p:txBody>
          <a:bodyPr>
            <a:noAutofit/>
          </a:bodyPr>
          <a:lstStyle/>
          <a:p>
            <a:pPr marL="457200" indent="-457200" algn="just"/>
            <a:r>
              <a:rPr lang="en-US" sz="2800" dirty="0" smtClean="0"/>
              <a:t>Concept of providing threshold exemption of GST</a:t>
            </a:r>
          </a:p>
          <a:p>
            <a:pPr marL="457200" indent="-457200" algn="just"/>
            <a:r>
              <a:rPr lang="en-US" sz="2800" dirty="0" smtClean="0"/>
              <a:t>Scope of composition and compounding scheme under GST</a:t>
            </a:r>
          </a:p>
          <a:p>
            <a:pPr marL="457200" indent="-457200" algn="just"/>
            <a:r>
              <a:rPr lang="en-US" sz="2800" dirty="0" smtClean="0"/>
              <a:t>Items of GS to be exempt</a:t>
            </a:r>
          </a:p>
          <a:p>
            <a:pPr marL="457200" indent="-457200" algn="just"/>
            <a:r>
              <a:rPr lang="en-US" sz="2800" dirty="0" smtClean="0"/>
              <a:t>Treatment for goods exempt under one state and taxable under the other</a:t>
            </a:r>
            <a:endParaRPr lang="en-US" sz="2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9762"/>
            <a:ext cx="8229600" cy="960438"/>
          </a:xfrm>
        </p:spPr>
        <p:txBody>
          <a:bodyPr>
            <a:normAutofit/>
          </a:bodyPr>
          <a:lstStyle/>
          <a:p>
            <a:r>
              <a:rPr lang="en-US" b="1" dirty="0" smtClean="0"/>
              <a:t>GST on Export &amp; Import</a:t>
            </a:r>
            <a:endParaRPr lang="en-US" b="1" dirty="0"/>
          </a:p>
        </p:txBody>
      </p:sp>
      <p:sp>
        <p:nvSpPr>
          <p:cNvPr id="3" name="Content Placeholder 2"/>
          <p:cNvSpPr>
            <a:spLocks noGrp="1"/>
          </p:cNvSpPr>
          <p:nvPr>
            <p:ph idx="1"/>
          </p:nvPr>
        </p:nvSpPr>
        <p:spPr>
          <a:xfrm>
            <a:off x="152400" y="1828800"/>
            <a:ext cx="8686800" cy="4572000"/>
          </a:xfrm>
        </p:spPr>
        <p:txBody>
          <a:bodyPr>
            <a:noAutofit/>
          </a:bodyPr>
          <a:lstStyle/>
          <a:p>
            <a:pPr marL="457200" indent="-457200" algn="just"/>
            <a:r>
              <a:rPr lang="en-US" sz="2800" dirty="0" smtClean="0"/>
              <a:t>GST on export would be zero rated</a:t>
            </a:r>
          </a:p>
          <a:p>
            <a:pPr marL="457200" indent="-457200" algn="just">
              <a:buNone/>
            </a:pPr>
            <a:endParaRPr lang="en-US" sz="2800" dirty="0" smtClean="0"/>
          </a:p>
          <a:p>
            <a:pPr marL="457200" indent="-457200" algn="just"/>
            <a:r>
              <a:rPr lang="en-US" sz="2800" dirty="0" smtClean="0"/>
              <a:t>Both </a:t>
            </a:r>
            <a:r>
              <a:rPr lang="en-US" sz="2800" dirty="0"/>
              <a:t>CGST and SGST will be levied on import of goods and services into the country. The incidence of tax will follow the destination principle and the tax revenue in case of SGST will accrue to the State where the imported goods and services are consumed. Full and complete set-off will be available on the GST paid on import on goods and services.</a:t>
            </a:r>
            <a:endParaRPr lang="en-US" sz="26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371600"/>
          </a:xfrm>
        </p:spPr>
        <p:txBody>
          <a:bodyPr>
            <a:normAutofit fontScale="90000"/>
          </a:bodyPr>
          <a:lstStyle/>
          <a:p>
            <a:r>
              <a:rPr lang="en-US" b="1" dirty="0" smtClean="0"/>
              <a:t>Inter-State Transactions of Goods &amp; Services</a:t>
            </a:r>
            <a:endParaRPr lang="en-US" b="1" dirty="0"/>
          </a:p>
        </p:txBody>
      </p:sp>
      <p:sp>
        <p:nvSpPr>
          <p:cNvPr id="3" name="Content Placeholder 2"/>
          <p:cNvSpPr>
            <a:spLocks noGrp="1"/>
          </p:cNvSpPr>
          <p:nvPr>
            <p:ph idx="1"/>
          </p:nvPr>
        </p:nvSpPr>
        <p:spPr>
          <a:xfrm>
            <a:off x="152400" y="1524000"/>
            <a:ext cx="8686800" cy="5334000"/>
          </a:xfrm>
        </p:spPr>
        <p:txBody>
          <a:bodyPr>
            <a:noAutofit/>
          </a:bodyPr>
          <a:lstStyle/>
          <a:p>
            <a:pPr marL="457200" indent="-457200" algn="just"/>
            <a:r>
              <a:rPr lang="en-US" sz="3000" dirty="0" smtClean="0"/>
              <a:t>The existing CST will be discontinued. Instead, a new statute known as IGST will come into place. It will empower the GC to levy and collect the tax on the inter-state transfer of the GS.</a:t>
            </a:r>
          </a:p>
          <a:p>
            <a:pPr marL="457200" indent="-457200" algn="just"/>
            <a:r>
              <a:rPr lang="en-US" sz="3000" dirty="0"/>
              <a:t>The scope of IGST Model is that Centre would levy IGST which would be CGST plus SGST on all inter-State transactions of taxable goods and services with appropriate provision for consignment or stock transfer of goods and services</a:t>
            </a:r>
            <a:r>
              <a:rPr lang="en-US" sz="3000" dirty="0" smtClean="0"/>
              <a:t>.</a:t>
            </a:r>
          </a:p>
          <a:p>
            <a:pPr marL="457200" indent="-457200" algn="r">
              <a:buNone/>
            </a:pPr>
            <a:r>
              <a:rPr lang="en-US" sz="3000" dirty="0" smtClean="0"/>
              <a:t>Contd…</a:t>
            </a:r>
          </a:p>
          <a:p>
            <a:pPr marL="457200" indent="-457200" algn="just">
              <a:buNone/>
            </a:pPr>
            <a:endParaRPr lang="en-US" sz="30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normAutofit fontScale="90000"/>
          </a:bodyPr>
          <a:lstStyle/>
          <a:p>
            <a:r>
              <a:rPr lang="en-US" b="1" dirty="0" smtClean="0"/>
              <a:t>Inter-State Transactions of Goods &amp; Services</a:t>
            </a:r>
            <a:endParaRPr lang="en-US" b="1" dirty="0"/>
          </a:p>
        </p:txBody>
      </p:sp>
      <p:sp>
        <p:nvSpPr>
          <p:cNvPr id="3" name="Content Placeholder 2"/>
          <p:cNvSpPr>
            <a:spLocks noGrp="1"/>
          </p:cNvSpPr>
          <p:nvPr>
            <p:ph idx="1"/>
          </p:nvPr>
        </p:nvSpPr>
        <p:spPr>
          <a:xfrm>
            <a:off x="152400" y="1828800"/>
            <a:ext cx="8686800" cy="4724400"/>
          </a:xfrm>
        </p:spPr>
        <p:txBody>
          <a:bodyPr>
            <a:noAutofit/>
          </a:bodyPr>
          <a:lstStyle/>
          <a:p>
            <a:pPr marL="339725" indent="-339725" algn="just"/>
            <a:r>
              <a:rPr lang="en-US" dirty="0" smtClean="0"/>
              <a:t>The inter-State seller will pay IGST on value addition after adjusting available credit of IGST, CGST, and SGST on his purchases. The Exporting State will transfer to the Centre the credit of SGST used in payment of IGST. The Importing dealer will claim credit of IGST while discharging his output tax liability in his own State. The Centre will transfer to the importing State the credit of IGST used in payment of SGST. The relevant information will also be submitted to the Central Agency which will act as a clearing house mechanism, verify the claims and inform the respective governments to transfer the funds.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GST?</a:t>
            </a:r>
            <a:endParaRPr lang="en-US" b="1" dirty="0"/>
          </a:p>
        </p:txBody>
      </p:sp>
      <p:sp>
        <p:nvSpPr>
          <p:cNvPr id="3" name="Content Placeholder 2"/>
          <p:cNvSpPr>
            <a:spLocks noGrp="1"/>
          </p:cNvSpPr>
          <p:nvPr>
            <p:ph idx="1"/>
          </p:nvPr>
        </p:nvSpPr>
        <p:spPr/>
        <p:txBody>
          <a:bodyPr>
            <a:normAutofit lnSpcReduction="10000"/>
          </a:bodyPr>
          <a:lstStyle/>
          <a:p>
            <a:pPr marL="1831975" indent="-3175">
              <a:buNone/>
            </a:pPr>
            <a:r>
              <a:rPr lang="en-US" dirty="0" smtClean="0"/>
              <a:t>‘G’ – Goods</a:t>
            </a:r>
          </a:p>
          <a:p>
            <a:pPr marL="1831975" indent="-3175">
              <a:buNone/>
            </a:pPr>
            <a:r>
              <a:rPr lang="en-US" dirty="0" smtClean="0"/>
              <a:t>‘S’ – Services</a:t>
            </a:r>
          </a:p>
          <a:p>
            <a:pPr marL="1831975" indent="-3175">
              <a:buNone/>
            </a:pPr>
            <a:r>
              <a:rPr lang="en-US" dirty="0" smtClean="0"/>
              <a:t>‘T’ – Tax</a:t>
            </a:r>
          </a:p>
          <a:p>
            <a:pPr marL="0" indent="0" algn="just">
              <a:buNone/>
            </a:pPr>
            <a:r>
              <a:rPr lang="en-US" dirty="0" smtClean="0"/>
              <a:t>“Goods and Service Tax (GST) is a comprehensive tax levy on manufacture, sale and consumption of goods and service at a national level.</a:t>
            </a:r>
          </a:p>
          <a:p>
            <a:pPr marL="0" indent="0" algn="just">
              <a:buNone/>
            </a:pPr>
            <a:r>
              <a:rPr lang="en-US" dirty="0" smtClean="0"/>
              <a:t>GST is a tax on goods and services with value addition at each stage having comprehensive and continuous chain of set-of benefits from the producer’s/ service provider’s point up to the retailer’s level where only the final consumer should bear the tax.”</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60438"/>
          </a:xfrm>
        </p:spPr>
        <p:txBody>
          <a:bodyPr>
            <a:normAutofit/>
          </a:bodyPr>
          <a:lstStyle/>
          <a:p>
            <a:r>
              <a:rPr lang="en-US" b="1" dirty="0" smtClean="0"/>
              <a:t>Advantages of IGST Mode</a:t>
            </a:r>
            <a:endParaRPr lang="en-US" b="1" dirty="0"/>
          </a:p>
        </p:txBody>
      </p:sp>
      <p:sp>
        <p:nvSpPr>
          <p:cNvPr id="3" name="Content Placeholder 2"/>
          <p:cNvSpPr>
            <a:spLocks noGrp="1"/>
          </p:cNvSpPr>
          <p:nvPr>
            <p:ph idx="1"/>
          </p:nvPr>
        </p:nvSpPr>
        <p:spPr>
          <a:xfrm>
            <a:off x="152400" y="990600"/>
            <a:ext cx="8839200" cy="5867400"/>
          </a:xfrm>
        </p:spPr>
        <p:txBody>
          <a:bodyPr>
            <a:noAutofit/>
          </a:bodyPr>
          <a:lstStyle/>
          <a:p>
            <a:pPr>
              <a:buNone/>
            </a:pPr>
            <a:r>
              <a:rPr lang="en-US" sz="2300" dirty="0"/>
              <a:t>a)	Maintenance of uninterrupted ITC chain on inter-State transactions.</a:t>
            </a:r>
          </a:p>
          <a:p>
            <a:pPr>
              <a:buNone/>
            </a:pPr>
            <a:r>
              <a:rPr lang="en-US" sz="2300" dirty="0" smtClean="0"/>
              <a:t>b</a:t>
            </a:r>
            <a:r>
              <a:rPr lang="en-US" sz="2300" dirty="0"/>
              <a:t>)	No upfront payment of tax or substantial blockage of funds for the inter-State seller or buyer.</a:t>
            </a:r>
          </a:p>
          <a:p>
            <a:pPr>
              <a:buNone/>
            </a:pPr>
            <a:r>
              <a:rPr lang="en-US" sz="2300" dirty="0" smtClean="0"/>
              <a:t>c</a:t>
            </a:r>
            <a:r>
              <a:rPr lang="en-US" sz="2300" dirty="0"/>
              <a:t>)	No refund claim in exporting State, as ITC is used up while paying the tax.</a:t>
            </a:r>
          </a:p>
          <a:p>
            <a:pPr marL="339725" indent="-339725">
              <a:buAutoNum type="alphaLcParenR" startAt="4"/>
            </a:pPr>
            <a:r>
              <a:rPr lang="en-US" sz="2300" dirty="0"/>
              <a:t>Self monitoring mode</a:t>
            </a:r>
          </a:p>
          <a:p>
            <a:pPr marL="339725" indent="-339725">
              <a:buAutoNum type="alphaLcParenR" startAt="4"/>
            </a:pPr>
            <a:r>
              <a:rPr lang="en-US" sz="2300" dirty="0"/>
              <a:t>Level of computerization is limited to inter-State dealers and Central and State Governments </a:t>
            </a:r>
            <a:br>
              <a:rPr lang="en-US" sz="2300" dirty="0"/>
            </a:br>
            <a:r>
              <a:rPr lang="en-US" sz="2300" dirty="0"/>
              <a:t>should be able to computerize their processes expeditiously. </a:t>
            </a:r>
          </a:p>
          <a:p>
            <a:pPr marL="339725" indent="-339725">
              <a:buNone/>
            </a:pPr>
            <a:r>
              <a:rPr lang="en-US" sz="2300" dirty="0"/>
              <a:t>f)	As all inter-State dealers will be e-registered and correspondence with them will be by e-mail, the compliance level will improve substantially.</a:t>
            </a:r>
          </a:p>
          <a:p>
            <a:pPr marL="339725" indent="-339725">
              <a:buNone/>
            </a:pPr>
            <a:r>
              <a:rPr lang="en-US" sz="2300" dirty="0"/>
              <a:t>g)	Model can take ‘Business to Business’ as well as ‘Business to Consumer’ transactions into account.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68362"/>
            <a:ext cx="8229600" cy="960438"/>
          </a:xfrm>
        </p:spPr>
        <p:txBody>
          <a:bodyPr>
            <a:normAutofit/>
          </a:bodyPr>
          <a:lstStyle/>
          <a:p>
            <a:r>
              <a:rPr lang="en-US" b="1" dirty="0" smtClean="0"/>
              <a:t>Registration under GST</a:t>
            </a:r>
            <a:endParaRPr lang="en-US" b="1" dirty="0"/>
          </a:p>
        </p:txBody>
      </p:sp>
      <p:sp>
        <p:nvSpPr>
          <p:cNvPr id="3" name="Content Placeholder 2"/>
          <p:cNvSpPr>
            <a:spLocks noGrp="1"/>
          </p:cNvSpPr>
          <p:nvPr>
            <p:ph idx="1"/>
          </p:nvPr>
        </p:nvSpPr>
        <p:spPr>
          <a:xfrm>
            <a:off x="152400" y="2362200"/>
            <a:ext cx="8686800" cy="4191000"/>
          </a:xfrm>
        </p:spPr>
        <p:txBody>
          <a:bodyPr>
            <a:noAutofit/>
          </a:bodyPr>
          <a:lstStyle/>
          <a:p>
            <a:pPr marL="457200" indent="-457200" algn="just"/>
            <a:r>
              <a:rPr lang="en-US" sz="3000" dirty="0" smtClean="0"/>
              <a:t>Under GST registration, it is likely to be linked with the existing PAN.</a:t>
            </a:r>
          </a:p>
          <a:p>
            <a:pPr marL="457200" indent="-457200" algn="just"/>
            <a:r>
              <a:rPr lang="en-US" sz="3000" dirty="0" smtClean="0"/>
              <a:t>The new business identification number was likely to be the 10-digit alphanumeric PAN, in addition to two digits for state code and one or two check numbers for disallowing fake numbers. The total number of digits in the new number was likely to be 13-14.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60438"/>
          </a:xfrm>
        </p:spPr>
        <p:txBody>
          <a:bodyPr>
            <a:normAutofit/>
          </a:bodyPr>
          <a:lstStyle/>
          <a:p>
            <a:r>
              <a:rPr lang="en-US" b="1" dirty="0" smtClean="0"/>
              <a:t>GST Invoice</a:t>
            </a:r>
            <a:endParaRPr lang="en-US" b="1" dirty="0"/>
          </a:p>
        </p:txBody>
      </p:sp>
      <p:sp>
        <p:nvSpPr>
          <p:cNvPr id="3" name="Content Placeholder 2"/>
          <p:cNvSpPr>
            <a:spLocks noGrp="1"/>
          </p:cNvSpPr>
          <p:nvPr>
            <p:ph idx="1"/>
          </p:nvPr>
        </p:nvSpPr>
        <p:spPr>
          <a:xfrm>
            <a:off x="152400" y="1295400"/>
            <a:ext cx="8686800" cy="5257800"/>
          </a:xfrm>
        </p:spPr>
        <p:txBody>
          <a:bodyPr>
            <a:noAutofit/>
          </a:bodyPr>
          <a:lstStyle/>
          <a:p>
            <a:pPr marL="457200" indent="-457200" algn="just"/>
            <a:r>
              <a:rPr lang="en-US" dirty="0" smtClean="0"/>
              <a:t>In an invoice based VAT system, the issue of invoices in the proper form is an essential part of the procedure for imposing and enforcing the VAT. </a:t>
            </a:r>
          </a:p>
          <a:p>
            <a:pPr marL="457200" indent="-457200" algn="just"/>
            <a:r>
              <a:rPr lang="en-US" dirty="0" smtClean="0"/>
              <a:t>An invoice is also required by the tax authorities to audit the collection of VAT.</a:t>
            </a:r>
          </a:p>
          <a:p>
            <a:pPr marL="457200" indent="-457200" algn="just"/>
            <a:r>
              <a:rPr lang="en-US" dirty="0" smtClean="0"/>
              <a:t>What is required is –</a:t>
            </a:r>
          </a:p>
          <a:p>
            <a:pPr marL="822960" lvl="1" indent="-457200" algn="just"/>
            <a:r>
              <a:rPr lang="en-US" sz="2600" dirty="0" smtClean="0"/>
              <a:t>The law should require a supplier making a taxable supply to another taxable person to provide a VAT invoice with that supply or the payment for it.</a:t>
            </a:r>
          </a:p>
          <a:p>
            <a:pPr marL="822960" lvl="1" indent="-457200" algn="just"/>
            <a:r>
              <a:rPr lang="en-US" sz="2600" dirty="0" smtClean="0"/>
              <a:t>The VAT invoice should be </a:t>
            </a:r>
            <a:r>
              <a:rPr lang="en-US" sz="2600" dirty="0" err="1" smtClean="0"/>
              <a:t>standardised</a:t>
            </a:r>
            <a:r>
              <a:rPr lang="en-US" sz="2600" dirty="0" smtClean="0"/>
              <a:t> across all states so as to contain a minimum of information about the supply being invoiced.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60438"/>
          </a:xfrm>
        </p:spPr>
        <p:txBody>
          <a:bodyPr>
            <a:normAutofit/>
          </a:bodyPr>
          <a:lstStyle/>
          <a:p>
            <a:r>
              <a:rPr lang="en-US" b="1" dirty="0" smtClean="0"/>
              <a:t>Periodicity of GST Payment</a:t>
            </a:r>
            <a:endParaRPr lang="en-US" b="1" dirty="0"/>
          </a:p>
        </p:txBody>
      </p:sp>
      <p:sp>
        <p:nvSpPr>
          <p:cNvPr id="3" name="Content Placeholder 2"/>
          <p:cNvSpPr>
            <a:spLocks noGrp="1"/>
          </p:cNvSpPr>
          <p:nvPr>
            <p:ph idx="1"/>
          </p:nvPr>
        </p:nvSpPr>
        <p:spPr>
          <a:xfrm>
            <a:off x="152400" y="1295400"/>
            <a:ext cx="8686800" cy="5257800"/>
          </a:xfrm>
        </p:spPr>
        <p:txBody>
          <a:bodyPr>
            <a:noAutofit/>
          </a:bodyPr>
          <a:lstStyle/>
          <a:p>
            <a:pPr marL="457200" indent="-457200" algn="just"/>
            <a:r>
              <a:rPr lang="en-US" dirty="0" smtClean="0"/>
              <a:t>Since the amount of VAT collected by a dealer is related to his turnover, the dealer is likely to accumulate a huge VAT liability within a very short period. Hence, it is necessary to minimize the risk of payment defaults by dealers, in particular fly-by-night operators.</a:t>
            </a:r>
          </a:p>
          <a:p>
            <a:pPr marL="457200" indent="-457200" algn="just"/>
            <a:r>
              <a:rPr lang="en-US" dirty="0" smtClean="0"/>
              <a:t>Given that the collection under VAT will serve as the dominant source of revenue for state government, it is imperative to provide for a collection mechanism which would ensure a period flow of revenue to the exchequer subject to a minimum compliance burden on taxpayers and risk of revenue loss. Therefore, VAT period should be a calendar month.</a:t>
            </a:r>
          </a:p>
          <a:p>
            <a:pPr marL="457200" indent="-457200" algn="just"/>
            <a:endParaRPr lang="en-US" sz="26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229600" cy="960438"/>
          </a:xfrm>
        </p:spPr>
        <p:txBody>
          <a:bodyPr>
            <a:normAutofit/>
          </a:bodyPr>
          <a:lstStyle/>
          <a:p>
            <a:r>
              <a:rPr lang="en-US" b="1" dirty="0" smtClean="0"/>
              <a:t>Latest updates on GST</a:t>
            </a:r>
            <a:endParaRPr lang="en-US" b="1" dirty="0"/>
          </a:p>
        </p:txBody>
      </p:sp>
      <p:sp>
        <p:nvSpPr>
          <p:cNvPr id="3" name="Content Placeholder 2"/>
          <p:cNvSpPr>
            <a:spLocks noGrp="1"/>
          </p:cNvSpPr>
          <p:nvPr>
            <p:ph idx="1"/>
          </p:nvPr>
        </p:nvSpPr>
        <p:spPr>
          <a:xfrm>
            <a:off x="76200" y="1143000"/>
            <a:ext cx="8991600" cy="5486400"/>
          </a:xfrm>
        </p:spPr>
        <p:txBody>
          <a:bodyPr>
            <a:noAutofit/>
          </a:bodyPr>
          <a:lstStyle/>
          <a:p>
            <a:pPr marL="0" indent="0" algn="just">
              <a:buNone/>
            </a:pPr>
            <a:r>
              <a:rPr lang="en-US" sz="2300" b="1" dirty="0" smtClean="0"/>
              <a:t>Parliament panel might propose optional GST for states</a:t>
            </a:r>
          </a:p>
          <a:p>
            <a:pPr marL="339725" indent="-339725" algn="just"/>
            <a:r>
              <a:rPr lang="en-US" sz="2300" dirty="0" smtClean="0"/>
              <a:t>The panel, to consider its draft report on the Constitution (115</a:t>
            </a:r>
            <a:r>
              <a:rPr lang="en-US" sz="2300" baseline="30000" dirty="0" smtClean="0"/>
              <a:t>th</a:t>
            </a:r>
            <a:r>
              <a:rPr lang="en-US" sz="2300" dirty="0" smtClean="0"/>
              <a:t> Amendment) Bill on the GST, feel states should be given enough fiscal space if the success of Value Added Tax (VAT) is to be replicated.</a:t>
            </a:r>
          </a:p>
          <a:p>
            <a:pPr marL="339725" indent="-339725" algn="just"/>
            <a:r>
              <a:rPr lang="en-US" sz="2300" dirty="0" smtClean="0"/>
              <a:t>To address concerns of the states on revenue loss, the panel might recommend an automatic compensation mechanism, wherein a fund is created under the proposed GST Council. It also wants a study to evaluate the impact of GST on the revenue of states. It could suggest a floor rate with a narrow band, decision by voting and not consensus in the GST Council, omitting the provision on setting up a Dispute Settlement Authority, subsuming entry tax in GST and giving powers to states to levy tax in the event of a natural calamity, among other things.</a:t>
            </a:r>
          </a:p>
          <a:p>
            <a:pPr marL="339725" indent="-339725" algn="r">
              <a:buNone/>
            </a:pPr>
            <a:r>
              <a:rPr lang="en-US" sz="2300" dirty="0" smtClean="0"/>
              <a:t>Contd..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229600" cy="960438"/>
          </a:xfrm>
        </p:spPr>
        <p:txBody>
          <a:bodyPr>
            <a:normAutofit/>
          </a:bodyPr>
          <a:lstStyle/>
          <a:p>
            <a:r>
              <a:rPr lang="en-US" b="1" dirty="0" smtClean="0"/>
              <a:t>Latest updates on GST</a:t>
            </a:r>
            <a:endParaRPr lang="en-US" b="1" dirty="0"/>
          </a:p>
        </p:txBody>
      </p:sp>
      <p:sp>
        <p:nvSpPr>
          <p:cNvPr id="3" name="Content Placeholder 2"/>
          <p:cNvSpPr>
            <a:spLocks noGrp="1"/>
          </p:cNvSpPr>
          <p:nvPr>
            <p:ph idx="1"/>
          </p:nvPr>
        </p:nvSpPr>
        <p:spPr>
          <a:xfrm>
            <a:off x="228600" y="1295400"/>
            <a:ext cx="8763000" cy="4876800"/>
          </a:xfrm>
        </p:spPr>
        <p:txBody>
          <a:bodyPr>
            <a:noAutofit/>
          </a:bodyPr>
          <a:lstStyle/>
          <a:p>
            <a:pPr marL="339725" indent="-339725" algn="just"/>
            <a:r>
              <a:rPr lang="en-US" sz="2400" dirty="0" smtClean="0"/>
              <a:t>The report of the standing committee could be adopted in its next meeting and the finance ministry, after incorporating the panel’s views, would approach the cabinet to present the Bill in Parliament with the changes.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229600" cy="960438"/>
          </a:xfrm>
        </p:spPr>
        <p:txBody>
          <a:bodyPr>
            <a:normAutofit/>
          </a:bodyPr>
          <a:lstStyle/>
          <a:p>
            <a:r>
              <a:rPr lang="en-US" b="1" dirty="0" smtClean="0"/>
              <a:t>Emerging Issues</a:t>
            </a:r>
            <a:endParaRPr lang="en-US" b="1" dirty="0"/>
          </a:p>
        </p:txBody>
      </p:sp>
      <p:sp>
        <p:nvSpPr>
          <p:cNvPr id="3" name="Content Placeholder 2"/>
          <p:cNvSpPr>
            <a:spLocks noGrp="1"/>
          </p:cNvSpPr>
          <p:nvPr>
            <p:ph idx="1"/>
          </p:nvPr>
        </p:nvSpPr>
        <p:spPr>
          <a:xfrm>
            <a:off x="228600" y="1066800"/>
            <a:ext cx="8763000" cy="5562600"/>
          </a:xfrm>
        </p:spPr>
        <p:txBody>
          <a:bodyPr>
            <a:noAutofit/>
          </a:bodyPr>
          <a:lstStyle/>
          <a:p>
            <a:pPr marL="339725" indent="-339725" algn="just"/>
            <a:r>
              <a:rPr lang="en-US" sz="2200" dirty="0" smtClean="0"/>
              <a:t>What preparations are required at the level of CG and </a:t>
            </a:r>
            <a:r>
              <a:rPr lang="en-US" sz="2200" dirty="0" err="1" smtClean="0"/>
              <a:t>SG</a:t>
            </a:r>
            <a:r>
              <a:rPr lang="en-US" sz="2200" dirty="0" smtClean="0"/>
              <a:t> for implementing GST?</a:t>
            </a:r>
          </a:p>
          <a:p>
            <a:pPr marL="339725" indent="-339725" algn="just"/>
            <a:r>
              <a:rPr lang="en-US" sz="2200" dirty="0" smtClean="0"/>
              <a:t>Whether the Government machinery is in place for such a mammoth change?</a:t>
            </a:r>
          </a:p>
          <a:p>
            <a:pPr marL="339725" indent="-339725" algn="just"/>
            <a:r>
              <a:rPr lang="en-US" sz="2200" dirty="0" smtClean="0"/>
              <a:t>Whether the tax-payers are ready for such a change?</a:t>
            </a:r>
          </a:p>
          <a:p>
            <a:pPr marL="339725" indent="-339725" algn="just"/>
            <a:r>
              <a:rPr lang="en-US" sz="2200" dirty="0" smtClean="0"/>
              <a:t>What impact it can have on the revenue of the government?</a:t>
            </a:r>
          </a:p>
          <a:p>
            <a:pPr marL="339725" indent="-339725" algn="just"/>
            <a:r>
              <a:rPr lang="en-US" sz="2200" dirty="0" smtClean="0"/>
              <a:t>How can the burden of tax, in general, fall under the GST?</a:t>
            </a:r>
          </a:p>
          <a:p>
            <a:pPr marL="339725" indent="-339725" algn="just"/>
            <a:r>
              <a:rPr lang="en-US" sz="2200" dirty="0" smtClean="0"/>
              <a:t>In what respect, it will affect the manufacturers, traders and ultimate consumers?</a:t>
            </a:r>
          </a:p>
          <a:p>
            <a:pPr marL="339725" indent="-339725" algn="just"/>
            <a:r>
              <a:rPr lang="en-US" sz="2200" dirty="0" smtClean="0"/>
              <a:t>How will GST benefit the small entrepreneurs and small traders?</a:t>
            </a:r>
          </a:p>
          <a:p>
            <a:pPr marL="339725" indent="-339725" algn="just"/>
            <a:r>
              <a:rPr lang="en-US" sz="2200" dirty="0" smtClean="0"/>
              <a:t>Which type of administrative work will be involved in complying with the GST requirements?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28600" y="1403569"/>
            <a:ext cx="86106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sng"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Input Tax Credit under GST</a:t>
            </a: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sng"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Example:</a:t>
            </a: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Ram, a dealer purchased 20000 </a:t>
            </a:r>
            <a:r>
              <a:rPr kumimoji="0" lang="en-US" b="0" i="0" u="none" strike="noStrike" cap="none" normalizeH="0" baseline="0" dirty="0" err="1"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Litres</a:t>
            </a: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of inputs on which SGST and CGST paid at the rate of 7% &amp; 5%. Input tax credit available for SGST &amp; CGST is </a:t>
            </a:r>
            <a:r>
              <a:rPr kumimoji="0" lang="en-US" b="0" i="0" u="none" strike="noStrike" cap="none" normalizeH="0" baseline="0" dirty="0" err="1"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Rs</a:t>
            </a: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10500/- &amp; </a:t>
            </a:r>
            <a:r>
              <a:rPr kumimoji="0" lang="en-US" b="0" i="0" u="none" strike="noStrike" cap="none" normalizeH="0" baseline="0" dirty="0" err="1"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Rs</a:t>
            </a: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7500 respectively.</a:t>
            </a: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He manufactured 18000 </a:t>
            </a:r>
            <a:r>
              <a:rPr kumimoji="0" lang="en-US" b="0" i="0" u="none" strike="noStrike" cap="none" normalizeH="0" baseline="0" dirty="0" err="1"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Litres</a:t>
            </a: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of finished products from the inputs. 2000 </a:t>
            </a:r>
            <a:r>
              <a:rPr kumimoji="0" lang="en-US" b="0" i="0" u="none" strike="noStrike" cap="none" normalizeH="0" baseline="0" dirty="0" err="1"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Ltrs</a:t>
            </a: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was normal loss in the process. The Final product was sold at a uniform price of </a:t>
            </a:r>
            <a:r>
              <a:rPr kumimoji="0" lang="en-US" b="0" i="0" u="none" strike="noStrike" cap="none" normalizeH="0" baseline="0" dirty="0" err="1"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Rs</a:t>
            </a: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10/</a:t>
            </a:r>
            <a:r>
              <a:rPr kumimoji="0" lang="en-US" b="0" i="0" u="none" strike="noStrike" cap="none" normalizeH="0" baseline="0" dirty="0" err="1"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Ltr</a:t>
            </a: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as follows:</a:t>
            </a: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Goods sold within the state -			8000 </a:t>
            </a:r>
            <a:r>
              <a:rPr kumimoji="0" lang="en-US" b="0" i="0" u="none" strike="noStrike" cap="none" normalizeH="0" baseline="0" dirty="0" err="1"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Ltrs</a:t>
            </a: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t>
            </a: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Finished products sold in inter-state sale -	6500 </a:t>
            </a:r>
            <a:r>
              <a:rPr kumimoji="0" lang="en-US" b="0" i="0" u="none" strike="noStrike" cap="none" normalizeH="0" baseline="0" dirty="0" err="1"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Ltrs</a:t>
            </a: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t>
            </a: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Goods sent on stock transfer to consignment agents outside the State </a:t>
            </a:r>
            <a:r>
              <a:rPr kumimoji="0" lang="en-US"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3500 </a:t>
            </a:r>
            <a:r>
              <a:rPr kumimoji="0" lang="en-US" b="0" i="0" u="none" strike="noStrike" cap="none" normalizeH="0" baseline="0" dirty="0" err="1"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Ltrs</a:t>
            </a: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t>
            </a: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SGST and CGST rate on the finished product of dealer is 7% and 5%. Calculate liability of SGST &amp; CGST. Find Input Tax Credit available to dealer and tax required to be paid in cash.</a:t>
            </a: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218241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447801"/>
            <a:ext cx="8534400" cy="646331"/>
          </a:xfrm>
          <a:prstGeom prst="rect">
            <a:avLst/>
          </a:prstGeom>
        </p:spPr>
        <p:txBody>
          <a:bodyPr wrap="square">
            <a:spAutoFit/>
          </a:bodyPr>
          <a:lstStyle/>
          <a:p>
            <a:pPr eaLnBrk="0" fontAlgn="base" hangingPunct="0">
              <a:spcBef>
                <a:spcPct val="0"/>
              </a:spcBef>
              <a:spcAft>
                <a:spcPct val="0"/>
              </a:spcAft>
            </a:pPr>
            <a:r>
              <a:rPr lang="en-US" b="1" u="sng" dirty="0">
                <a:latin typeface="Century Gothic" panose="020B0502020202020204" pitchFamily="34" charset="0"/>
                <a:ea typeface="Calibri" panose="020F0502020204030204" pitchFamily="34" charset="0"/>
                <a:cs typeface="Times New Roman" panose="02020603050405020304" pitchFamily="18" charset="0"/>
              </a:rPr>
              <a:t>Solution</a:t>
            </a:r>
            <a:r>
              <a:rPr lang="en-US" b="1" u="sng" dirty="0" smtClean="0">
                <a:latin typeface="Century Gothic" panose="020B0502020202020204" pitchFamily="34" charset="0"/>
                <a:ea typeface="Calibri" panose="020F0502020204030204" pitchFamily="34" charset="0"/>
                <a:cs typeface="Times New Roman" panose="02020603050405020304" pitchFamily="18" charset="0"/>
              </a:rPr>
              <a:t>:  </a:t>
            </a:r>
            <a:r>
              <a:rPr lang="en-US" b="1" u="sng" dirty="0">
                <a:latin typeface="Century Gothic" panose="020B0502020202020204" pitchFamily="34" charset="0"/>
                <a:ea typeface="Calibri" panose="020F0502020204030204" pitchFamily="34" charset="0"/>
                <a:cs typeface="Times New Roman" panose="02020603050405020304" pitchFamily="18" charset="0"/>
              </a:rPr>
              <a:t>Output Tax Calculation:</a:t>
            </a:r>
            <a:endParaRPr lang="en-US" dirty="0"/>
          </a:p>
          <a:p>
            <a:pPr lvl="0" eaLnBrk="0" fontAlgn="base" hangingPunct="0">
              <a:spcBef>
                <a:spcPct val="0"/>
              </a:spcBef>
              <a:spcAft>
                <a:spcPct val="0"/>
              </a:spcAft>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801286273"/>
              </p:ext>
            </p:extLst>
          </p:nvPr>
        </p:nvGraphicFramePr>
        <p:xfrm>
          <a:off x="152400" y="1904999"/>
          <a:ext cx="8534398" cy="3483835"/>
        </p:xfrm>
        <a:graphic>
          <a:graphicData uri="http://schemas.openxmlformats.org/drawingml/2006/table">
            <a:tbl>
              <a:tblPr firstRow="1" firstCol="1" bandRow="1">
                <a:tableStyleId>{5C22544A-7EE6-4342-B048-85BDC9FD1C3A}</a:tableStyleId>
              </a:tblPr>
              <a:tblGrid>
                <a:gridCol w="2514600"/>
                <a:gridCol w="990600"/>
                <a:gridCol w="1371600"/>
                <a:gridCol w="1066800"/>
                <a:gridCol w="1168083"/>
                <a:gridCol w="1422715"/>
              </a:tblGrid>
              <a:tr h="948068">
                <a:tc>
                  <a:txBody>
                    <a:bodyPr/>
                    <a:lstStyle/>
                    <a:p>
                      <a:pPr>
                        <a:lnSpc>
                          <a:spcPct val="107000"/>
                        </a:lnSpc>
                        <a:spcAft>
                          <a:spcPts val="0"/>
                        </a:spcAft>
                      </a:pPr>
                      <a:r>
                        <a:rPr lang="en-IN" sz="1200">
                          <a:effectLst/>
                        </a:rPr>
                        <a:t>Description</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Qty Sold (Ltrs)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Value of Goods Sold (Rs)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CGST @ 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SGST @ 7%</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IGST @ 12%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48068">
                <a:tc>
                  <a:txBody>
                    <a:bodyPr/>
                    <a:lstStyle/>
                    <a:p>
                      <a:pPr>
                        <a:lnSpc>
                          <a:spcPct val="107000"/>
                        </a:lnSpc>
                        <a:spcAft>
                          <a:spcPts val="0"/>
                        </a:spcAft>
                      </a:pPr>
                      <a:r>
                        <a:rPr lang="en-IN" sz="1200">
                          <a:effectLst/>
                        </a:rPr>
                        <a:t> Sale within State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8000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80000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4000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5600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Nil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53784">
                <a:tc>
                  <a:txBody>
                    <a:bodyPr/>
                    <a:lstStyle/>
                    <a:p>
                      <a:pPr>
                        <a:lnSpc>
                          <a:spcPct val="107000"/>
                        </a:lnSpc>
                        <a:spcAft>
                          <a:spcPts val="0"/>
                        </a:spcAft>
                      </a:pPr>
                      <a:r>
                        <a:rPr lang="en-IN" sz="1200">
                          <a:effectLst/>
                        </a:rPr>
                        <a:t>Goods sent on Stock Transfer outside the State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3500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35000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Nil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Nil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4200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27328">
                <a:tc>
                  <a:txBody>
                    <a:bodyPr/>
                    <a:lstStyle/>
                    <a:p>
                      <a:pPr>
                        <a:lnSpc>
                          <a:spcPct val="107000"/>
                        </a:lnSpc>
                        <a:spcAft>
                          <a:spcPts val="0"/>
                        </a:spcAft>
                      </a:pPr>
                      <a:r>
                        <a:rPr lang="en-IN" sz="1200">
                          <a:effectLst/>
                        </a:rPr>
                        <a:t>Goods Sold Inter-State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6500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65000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Nil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Nil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7800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6587">
                <a:tc>
                  <a:txBody>
                    <a:bodyPr/>
                    <a:lstStyle/>
                    <a:p>
                      <a:pPr>
                        <a:lnSpc>
                          <a:spcPct val="107000"/>
                        </a:lnSpc>
                        <a:spcAft>
                          <a:spcPts val="0"/>
                        </a:spcAft>
                      </a:pPr>
                      <a:r>
                        <a:rPr lang="en-IN" sz="1200">
                          <a:effectLst/>
                        </a:rPr>
                        <a:t>Total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18000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180000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4000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5600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dirty="0">
                          <a:effectLst/>
                        </a:rPr>
                        <a:t>12000</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8353094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720789739"/>
              </p:ext>
            </p:extLst>
          </p:nvPr>
        </p:nvGraphicFramePr>
        <p:xfrm>
          <a:off x="457200" y="2057402"/>
          <a:ext cx="7924800" cy="3429000"/>
        </p:xfrm>
        <a:graphic>
          <a:graphicData uri="http://schemas.openxmlformats.org/drawingml/2006/table">
            <a:tbl>
              <a:tblPr firstRow="1" firstCol="1" bandRow="1">
                <a:tableStyleId>{5C22544A-7EE6-4342-B048-85BDC9FD1C3A}</a:tableStyleId>
              </a:tblPr>
              <a:tblGrid>
                <a:gridCol w="1981200"/>
                <a:gridCol w="1981200"/>
                <a:gridCol w="1981200"/>
                <a:gridCol w="1981200"/>
              </a:tblGrid>
              <a:tr h="489857">
                <a:tc>
                  <a:txBody>
                    <a:bodyPr/>
                    <a:lstStyle/>
                    <a:p>
                      <a:pPr>
                        <a:lnSpc>
                          <a:spcPct val="107000"/>
                        </a:lnSpc>
                        <a:spcAft>
                          <a:spcPts val="0"/>
                        </a:spcAft>
                      </a:pPr>
                      <a:r>
                        <a:rPr lang="en-IN" sz="1200" dirty="0">
                          <a:effectLst/>
                        </a:rPr>
                        <a:t>Particulars </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CGST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SGST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IGST</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89857">
                <a:tc>
                  <a:txBody>
                    <a:bodyPr/>
                    <a:lstStyle/>
                    <a:p>
                      <a:pPr>
                        <a:lnSpc>
                          <a:spcPct val="107000"/>
                        </a:lnSpc>
                        <a:spcAft>
                          <a:spcPts val="0"/>
                        </a:spcAft>
                      </a:pPr>
                      <a:r>
                        <a:rPr lang="en-IN" sz="1200">
                          <a:effectLst/>
                        </a:rPr>
                        <a:t>Output Tax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4000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5600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12000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79715">
                <a:tc>
                  <a:txBody>
                    <a:bodyPr/>
                    <a:lstStyle/>
                    <a:p>
                      <a:pPr>
                        <a:lnSpc>
                          <a:spcPct val="107000"/>
                        </a:lnSpc>
                        <a:spcAft>
                          <a:spcPts val="0"/>
                        </a:spcAft>
                      </a:pPr>
                      <a:r>
                        <a:rPr lang="en-IN" sz="1200" dirty="0">
                          <a:effectLst/>
                        </a:rPr>
                        <a:t>Less : Input Tax    </a:t>
                      </a:r>
                      <a:endParaRPr lang="en-IN" sz="1100" dirty="0">
                        <a:effectLst/>
                      </a:endParaRPr>
                    </a:p>
                    <a:p>
                      <a:pPr>
                        <a:lnSpc>
                          <a:spcPct val="107000"/>
                        </a:lnSpc>
                        <a:spcAft>
                          <a:spcPts val="0"/>
                        </a:spcAft>
                      </a:pPr>
                      <a:r>
                        <a:rPr lang="en-IN" sz="1200" dirty="0">
                          <a:effectLst/>
                        </a:rPr>
                        <a:t>          Credit</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dirty="0">
                          <a:effectLst/>
                        </a:rPr>
                        <a:t> </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89857">
                <a:tc>
                  <a:txBody>
                    <a:bodyPr/>
                    <a:lstStyle/>
                    <a:p>
                      <a:pPr>
                        <a:lnSpc>
                          <a:spcPct val="107000"/>
                        </a:lnSpc>
                        <a:spcAft>
                          <a:spcPts val="0"/>
                        </a:spcAft>
                      </a:pPr>
                      <a:r>
                        <a:rPr lang="en-IN" sz="1200">
                          <a:effectLst/>
                        </a:rPr>
                        <a:t>CGST     Rs. 7500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(4000)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Nil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(3500)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89857">
                <a:tc>
                  <a:txBody>
                    <a:bodyPr/>
                    <a:lstStyle/>
                    <a:p>
                      <a:pPr>
                        <a:lnSpc>
                          <a:spcPct val="107000"/>
                        </a:lnSpc>
                        <a:spcAft>
                          <a:spcPts val="0"/>
                        </a:spcAft>
                      </a:pPr>
                      <a:r>
                        <a:rPr lang="en-IN" sz="1200">
                          <a:effectLst/>
                        </a:rPr>
                        <a:t>SGST     Rs. 10500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dirty="0">
                          <a:effectLst/>
                        </a:rPr>
                        <a:t>Nil</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(5600)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(4900)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89857">
                <a:tc>
                  <a:txBody>
                    <a:bodyPr/>
                    <a:lstStyle/>
                    <a:p>
                      <a:pPr>
                        <a:lnSpc>
                          <a:spcPct val="107000"/>
                        </a:lnSpc>
                        <a:spcAft>
                          <a:spcPts val="0"/>
                        </a:spcAft>
                      </a:pPr>
                      <a:r>
                        <a:rPr lang="en-IN" sz="1200">
                          <a:effectLst/>
                        </a:rPr>
                        <a:t>Net Tax Payable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dirty="0">
                          <a:effectLst/>
                        </a:rPr>
                        <a:t>Nil</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Nil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dirty="0">
                          <a:effectLst/>
                        </a:rPr>
                        <a:t>3600</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3" name="Rectangle 1"/>
          <p:cNvSpPr>
            <a:spLocks noChangeArrowheads="1"/>
          </p:cNvSpPr>
          <p:nvPr/>
        </p:nvSpPr>
        <p:spPr bwMode="auto">
          <a:xfrm>
            <a:off x="457200" y="1280011"/>
            <a:ext cx="5943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sng"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Tax Payable Calculation</a:t>
            </a:r>
            <a:r>
              <a:rPr kumimoji="0" lang="en-US" sz="1200" b="1" i="0" u="sng" strike="noStrike" cap="none" normalizeH="0" baseline="0" dirty="0" smtClean="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t>
            </a:r>
            <a:endParaRPr kumimoji="0" lang="en-US" sz="8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825469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smtClean="0"/>
              <a:t>Need for GST</a:t>
            </a:r>
            <a:endParaRPr lang="en-US" b="1" dirty="0"/>
          </a:p>
        </p:txBody>
      </p:sp>
      <p:sp>
        <p:nvSpPr>
          <p:cNvPr id="3" name="Content Placeholder 2"/>
          <p:cNvSpPr>
            <a:spLocks noGrp="1"/>
          </p:cNvSpPr>
          <p:nvPr>
            <p:ph idx="1"/>
          </p:nvPr>
        </p:nvSpPr>
        <p:spPr>
          <a:xfrm>
            <a:off x="228600" y="1066800"/>
            <a:ext cx="8610600" cy="5715000"/>
          </a:xfrm>
        </p:spPr>
        <p:txBody>
          <a:bodyPr>
            <a:noAutofit/>
          </a:bodyPr>
          <a:lstStyle/>
          <a:p>
            <a:pPr marL="0" indent="0" algn="just">
              <a:buNone/>
            </a:pPr>
            <a:r>
              <a:rPr lang="en-US" dirty="0" smtClean="0"/>
              <a:t>Introduction of a GST to replace the existing multiple tax structures of Centre and State taxes is not only desirable but imperative in the emerging economic environment. Increasingly, services are used or consumed in production and distribution of goods and vice versa. Separate taxation of goods and services often requires splitting of transaction values into value of goods and services for taxation, which leads to greater complexities, administration and compliances costs. Integration of various taxes into a GST system would make it possible to give full credit for inputs taxes collected. GST, being a destination-based consumption tax based on VAT principle, would also greatly help in removing economic distortions and will help in development of a common national market.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229600" cy="960438"/>
          </a:xfrm>
        </p:spPr>
        <p:txBody>
          <a:bodyPr>
            <a:normAutofit/>
          </a:bodyPr>
          <a:lstStyle/>
          <a:p>
            <a:r>
              <a:rPr lang="en-US" b="1" dirty="0" smtClean="0"/>
              <a:t>Conclusion</a:t>
            </a:r>
            <a:endParaRPr lang="en-US" b="1" dirty="0"/>
          </a:p>
        </p:txBody>
      </p:sp>
      <p:sp>
        <p:nvSpPr>
          <p:cNvPr id="3" name="Content Placeholder 2"/>
          <p:cNvSpPr>
            <a:spLocks noGrp="1"/>
          </p:cNvSpPr>
          <p:nvPr>
            <p:ph idx="1"/>
          </p:nvPr>
        </p:nvSpPr>
        <p:spPr>
          <a:xfrm>
            <a:off x="228600" y="1066800"/>
            <a:ext cx="8763000" cy="5562600"/>
          </a:xfrm>
        </p:spPr>
        <p:txBody>
          <a:bodyPr>
            <a:noAutofit/>
          </a:bodyPr>
          <a:lstStyle/>
          <a:p>
            <a:pPr marL="339725" indent="-339725" algn="just"/>
            <a:r>
              <a:rPr lang="en-US" sz="2200" dirty="0" smtClean="0"/>
              <a:t>The taxation of goods and services in India has, hitherto, been characterized as a cascading and distortionary tax on production resulting in </a:t>
            </a:r>
            <a:r>
              <a:rPr lang="en-US" sz="2200" dirty="0" err="1" smtClean="0"/>
              <a:t>mis</a:t>
            </a:r>
            <a:r>
              <a:rPr lang="en-US" sz="2200" dirty="0" smtClean="0"/>
              <a:t>-allocation of resources and lower productivity and economic growth. It also inhibits voluntary compliance. It is well recognized that this problem can be effectively addressed by shifting the tax burden from production and trade to final consumption. A well designed destination-based value added tax on all goods and services is the most elegant method of eliminating distortions and taxing consumption. Under this structure, all different stages of production and distribution can be interpreted as a mere tax pass-through, and the tax essentially ‘sticks’ on final consumption within the taxing jurisdiction.</a:t>
            </a:r>
          </a:p>
          <a:p>
            <a:pPr marL="339725" indent="-339725" algn="just"/>
            <a:r>
              <a:rPr lang="en-US" sz="2200" dirty="0" smtClean="0"/>
              <a:t>A ‘flawless’ GST in the context of the federal structure which would optimize efficiency, equity and effectiveness. The ‘flawless’ GST is designed as a consumption type destination VAT based on invoice-credit method.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t>Justification of GST</a:t>
            </a:r>
            <a:endParaRPr lang="en-US" b="1" dirty="0"/>
          </a:p>
        </p:txBody>
      </p:sp>
      <p:sp>
        <p:nvSpPr>
          <p:cNvPr id="3" name="Content Placeholder 2"/>
          <p:cNvSpPr>
            <a:spLocks noGrp="1"/>
          </p:cNvSpPr>
          <p:nvPr>
            <p:ph idx="1"/>
          </p:nvPr>
        </p:nvSpPr>
        <p:spPr>
          <a:xfrm>
            <a:off x="228600" y="1371600"/>
            <a:ext cx="8610600" cy="5257800"/>
          </a:xfrm>
        </p:spPr>
        <p:txBody>
          <a:bodyPr>
            <a:noAutofit/>
          </a:bodyPr>
          <a:lstStyle/>
          <a:p>
            <a:pPr marL="0" indent="0" algn="just">
              <a:buNone/>
            </a:pPr>
            <a:r>
              <a:rPr lang="en-US" sz="3000" dirty="0" smtClean="0"/>
              <a:t>Despite the success of VAT, there are still certain shortcomings in the structure of VAT, both at the Centre and at the State level.</a:t>
            </a:r>
          </a:p>
          <a:p>
            <a:pPr algn="just">
              <a:buNone/>
            </a:pPr>
            <a:r>
              <a:rPr lang="en-US" sz="3000" b="1" dirty="0" smtClean="0"/>
              <a:t>A. </a:t>
            </a:r>
            <a:r>
              <a:rPr lang="en-US" sz="3000" b="1" u="sng" dirty="0" smtClean="0"/>
              <a:t>Justification at the Central Level</a:t>
            </a:r>
          </a:p>
          <a:p>
            <a:pPr marL="571500" indent="-571500" algn="just">
              <a:buFont typeface="+mj-lt"/>
              <a:buAutoNum type="romanLcPeriod"/>
            </a:pPr>
            <a:r>
              <a:rPr lang="en-US" sz="3000" dirty="0" smtClean="0"/>
              <a:t>At present excise duty paid on the raw material consumed is being allowed as input credit only. For other taxes and duties paid for post-manufacturing expenses, there is no mechanism for input credit under the Central Excise Duty Act. </a:t>
            </a:r>
          </a:p>
          <a:p>
            <a:pPr marL="571500" indent="-571500" algn="r">
              <a:buNone/>
            </a:pPr>
            <a:r>
              <a:rPr lang="en-US" sz="3000" dirty="0" smtClean="0"/>
              <a:t>Contd….</a:t>
            </a:r>
            <a:endParaRPr lang="en-US" sz="3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Autofit/>
          </a:bodyPr>
          <a:lstStyle/>
          <a:p>
            <a:pPr marL="571500" indent="-571500" algn="just">
              <a:buFont typeface="+mj-lt"/>
              <a:buAutoNum type="romanLcPeriod"/>
            </a:pPr>
            <a:r>
              <a:rPr lang="en-US" sz="100" dirty="0" err="1" smtClean="0"/>
              <a:t>adfl</a:t>
            </a:r>
            <a:endParaRPr lang="en-US" sz="100" dirty="0" smtClean="0"/>
          </a:p>
          <a:p>
            <a:pPr marL="571500" indent="-571500" algn="just">
              <a:buFont typeface="+mj-lt"/>
              <a:buAutoNum type="romanLcPeriod"/>
            </a:pPr>
            <a:r>
              <a:rPr lang="en-US" sz="3000" dirty="0" smtClean="0"/>
              <a:t>Credit for service tax paid is being allowed manufacturer/ service provider to a limited extent. In order to give the credit of service tax paid in respect of services consumed, it is necessary that there should be a comprehensive system under which both the goods and services are covered.</a:t>
            </a:r>
          </a:p>
          <a:p>
            <a:pPr marL="571500" indent="-571500" algn="just">
              <a:buFont typeface="+mj-lt"/>
              <a:buAutoNum type="romanLcPeriod"/>
            </a:pPr>
            <a:r>
              <a:rPr lang="en-US" sz="3000" dirty="0" smtClean="0"/>
              <a:t>At present, the service tax is levied on restricted items only. Many other large number of services could not be taxed. It is to reduce the effect of cascading of taxes, which means levying tax on taxes.</a:t>
            </a:r>
          </a:p>
          <a:p>
            <a:pPr marL="571500" indent="-571500" algn="r">
              <a:buNone/>
            </a:pPr>
            <a:r>
              <a:rPr lang="en-US" sz="3000" dirty="0" smtClean="0"/>
              <a:t>Contd…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
            <a:ext cx="8686800" cy="6629400"/>
          </a:xfrm>
        </p:spPr>
        <p:txBody>
          <a:bodyPr>
            <a:noAutofit/>
          </a:bodyPr>
          <a:lstStyle/>
          <a:p>
            <a:pPr algn="just">
              <a:buNone/>
            </a:pPr>
            <a:r>
              <a:rPr lang="en-US" sz="2700" b="1" dirty="0"/>
              <a:t>B</a:t>
            </a:r>
            <a:r>
              <a:rPr lang="en-US" sz="2700" b="1" dirty="0" smtClean="0"/>
              <a:t>. </a:t>
            </a:r>
            <a:r>
              <a:rPr lang="en-US" sz="2700" b="1" u="sng" dirty="0" smtClean="0"/>
              <a:t>Justification at the State Level</a:t>
            </a:r>
          </a:p>
          <a:p>
            <a:pPr marL="571500" indent="-571500" algn="just">
              <a:buFont typeface="+mj-lt"/>
              <a:buAutoNum type="romanLcPeriod"/>
            </a:pPr>
            <a:r>
              <a:rPr lang="en-US" sz="2700" dirty="0" smtClean="0"/>
              <a:t>A major defect under the State VAT is that the State is charging VAT on the excise duty paid to the Central Government, which goes against the principle of not levying tax on taxes.</a:t>
            </a:r>
          </a:p>
          <a:p>
            <a:pPr marL="571500" indent="-571500" algn="just">
              <a:buFont typeface="+mj-lt"/>
              <a:buAutoNum type="romanLcPeriod"/>
            </a:pPr>
            <a:r>
              <a:rPr lang="en-US" sz="2700" dirty="0" smtClean="0"/>
              <a:t>In the present State level VAT scheme, Cenvat allowed on the goods remains included in the value of goods to be taxed which is a cascading effect on account of Cenvat element.</a:t>
            </a:r>
          </a:p>
          <a:p>
            <a:pPr marL="571500" indent="-571500" algn="just">
              <a:buFont typeface="+mj-lt"/>
              <a:buAutoNum type="romanLcPeriod"/>
            </a:pPr>
            <a:r>
              <a:rPr lang="en-US" sz="2700" dirty="0" smtClean="0"/>
              <a:t>Many of the States are still continuing with various types of indirect taxes, such as luxury tax, entertainment tax, etc.</a:t>
            </a:r>
          </a:p>
          <a:p>
            <a:pPr marL="571500" indent="-571500" algn="just">
              <a:buFont typeface="+mj-lt"/>
              <a:buAutoNum type="romanLcPeriod"/>
            </a:pPr>
            <a:r>
              <a:rPr lang="en-US" sz="2700" dirty="0" smtClean="0"/>
              <a:t>As tax is being levied on inter-state transfer of goods, there is no provision for taking input credit on CST leading to additional burden on the dealers.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1143000"/>
          </a:xfrm>
        </p:spPr>
        <p:txBody>
          <a:bodyPr>
            <a:normAutofit/>
          </a:bodyPr>
          <a:lstStyle/>
          <a:p>
            <a:r>
              <a:rPr lang="en-US" b="1" dirty="0" smtClean="0"/>
              <a:t>Model of GST</a:t>
            </a:r>
            <a:endParaRPr lang="en-US" b="1" dirty="0"/>
          </a:p>
        </p:txBody>
      </p:sp>
      <p:sp>
        <p:nvSpPr>
          <p:cNvPr id="3" name="Content Placeholder 2"/>
          <p:cNvSpPr>
            <a:spLocks noGrp="1"/>
          </p:cNvSpPr>
          <p:nvPr>
            <p:ph idx="1"/>
          </p:nvPr>
        </p:nvSpPr>
        <p:spPr>
          <a:xfrm>
            <a:off x="152400" y="990600"/>
            <a:ext cx="8839200" cy="5867400"/>
          </a:xfrm>
        </p:spPr>
        <p:txBody>
          <a:bodyPr>
            <a:noAutofit/>
          </a:bodyPr>
          <a:lstStyle/>
          <a:p>
            <a:pPr marL="280988" indent="-280988" algn="just"/>
            <a:r>
              <a:rPr lang="en-US" sz="2700" dirty="0" smtClean="0"/>
              <a:t>The dual GST model proposed by the Empowered Committee and accepted by the Centre will have dual system for imposing the tax. GST shall have two components i.e. </a:t>
            </a:r>
          </a:p>
          <a:p>
            <a:pPr marL="280988" indent="-280988" algn="just">
              <a:buNone/>
            </a:pPr>
            <a:r>
              <a:rPr lang="en-US" sz="2700" dirty="0"/>
              <a:t>	</a:t>
            </a:r>
            <a:r>
              <a:rPr lang="en-US" sz="2700" dirty="0" smtClean="0"/>
              <a:t>(</a:t>
            </a:r>
            <a:r>
              <a:rPr lang="en-US" sz="2700" dirty="0" err="1" smtClean="0"/>
              <a:t>i</a:t>
            </a:r>
            <a:r>
              <a:rPr lang="en-US" sz="2700" dirty="0" smtClean="0"/>
              <a:t>) Central GST</a:t>
            </a:r>
          </a:p>
          <a:p>
            <a:pPr marL="280988" indent="-280988" algn="just">
              <a:buNone/>
            </a:pPr>
            <a:r>
              <a:rPr lang="en-US" sz="2700" dirty="0"/>
              <a:t>	</a:t>
            </a:r>
            <a:r>
              <a:rPr lang="en-US" sz="2700" dirty="0" smtClean="0"/>
              <a:t>(ii) State GST</a:t>
            </a:r>
          </a:p>
          <a:p>
            <a:pPr marL="280988" indent="-280988" algn="just"/>
            <a:r>
              <a:rPr lang="en-US" sz="2800" dirty="0" smtClean="0"/>
              <a:t>Central Excise duty, additional excise duty, services tax and additional duty of customs (equivalent to excise), state VAT entertainment tax, taxes on lotteries, betting and gambling and entry tax (not levied by local bodies)would be subsumed within GST</a:t>
            </a:r>
            <a:endParaRPr lang="en-US" sz="27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1143000"/>
          </a:xfrm>
        </p:spPr>
        <p:txBody>
          <a:bodyPr>
            <a:normAutofit/>
          </a:bodyPr>
          <a:lstStyle/>
          <a:p>
            <a:r>
              <a:rPr lang="en-US" b="1" dirty="0" smtClean="0"/>
              <a:t>GST - Salient Features</a:t>
            </a:r>
            <a:endParaRPr lang="en-US" b="1" dirty="0"/>
          </a:p>
        </p:txBody>
      </p:sp>
      <p:sp>
        <p:nvSpPr>
          <p:cNvPr id="3" name="Content Placeholder 2"/>
          <p:cNvSpPr>
            <a:spLocks noGrp="1"/>
          </p:cNvSpPr>
          <p:nvPr>
            <p:ph idx="1"/>
          </p:nvPr>
        </p:nvSpPr>
        <p:spPr>
          <a:xfrm>
            <a:off x="152400" y="1219200"/>
            <a:ext cx="8839200" cy="5562600"/>
          </a:xfrm>
        </p:spPr>
        <p:txBody>
          <a:bodyPr>
            <a:noAutofit/>
          </a:bodyPr>
          <a:lstStyle/>
          <a:p>
            <a:pPr marL="280988" indent="-280988" algn="just"/>
            <a:r>
              <a:rPr lang="en-US" sz="2200" dirty="0" smtClean="0"/>
              <a:t>It would </a:t>
            </a:r>
            <a:r>
              <a:rPr lang="en-US" sz="2200" dirty="0"/>
              <a:t>be applicable to all transactions of goods and </a:t>
            </a:r>
            <a:r>
              <a:rPr lang="en-US" sz="2200" dirty="0" smtClean="0"/>
              <a:t>service.</a:t>
            </a:r>
          </a:p>
          <a:p>
            <a:pPr marL="280988" indent="-280988" algn="just"/>
            <a:r>
              <a:rPr lang="en-US" sz="2200" dirty="0" smtClean="0"/>
              <a:t>It </a:t>
            </a:r>
            <a:r>
              <a:rPr lang="en-US" sz="2200" dirty="0"/>
              <a:t>to be paid to the accounts of the Centre and the States separately. </a:t>
            </a:r>
            <a:endParaRPr lang="en-US" sz="2200" dirty="0" smtClean="0"/>
          </a:p>
          <a:p>
            <a:pPr marL="280988" indent="-280988" algn="just"/>
            <a:r>
              <a:rPr lang="en-US" sz="2200" dirty="0" smtClean="0"/>
              <a:t>The </a:t>
            </a:r>
            <a:r>
              <a:rPr lang="en-US" sz="2200" dirty="0"/>
              <a:t>rules for taking and utilization of credit for the Central GST and the State GST would be aligned. </a:t>
            </a:r>
            <a:endParaRPr lang="en-US" sz="2200" dirty="0" smtClean="0"/>
          </a:p>
          <a:p>
            <a:pPr marL="339725" indent="-339725" algn="just"/>
            <a:r>
              <a:rPr lang="en-US" sz="2200" dirty="0" smtClean="0"/>
              <a:t>Cross utilization of ITC between the Central </a:t>
            </a:r>
            <a:br>
              <a:rPr lang="en-US" sz="2200" dirty="0" smtClean="0"/>
            </a:br>
            <a:r>
              <a:rPr lang="en-US" sz="2200" dirty="0" smtClean="0"/>
              <a:t>GST and the State GST would not be allowed except in the case of inter-State supply of goods.</a:t>
            </a:r>
          </a:p>
          <a:p>
            <a:pPr marL="339725" indent="-339725" algn="just"/>
            <a:r>
              <a:rPr lang="en-US" sz="2200" dirty="0" smtClean="0"/>
              <a:t>The Centre and the States would have concurrent jurisdiction for the entire value chain and for all taxpayers on the basis of thresholds for goods and services prescribed for the States and the Centre.</a:t>
            </a:r>
          </a:p>
          <a:p>
            <a:pPr marL="339725" indent="-339725" algn="just"/>
            <a:r>
              <a:rPr lang="en-US" sz="2200" dirty="0" smtClean="0"/>
              <a:t>The taxpayer would need to submit common format for periodical returns, to both the Central and to the concerned State GST authorities.</a:t>
            </a:r>
          </a:p>
          <a:p>
            <a:pPr marL="339725" indent="-339725" algn="just"/>
            <a:r>
              <a:rPr lang="en-US" sz="2200" dirty="0" smtClean="0"/>
              <a:t>Each taxpayer would be allotted a PAN-linked taxpayer identification number with a total of 13/15 digits.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1143000"/>
          </a:xfrm>
        </p:spPr>
        <p:txBody>
          <a:bodyPr>
            <a:normAutofit/>
          </a:bodyPr>
          <a:lstStyle/>
          <a:p>
            <a:r>
              <a:rPr lang="en-US" b="1" dirty="0" smtClean="0"/>
              <a:t>Chargeability of Tax under GST</a:t>
            </a:r>
            <a:endParaRPr lang="en-US" b="1" dirty="0"/>
          </a:p>
        </p:txBody>
      </p:sp>
      <p:sp>
        <p:nvSpPr>
          <p:cNvPr id="3" name="Content Placeholder 2"/>
          <p:cNvSpPr>
            <a:spLocks noGrp="1"/>
          </p:cNvSpPr>
          <p:nvPr>
            <p:ph idx="1"/>
          </p:nvPr>
        </p:nvSpPr>
        <p:spPr>
          <a:xfrm>
            <a:off x="152400" y="1295400"/>
            <a:ext cx="8839200" cy="5105400"/>
          </a:xfrm>
        </p:spPr>
        <p:txBody>
          <a:bodyPr>
            <a:noAutofit/>
          </a:bodyPr>
          <a:lstStyle/>
          <a:p>
            <a:pPr marL="280988" indent="-280988" algn="just"/>
            <a:r>
              <a:rPr lang="en-US" sz="2400" dirty="0" smtClean="0"/>
              <a:t>It will be replacement of ED and other taxes.</a:t>
            </a:r>
          </a:p>
          <a:p>
            <a:pPr marL="280988" indent="-280988" algn="just"/>
            <a:r>
              <a:rPr lang="en-US" sz="2400" dirty="0" smtClean="0"/>
              <a:t>There will be two parallel Statutes – one at the Centre and other under the respective State GST Act – governing the tax liability of the same transaction.</a:t>
            </a:r>
          </a:p>
          <a:p>
            <a:pPr marL="280988" indent="-280988" algn="just"/>
            <a:r>
              <a:rPr lang="en-US" sz="2400" dirty="0" smtClean="0"/>
              <a:t>All the items of goods and services are proposed to be covered and exemptions will be granted to few selected items.</a:t>
            </a:r>
          </a:p>
          <a:p>
            <a:pPr marL="280988" indent="-280988" algn="just"/>
            <a:r>
              <a:rPr lang="en-US" sz="2400" dirty="0" smtClean="0"/>
              <a:t>After introduction of GST, all the traders will be paying both the types of taxes i.e. CGST and SGST.</a:t>
            </a:r>
          </a:p>
          <a:p>
            <a:pPr marL="280988" indent="-280988" algn="just"/>
            <a:endParaRPr lang="en-US" sz="24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271</TotalTime>
  <Words>2626</Words>
  <Application>Microsoft Office PowerPoint</Application>
  <PresentationFormat>On-screen Show (4:3)</PresentationFormat>
  <Paragraphs>224</Paragraphs>
  <Slides>30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Century Gothic</vt:lpstr>
      <vt:lpstr>Constantia</vt:lpstr>
      <vt:lpstr>Times New Roman</vt:lpstr>
      <vt:lpstr>Wingdings 2</vt:lpstr>
      <vt:lpstr>Flow</vt:lpstr>
      <vt:lpstr>GOODS AND SERVICES TAX (GST) IN INDIA</vt:lpstr>
      <vt:lpstr>What is GST?</vt:lpstr>
      <vt:lpstr>Need for GST</vt:lpstr>
      <vt:lpstr>Justification of GST</vt:lpstr>
      <vt:lpstr>PowerPoint Presentation</vt:lpstr>
      <vt:lpstr>PowerPoint Presentation</vt:lpstr>
      <vt:lpstr>Model of GST</vt:lpstr>
      <vt:lpstr>GST - Salient Features</vt:lpstr>
      <vt:lpstr>Chargeability of Tax under GST</vt:lpstr>
      <vt:lpstr>Taxable Event</vt:lpstr>
      <vt:lpstr>Taxable Person</vt:lpstr>
      <vt:lpstr>Subsuming of Existing Taxes</vt:lpstr>
      <vt:lpstr>Taxes that may or may not be subsumed </vt:lpstr>
      <vt:lpstr>Rate of Tax</vt:lpstr>
      <vt:lpstr>What will be out of GST?</vt:lpstr>
      <vt:lpstr>Exemption of Goods and Services</vt:lpstr>
      <vt:lpstr>GST on Export &amp; Import</vt:lpstr>
      <vt:lpstr>Inter-State Transactions of Goods &amp; Services</vt:lpstr>
      <vt:lpstr>Inter-State Transactions of Goods &amp; Services</vt:lpstr>
      <vt:lpstr>Advantages of IGST Mode</vt:lpstr>
      <vt:lpstr>Registration under GST</vt:lpstr>
      <vt:lpstr>GST Invoice</vt:lpstr>
      <vt:lpstr>Periodicity of GST Payment</vt:lpstr>
      <vt:lpstr>Latest updates on GST</vt:lpstr>
      <vt:lpstr>Latest updates on GST</vt:lpstr>
      <vt:lpstr>Emerging Issues</vt:lpstr>
      <vt:lpstr>PowerPoint Presentation</vt:lpstr>
      <vt:lpstr>PowerPoint Presentation</vt:lpstr>
      <vt:lpstr>PowerPoint Presentation</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GOODS AND SERVICES TAX (GST) IN INDIA</dc:title>
  <dc:creator>san</dc:creator>
  <cp:lastModifiedBy>Piyuesh Maheshwari</cp:lastModifiedBy>
  <cp:revision>170</cp:revision>
  <dcterms:created xsi:type="dcterms:W3CDTF">2013-07-28T12:28:44Z</dcterms:created>
  <dcterms:modified xsi:type="dcterms:W3CDTF">2014-07-19T07:41:51Z</dcterms:modified>
</cp:coreProperties>
</file>