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42"/>
  </p:notesMasterIdLst>
  <p:handoutMasterIdLst>
    <p:handoutMasterId r:id="rId43"/>
  </p:handoutMasterIdLst>
  <p:sldIdLst>
    <p:sldId id="256" r:id="rId2"/>
    <p:sldId id="257" r:id="rId3"/>
    <p:sldId id="258" r:id="rId4"/>
    <p:sldId id="289" r:id="rId5"/>
    <p:sldId id="259" r:id="rId6"/>
    <p:sldId id="260" r:id="rId7"/>
    <p:sldId id="261" r:id="rId8"/>
    <p:sldId id="262" r:id="rId9"/>
    <p:sldId id="266" r:id="rId10"/>
    <p:sldId id="267" r:id="rId11"/>
    <p:sldId id="268" r:id="rId12"/>
    <p:sldId id="269" r:id="rId13"/>
    <p:sldId id="273" r:id="rId14"/>
    <p:sldId id="274" r:id="rId15"/>
    <p:sldId id="275" r:id="rId16"/>
    <p:sldId id="290"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65" r:id="rId31"/>
    <p:sldId id="291" r:id="rId32"/>
    <p:sldId id="292" r:id="rId33"/>
    <p:sldId id="293" r:id="rId34"/>
    <p:sldId id="294" r:id="rId35"/>
    <p:sldId id="295" r:id="rId36"/>
    <p:sldId id="296" r:id="rId37"/>
    <p:sldId id="297" r:id="rId38"/>
    <p:sldId id="299" r:id="rId39"/>
    <p:sldId id="300" r:id="rId40"/>
    <p:sldId id="301"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50000" saltData="OmNAQOvdXfmhXL228mrAyw" hashData="oMBvF1oAW2loeMuf/ktESiEKQik" cryptProvider="" algIdExt="0" algIdExtSource="" cryptProviderTypeExt="0" cryptProviderTypeExtSourc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882" autoAdjust="0"/>
    <p:restoredTop sz="94624" autoAdjust="0"/>
  </p:normalViewPr>
  <p:slideViewPr>
    <p:cSldViewPr>
      <p:cViewPr varScale="1">
        <p:scale>
          <a:sx n="69" d="100"/>
          <a:sy n="69" d="100"/>
        </p:scale>
        <p:origin x="-1404" y="-102"/>
      </p:cViewPr>
      <p:guideLst>
        <p:guide orient="horz" pos="2160"/>
        <p:guide pos="2880"/>
      </p:guideLst>
    </p:cSldViewPr>
  </p:slideViewPr>
  <p:outlineViewPr>
    <p:cViewPr>
      <p:scale>
        <a:sx n="33" d="100"/>
        <a:sy n="33" d="100"/>
      </p:scale>
      <p:origin x="0" y="46458"/>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IN" smtClean="0"/>
              <a:t>Brijesh Gandhi (B_Chartered Team Member)</a:t>
            </a: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IN" smtClean="0"/>
              <a:t>Type:    On B_Chartered                                    and send it to 9870807070</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EF38D15-DBBB-4D8C-B815-B8FA7B3E649D}" type="slidenum">
              <a:rPr lang="en-US" smtClean="0"/>
              <a:pPr/>
              <a:t>‹#›</a:t>
            </a:fld>
            <a:endParaRPr lang="en-US"/>
          </a:p>
        </p:txBody>
      </p:sp>
    </p:spTree>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IN" smtClean="0"/>
              <a:t>Brijesh Gandhi (B_Chartered Team Member)</a:t>
            </a: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IN" smtClean="0"/>
              <a:t>Type:    On B_Chartered                                    and send it to 9870807070</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59E5E0-4B72-4A50-B244-ACB8A49D9954}" type="slidenum">
              <a:rPr lang="en-US" smtClean="0"/>
              <a:pPr/>
              <a:t>‹#›</a:t>
            </a:fld>
            <a:endParaRPr lang="en-US"/>
          </a:p>
        </p:txBody>
      </p:sp>
    </p:spTree>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659E5E0-4B72-4A50-B244-ACB8A49D9954}" type="slidenum">
              <a:rPr lang="en-US" smtClean="0"/>
              <a:pPr/>
              <a:t>1</a:t>
            </a:fld>
            <a:endParaRPr lang="en-US"/>
          </a:p>
        </p:txBody>
      </p:sp>
      <p:sp>
        <p:nvSpPr>
          <p:cNvPr id="5" name="Header Placeholder 4"/>
          <p:cNvSpPr>
            <a:spLocks noGrp="1"/>
          </p:cNvSpPr>
          <p:nvPr>
            <p:ph type="hdr" sz="quarter" idx="11"/>
          </p:nvPr>
        </p:nvSpPr>
        <p:spPr/>
        <p:txBody>
          <a:bodyPr/>
          <a:lstStyle/>
          <a:p>
            <a:r>
              <a:rPr lang="en-IN" smtClean="0"/>
              <a:t>Brijesh Gandhi (B_Chartered Team Member)</a:t>
            </a:r>
            <a:endParaRPr lang="en-US"/>
          </a:p>
        </p:txBody>
      </p:sp>
      <p:sp>
        <p:nvSpPr>
          <p:cNvPr id="6" name="Footer Placeholder 5"/>
          <p:cNvSpPr>
            <a:spLocks noGrp="1"/>
          </p:cNvSpPr>
          <p:nvPr>
            <p:ph type="ftr" sz="quarter" idx="12"/>
          </p:nvPr>
        </p:nvSpPr>
        <p:spPr/>
        <p:txBody>
          <a:bodyPr/>
          <a:lstStyle/>
          <a:p>
            <a:r>
              <a:rPr lang="en-IN" smtClean="0"/>
              <a:t>Type:    On B_Chartered                                    and send it to 9870807070</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6" name="Slide Number Placeholder 5"/>
          <p:cNvSpPr>
            <a:spLocks noGrp="1"/>
          </p:cNvSpPr>
          <p:nvPr>
            <p:ph type="sldNum" sz="quarter" idx="12"/>
          </p:nvPr>
        </p:nvSpPr>
        <p:spPr/>
        <p:txBody>
          <a:bodyPr/>
          <a:lstStyle/>
          <a:p>
            <a:fld id="{D659E5E0-4B72-4A50-B244-ACB8A49D9954}" type="slidenum">
              <a:rPr lang="en-US" smtClean="0"/>
              <a:pPr/>
              <a:t>2</a:t>
            </a:fld>
            <a:endParaRPr lang="en-US"/>
          </a:p>
        </p:txBody>
      </p:sp>
      <p:sp>
        <p:nvSpPr>
          <p:cNvPr id="5" name="Header Placeholder 4"/>
          <p:cNvSpPr>
            <a:spLocks noGrp="1"/>
          </p:cNvSpPr>
          <p:nvPr>
            <p:ph type="hdr" sz="quarter" idx="13"/>
          </p:nvPr>
        </p:nvSpPr>
        <p:spPr/>
        <p:txBody>
          <a:bodyPr/>
          <a:lstStyle/>
          <a:p>
            <a:r>
              <a:rPr lang="en-IN" smtClean="0"/>
              <a:t>Brijesh Gandhi (B_Chartered Team Member)</a:t>
            </a:r>
            <a:endParaRPr lang="en-US"/>
          </a:p>
        </p:txBody>
      </p:sp>
      <p:sp>
        <p:nvSpPr>
          <p:cNvPr id="7" name="Footer Placeholder 6"/>
          <p:cNvSpPr>
            <a:spLocks noGrp="1"/>
          </p:cNvSpPr>
          <p:nvPr>
            <p:ph type="ftr" sz="quarter" idx="14"/>
          </p:nvPr>
        </p:nvSpPr>
        <p:spPr/>
        <p:txBody>
          <a:bodyPr/>
          <a:lstStyle/>
          <a:p>
            <a:r>
              <a:rPr lang="en-IN" smtClean="0"/>
              <a:t>Type:    On B_Chartered                                    and send it to 9870807070</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D659E5E0-4B72-4A50-B244-ACB8A49D9954}" type="slidenum">
              <a:rPr lang="en-US" smtClean="0"/>
              <a:pPr/>
              <a:t>5</a:t>
            </a:fld>
            <a:endParaRPr lang="en-US"/>
          </a:p>
        </p:txBody>
      </p:sp>
      <p:sp>
        <p:nvSpPr>
          <p:cNvPr id="5" name="Header Placeholder 4"/>
          <p:cNvSpPr>
            <a:spLocks noGrp="1"/>
          </p:cNvSpPr>
          <p:nvPr>
            <p:ph type="hdr" sz="quarter" idx="11"/>
          </p:nvPr>
        </p:nvSpPr>
        <p:spPr/>
        <p:txBody>
          <a:bodyPr/>
          <a:lstStyle/>
          <a:p>
            <a:r>
              <a:rPr lang="en-IN" smtClean="0"/>
              <a:t>Brijesh Gandhi (B_Chartered Team Member)</a:t>
            </a:r>
            <a:endParaRPr lang="en-US"/>
          </a:p>
        </p:txBody>
      </p:sp>
      <p:sp>
        <p:nvSpPr>
          <p:cNvPr id="6" name="Footer Placeholder 5"/>
          <p:cNvSpPr>
            <a:spLocks noGrp="1"/>
          </p:cNvSpPr>
          <p:nvPr>
            <p:ph type="ftr" sz="quarter" idx="12"/>
          </p:nvPr>
        </p:nvSpPr>
        <p:spPr/>
        <p:txBody>
          <a:bodyPr/>
          <a:lstStyle/>
          <a:p>
            <a:r>
              <a:rPr lang="en-IN" smtClean="0"/>
              <a:t>Type:    On B_Chartered                                    and send it to 9870807070</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6" name="Slide Number Placeholder 5"/>
          <p:cNvSpPr>
            <a:spLocks noGrp="1"/>
          </p:cNvSpPr>
          <p:nvPr>
            <p:ph type="sldNum" sz="quarter" idx="12"/>
          </p:nvPr>
        </p:nvSpPr>
        <p:spPr/>
        <p:txBody>
          <a:bodyPr/>
          <a:lstStyle/>
          <a:p>
            <a:fld id="{D659E5E0-4B72-4A50-B244-ACB8A49D9954}" type="slidenum">
              <a:rPr lang="en-US" smtClean="0"/>
              <a:pPr/>
              <a:t>8</a:t>
            </a:fld>
            <a:endParaRPr lang="en-US"/>
          </a:p>
        </p:txBody>
      </p:sp>
      <p:sp>
        <p:nvSpPr>
          <p:cNvPr id="5" name="Header Placeholder 4"/>
          <p:cNvSpPr>
            <a:spLocks noGrp="1"/>
          </p:cNvSpPr>
          <p:nvPr>
            <p:ph type="hdr" sz="quarter" idx="13"/>
          </p:nvPr>
        </p:nvSpPr>
        <p:spPr/>
        <p:txBody>
          <a:bodyPr/>
          <a:lstStyle/>
          <a:p>
            <a:r>
              <a:rPr lang="en-IN" smtClean="0"/>
              <a:t>Brijesh Gandhi (B_Chartered Team Member)</a:t>
            </a:r>
            <a:endParaRPr lang="en-US"/>
          </a:p>
        </p:txBody>
      </p:sp>
      <p:sp>
        <p:nvSpPr>
          <p:cNvPr id="7" name="Footer Placeholder 6"/>
          <p:cNvSpPr>
            <a:spLocks noGrp="1"/>
          </p:cNvSpPr>
          <p:nvPr>
            <p:ph type="ftr" sz="quarter" idx="14"/>
          </p:nvPr>
        </p:nvSpPr>
        <p:spPr/>
        <p:txBody>
          <a:bodyPr/>
          <a:lstStyle/>
          <a:p>
            <a:r>
              <a:rPr lang="en-IN" smtClean="0"/>
              <a:t>Type:    On B_Chartered                                    and send it to 9870807070</a:t>
            </a: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632434C1-E521-4F1F-B046-5C11305735B8}" type="slidenum">
              <a:rPr lang="en-US"/>
              <a:pPr/>
              <a:t>9</a:t>
            </a:fld>
            <a:endParaRPr lang="en-U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r>
              <a:rPr lang="en-US" smtClean="0"/>
              <a:t>CA Ankit Dugar </a:t>
            </a:r>
            <a:fld id="{123BEBAB-7762-4E44-A11E-0442D01315B4}" type="slidenum">
              <a:rPr lang="en-US" smtClean="0"/>
              <a:pPr eaLnBrk="1" hangingPunct="1"/>
              <a:t>9</a:t>
            </a:fld>
            <a:endParaRPr lang="en-US" smtClean="0"/>
          </a:p>
          <a:p>
            <a:pPr eaLnBrk="1" hangingPunct="1"/>
            <a:r>
              <a:rPr lang="en-US" smtClean="0"/>
              <a:t>9323780721</a:t>
            </a:r>
          </a:p>
          <a:p>
            <a:pPr eaLnBrk="1" hangingPunct="1"/>
            <a:endParaRPr lang="en-US" smtClean="0"/>
          </a:p>
        </p:txBody>
      </p:sp>
      <p:sp>
        <p:nvSpPr>
          <p:cNvPr id="5" name="Header Placeholder 4"/>
          <p:cNvSpPr>
            <a:spLocks noGrp="1"/>
          </p:cNvSpPr>
          <p:nvPr>
            <p:ph type="hdr" sz="quarter" idx="10"/>
          </p:nvPr>
        </p:nvSpPr>
        <p:spPr/>
        <p:txBody>
          <a:bodyPr/>
          <a:lstStyle/>
          <a:p>
            <a:r>
              <a:rPr lang="en-IN" smtClean="0"/>
              <a:t>Brijesh Gandhi (B_Chartered Team Member)</a:t>
            </a:r>
            <a:endParaRPr lang="en-US"/>
          </a:p>
        </p:txBody>
      </p:sp>
      <p:sp>
        <p:nvSpPr>
          <p:cNvPr id="6" name="Footer Placeholder 5"/>
          <p:cNvSpPr>
            <a:spLocks noGrp="1"/>
          </p:cNvSpPr>
          <p:nvPr>
            <p:ph type="ftr" sz="quarter" idx="11"/>
          </p:nvPr>
        </p:nvSpPr>
        <p:spPr/>
        <p:txBody>
          <a:bodyPr/>
          <a:lstStyle/>
          <a:p>
            <a:r>
              <a:rPr lang="en-IN" smtClean="0"/>
              <a:t>Type:    On B_Chartered                                    and send it to 9870807070</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1"/>
            <a:ext cx="7772400" cy="2133599"/>
          </a:xfrm>
        </p:spPr>
        <p:txBody>
          <a:bodyPr/>
          <a:lstStyle/>
          <a:p>
            <a:r>
              <a:rPr lang="en-US" dirty="0" smtClean="0"/>
              <a:t> </a:t>
            </a:r>
            <a:r>
              <a:rPr lang="en-US" u="sng" dirty="0" smtClean="0"/>
              <a:t>ISCA</a:t>
            </a:r>
            <a:r>
              <a:rPr lang="en-US" dirty="0" smtClean="0"/>
              <a:t/>
            </a:r>
            <a:br>
              <a:rPr lang="en-US" dirty="0" smtClean="0"/>
            </a:br>
            <a:r>
              <a:rPr lang="en-US" sz="4000" dirty="0" smtClean="0"/>
              <a:t>By </a:t>
            </a:r>
            <a:r>
              <a:rPr lang="en-US" sz="4000" dirty="0" err="1" smtClean="0"/>
              <a:t>Brijesh</a:t>
            </a:r>
            <a:r>
              <a:rPr lang="en-US" sz="4000" dirty="0" smtClean="0"/>
              <a:t> Gandhi</a:t>
            </a:r>
            <a:endParaRPr lang="en-US" sz="4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Grp="1" noChangeArrowheads="1"/>
          </p:cNvSpPr>
          <p:nvPr>
            <p:ph type="title"/>
          </p:nvPr>
        </p:nvSpPr>
        <p:spPr>
          <a:xfrm>
            <a:off x="457200" y="274638"/>
            <a:ext cx="8229600" cy="563562"/>
          </a:xfrm>
        </p:spPr>
        <p:txBody>
          <a:bodyPr>
            <a:normAutofit fontScale="90000"/>
          </a:bodyPr>
          <a:lstStyle/>
          <a:p>
            <a:pPr algn="ctr" eaLnBrk="1" hangingPunct="1"/>
            <a:r>
              <a:rPr lang="en-US" sz="3200" u="sng" dirty="0" err="1" smtClean="0"/>
              <a:t>Characterisitcs</a:t>
            </a:r>
            <a:r>
              <a:rPr lang="en-US" sz="3200" u="sng" dirty="0" smtClean="0"/>
              <a:t> &amp; Capabilities of DSS</a:t>
            </a:r>
          </a:p>
        </p:txBody>
      </p:sp>
      <p:sp>
        <p:nvSpPr>
          <p:cNvPr id="13317" name="Rectangle 3"/>
          <p:cNvSpPr>
            <a:spLocks noGrp="1" noChangeArrowheads="1"/>
          </p:cNvSpPr>
          <p:nvPr>
            <p:ph type="body" idx="1"/>
          </p:nvPr>
        </p:nvSpPr>
        <p:spPr>
          <a:xfrm>
            <a:off x="457200" y="838200"/>
            <a:ext cx="8229600" cy="5287963"/>
          </a:xfrm>
        </p:spPr>
        <p:txBody>
          <a:bodyPr/>
          <a:lstStyle/>
          <a:p>
            <a:pPr algn="ctr" eaLnBrk="1" hangingPunct="1">
              <a:lnSpc>
                <a:spcPct val="80000"/>
              </a:lnSpc>
            </a:pPr>
            <a:r>
              <a:rPr lang="en-US" sz="2800" smtClean="0"/>
              <a:t>VIPUL FEDA by DSS</a:t>
            </a:r>
          </a:p>
          <a:p>
            <a:pPr algn="ctr" eaLnBrk="1" hangingPunct="1">
              <a:lnSpc>
                <a:spcPct val="80000"/>
              </a:lnSpc>
            </a:pPr>
            <a:endParaRPr lang="en-US" sz="2800" smtClean="0"/>
          </a:p>
          <a:p>
            <a:pPr eaLnBrk="1" hangingPunct="1">
              <a:lnSpc>
                <a:spcPct val="80000"/>
              </a:lnSpc>
              <a:buFontTx/>
              <a:buNone/>
            </a:pPr>
            <a:r>
              <a:rPr lang="en-US" sz="2000" smtClean="0">
                <a:solidFill>
                  <a:srgbClr val="FF0000"/>
                </a:solidFill>
              </a:rPr>
              <a:t>V</a:t>
            </a:r>
            <a:r>
              <a:rPr lang="en-US" sz="2000" smtClean="0"/>
              <a:t>- Supports </a:t>
            </a:r>
            <a:r>
              <a:rPr lang="en-US" sz="2000" smtClean="0">
                <a:solidFill>
                  <a:srgbClr val="FF0000"/>
                </a:solidFill>
              </a:rPr>
              <a:t>VARIETY</a:t>
            </a:r>
            <a:r>
              <a:rPr lang="en-US" sz="2000" smtClean="0"/>
              <a:t> of decision making</a:t>
            </a:r>
          </a:p>
          <a:p>
            <a:pPr eaLnBrk="1" hangingPunct="1">
              <a:lnSpc>
                <a:spcPct val="80000"/>
              </a:lnSpc>
              <a:buFontTx/>
              <a:buNone/>
            </a:pPr>
            <a:r>
              <a:rPr lang="en-US" sz="2000" smtClean="0">
                <a:solidFill>
                  <a:srgbClr val="FF0000"/>
                </a:solidFill>
              </a:rPr>
              <a:t>I</a:t>
            </a:r>
            <a:r>
              <a:rPr lang="en-US" sz="2000" smtClean="0"/>
              <a:t> – Support is provided to </a:t>
            </a:r>
            <a:r>
              <a:rPr lang="en-US" sz="2000" smtClean="0">
                <a:solidFill>
                  <a:srgbClr val="FF0000"/>
                </a:solidFill>
              </a:rPr>
              <a:t>INDIVIDUAL as well as GROUPS</a:t>
            </a:r>
          </a:p>
          <a:p>
            <a:pPr eaLnBrk="1" hangingPunct="1">
              <a:lnSpc>
                <a:spcPct val="80000"/>
              </a:lnSpc>
              <a:buFontTx/>
              <a:buNone/>
            </a:pPr>
            <a:r>
              <a:rPr lang="en-US" sz="2000" smtClean="0">
                <a:solidFill>
                  <a:srgbClr val="FF0000"/>
                </a:solidFill>
              </a:rPr>
              <a:t>P</a:t>
            </a:r>
            <a:r>
              <a:rPr lang="en-US" sz="2000" smtClean="0"/>
              <a:t>- Supports all </a:t>
            </a:r>
            <a:r>
              <a:rPr lang="en-US" sz="2000" smtClean="0">
                <a:solidFill>
                  <a:srgbClr val="FF0000"/>
                </a:solidFill>
              </a:rPr>
              <a:t>PHASES of decision making</a:t>
            </a:r>
          </a:p>
          <a:p>
            <a:pPr eaLnBrk="1" hangingPunct="1">
              <a:lnSpc>
                <a:spcPct val="80000"/>
              </a:lnSpc>
              <a:buFontTx/>
              <a:buNone/>
            </a:pPr>
            <a:r>
              <a:rPr lang="en-US" sz="2000" smtClean="0">
                <a:solidFill>
                  <a:srgbClr val="FF0000"/>
                </a:solidFill>
              </a:rPr>
              <a:t>U</a:t>
            </a:r>
            <a:r>
              <a:rPr lang="en-US" sz="2000" smtClean="0"/>
              <a:t> – </a:t>
            </a:r>
            <a:r>
              <a:rPr lang="en-US" sz="2000" smtClean="0">
                <a:solidFill>
                  <a:srgbClr val="FF0000"/>
                </a:solidFill>
              </a:rPr>
              <a:t>USER FRIENDLY</a:t>
            </a:r>
          </a:p>
          <a:p>
            <a:pPr eaLnBrk="1" hangingPunct="1">
              <a:lnSpc>
                <a:spcPct val="80000"/>
              </a:lnSpc>
              <a:buFontTx/>
              <a:buNone/>
            </a:pPr>
            <a:r>
              <a:rPr lang="en-US" sz="2000" smtClean="0">
                <a:solidFill>
                  <a:srgbClr val="FF0000"/>
                </a:solidFill>
              </a:rPr>
              <a:t>L</a:t>
            </a:r>
            <a:r>
              <a:rPr lang="en-US" sz="2000" smtClean="0"/>
              <a:t> – Support for all </a:t>
            </a:r>
            <a:r>
              <a:rPr lang="en-US" sz="2000" smtClean="0">
                <a:solidFill>
                  <a:srgbClr val="FF0000"/>
                </a:solidFill>
              </a:rPr>
              <a:t>managerial LEVELS</a:t>
            </a:r>
            <a:r>
              <a:rPr lang="en-US" sz="1400" smtClean="0"/>
              <a:t>(Strategic,Tactical,Operational)</a:t>
            </a:r>
          </a:p>
          <a:p>
            <a:pPr eaLnBrk="1" hangingPunct="1">
              <a:lnSpc>
                <a:spcPct val="80000"/>
              </a:lnSpc>
              <a:buFontTx/>
              <a:buNone/>
            </a:pPr>
            <a:r>
              <a:rPr lang="en-US" sz="2000" smtClean="0">
                <a:solidFill>
                  <a:srgbClr val="FF0000"/>
                </a:solidFill>
              </a:rPr>
              <a:t>F</a:t>
            </a:r>
            <a:r>
              <a:rPr lang="en-US" sz="2000" smtClean="0"/>
              <a:t> – </a:t>
            </a:r>
            <a:r>
              <a:rPr lang="en-US" sz="2000" smtClean="0">
                <a:solidFill>
                  <a:srgbClr val="FF0000"/>
                </a:solidFill>
              </a:rPr>
              <a:t>FLEXIBLE</a:t>
            </a:r>
            <a:r>
              <a:rPr lang="en-US" sz="2000" smtClean="0"/>
              <a:t> </a:t>
            </a:r>
            <a:r>
              <a:rPr lang="en-US" sz="1800" smtClean="0"/>
              <a:t>(Add,Delete, Change, Rearrange basic Elements)</a:t>
            </a:r>
          </a:p>
          <a:p>
            <a:pPr eaLnBrk="1" hangingPunct="1">
              <a:lnSpc>
                <a:spcPct val="80000"/>
              </a:lnSpc>
              <a:buFontTx/>
              <a:buNone/>
            </a:pPr>
            <a:r>
              <a:rPr lang="en-US" sz="2000" smtClean="0">
                <a:solidFill>
                  <a:srgbClr val="FF0000"/>
                </a:solidFill>
              </a:rPr>
              <a:t>E</a:t>
            </a:r>
            <a:r>
              <a:rPr lang="en-US" sz="2000" smtClean="0"/>
              <a:t> –</a:t>
            </a:r>
            <a:r>
              <a:rPr lang="en-US" sz="1800" smtClean="0"/>
              <a:t> </a:t>
            </a:r>
            <a:r>
              <a:rPr lang="en-US" sz="2000" smtClean="0">
                <a:solidFill>
                  <a:srgbClr val="FF0000"/>
                </a:solidFill>
              </a:rPr>
              <a:t>ENDUSERS</a:t>
            </a:r>
            <a:r>
              <a:rPr lang="en-US" sz="1800" smtClean="0"/>
              <a:t> can construct &amp; modify systems themselves</a:t>
            </a:r>
          </a:p>
          <a:p>
            <a:pPr eaLnBrk="1" hangingPunct="1">
              <a:lnSpc>
                <a:spcPct val="80000"/>
              </a:lnSpc>
              <a:buFontTx/>
              <a:buNone/>
            </a:pPr>
            <a:r>
              <a:rPr lang="en-US" sz="2000" smtClean="0">
                <a:solidFill>
                  <a:srgbClr val="FF0000"/>
                </a:solidFill>
              </a:rPr>
              <a:t>D</a:t>
            </a:r>
            <a:r>
              <a:rPr lang="en-US" sz="1800" smtClean="0"/>
              <a:t> – Improves the </a:t>
            </a:r>
            <a:r>
              <a:rPr lang="en-US" sz="2000" smtClean="0">
                <a:solidFill>
                  <a:srgbClr val="FF0000"/>
                </a:solidFill>
              </a:rPr>
              <a:t>efficiency of DECISION making</a:t>
            </a:r>
          </a:p>
          <a:p>
            <a:pPr eaLnBrk="1" hangingPunct="1">
              <a:lnSpc>
                <a:spcPct val="80000"/>
              </a:lnSpc>
              <a:buFontTx/>
              <a:buNone/>
            </a:pPr>
            <a:r>
              <a:rPr lang="en-US" sz="2000" smtClean="0">
                <a:solidFill>
                  <a:srgbClr val="FF0000"/>
                </a:solidFill>
              </a:rPr>
              <a:t>A</a:t>
            </a:r>
            <a:r>
              <a:rPr lang="en-US" sz="1800" smtClean="0"/>
              <a:t> – Utilizes models for </a:t>
            </a:r>
            <a:r>
              <a:rPr lang="en-US" sz="2000" smtClean="0">
                <a:solidFill>
                  <a:srgbClr val="FF0000"/>
                </a:solidFill>
              </a:rPr>
              <a:t>Analyzing Decision making</a:t>
            </a:r>
          </a:p>
          <a:p>
            <a:pPr eaLnBrk="1" hangingPunct="1">
              <a:lnSpc>
                <a:spcPct val="80000"/>
              </a:lnSpc>
              <a:buFontTx/>
              <a:buNone/>
            </a:pPr>
            <a:r>
              <a:rPr lang="en-US" sz="2000" smtClean="0">
                <a:solidFill>
                  <a:srgbClr val="FF0000"/>
                </a:solidFill>
              </a:rPr>
              <a:t>D</a:t>
            </a:r>
            <a:r>
              <a:rPr lang="en-US" sz="1800" smtClean="0"/>
              <a:t> – Access to </a:t>
            </a:r>
            <a:r>
              <a:rPr lang="en-US" sz="2000" smtClean="0">
                <a:solidFill>
                  <a:srgbClr val="FF0000"/>
                </a:solidFill>
              </a:rPr>
              <a:t>Variety of DATA</a:t>
            </a:r>
            <a:r>
              <a:rPr lang="en-US" sz="1800" smtClean="0"/>
              <a:t> Sources, Formats &amp; Types</a:t>
            </a:r>
          </a:p>
          <a:p>
            <a:pPr eaLnBrk="1" hangingPunct="1">
              <a:lnSpc>
                <a:spcPct val="80000"/>
              </a:lnSpc>
              <a:buFontTx/>
              <a:buNone/>
            </a:pPr>
            <a:r>
              <a:rPr lang="en-US" sz="2000" smtClean="0">
                <a:solidFill>
                  <a:srgbClr val="FF0000"/>
                </a:solidFill>
              </a:rPr>
              <a:t>S</a:t>
            </a:r>
            <a:r>
              <a:rPr lang="en-US" sz="1800" smtClean="0"/>
              <a:t> – Supports mainly in </a:t>
            </a:r>
            <a:r>
              <a:rPr lang="en-US" sz="2000" smtClean="0">
                <a:solidFill>
                  <a:srgbClr val="FF0000"/>
                </a:solidFill>
              </a:rPr>
              <a:t>SEMI Structured &amp; unSTRUCTURED</a:t>
            </a:r>
            <a:r>
              <a:rPr lang="en-US" sz="1800" smtClean="0"/>
              <a:t> situations</a:t>
            </a:r>
          </a:p>
          <a:p>
            <a:pPr eaLnBrk="1" hangingPunct="1">
              <a:lnSpc>
                <a:spcPct val="80000"/>
              </a:lnSpc>
              <a:buFontTx/>
              <a:buNone/>
            </a:pPr>
            <a:r>
              <a:rPr lang="en-US" sz="2000" smtClean="0">
                <a:solidFill>
                  <a:srgbClr val="FF0000"/>
                </a:solidFill>
              </a:rPr>
              <a:t>S </a:t>
            </a:r>
            <a:r>
              <a:rPr lang="en-US" sz="1800" smtClean="0"/>
              <a:t>– A Decision maker has complete </a:t>
            </a:r>
            <a:r>
              <a:rPr lang="en-US" sz="2000" smtClean="0">
                <a:solidFill>
                  <a:srgbClr val="FF0000"/>
                </a:solidFill>
              </a:rPr>
              <a:t>control over all the above STEPS</a:t>
            </a:r>
          </a:p>
          <a:p>
            <a:pPr eaLnBrk="1" hangingPunct="1">
              <a:lnSpc>
                <a:spcPct val="80000"/>
              </a:lnSpc>
              <a:buFontTx/>
              <a:buNone/>
            </a:pPr>
            <a:endParaRPr lang="en-US" sz="1800" smtClean="0"/>
          </a:p>
          <a:p>
            <a:pPr eaLnBrk="1" hangingPunct="1">
              <a:lnSpc>
                <a:spcPct val="80000"/>
              </a:lnSpc>
              <a:buFontTx/>
              <a:buNone/>
            </a:pPr>
            <a:endParaRPr lang="en-US" sz="1400"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2"/>
          <p:cNvSpPr>
            <a:spLocks noGrp="1" noChangeArrowheads="1"/>
          </p:cNvSpPr>
          <p:nvPr>
            <p:ph type="title"/>
          </p:nvPr>
        </p:nvSpPr>
        <p:spPr>
          <a:xfrm>
            <a:off x="457200" y="274638"/>
            <a:ext cx="8229600" cy="1143000"/>
          </a:xfrm>
        </p:spPr>
        <p:txBody>
          <a:bodyPr>
            <a:normAutofit fontScale="90000"/>
          </a:bodyPr>
          <a:lstStyle/>
          <a:p>
            <a:pPr algn="ctr" eaLnBrk="1" hangingPunct="1"/>
            <a:r>
              <a:rPr lang="en-US" sz="4000" u="sng" dirty="0" smtClean="0"/>
              <a:t/>
            </a:r>
            <a:br>
              <a:rPr lang="en-US" sz="4000" u="sng" dirty="0" smtClean="0"/>
            </a:br>
            <a:r>
              <a:rPr lang="en-US" sz="3100" u="sng" dirty="0" smtClean="0"/>
              <a:t>Executive Information System</a:t>
            </a:r>
            <a:br>
              <a:rPr lang="en-US" sz="3100" u="sng" dirty="0" smtClean="0"/>
            </a:br>
            <a:r>
              <a:rPr lang="en-US" sz="3100" u="sng" dirty="0" smtClean="0"/>
              <a:t>or</a:t>
            </a:r>
            <a:br>
              <a:rPr lang="en-US" sz="3100" u="sng" dirty="0" smtClean="0"/>
            </a:br>
            <a:r>
              <a:rPr lang="en-US" sz="3100" u="sng" dirty="0" smtClean="0"/>
              <a:t>Executive Support System</a:t>
            </a:r>
          </a:p>
        </p:txBody>
      </p:sp>
      <p:sp>
        <p:nvSpPr>
          <p:cNvPr id="14341" name="Rectangle 3"/>
          <p:cNvSpPr>
            <a:spLocks noGrp="1" noChangeArrowheads="1"/>
          </p:cNvSpPr>
          <p:nvPr>
            <p:ph type="body" idx="1"/>
          </p:nvPr>
        </p:nvSpPr>
        <p:spPr>
          <a:xfrm>
            <a:off x="457200" y="1981200"/>
            <a:ext cx="8229600" cy="4191000"/>
          </a:xfrm>
        </p:spPr>
        <p:txBody>
          <a:bodyPr/>
          <a:lstStyle/>
          <a:p>
            <a:pPr marL="609600" indent="-609600" eaLnBrk="1" hangingPunct="1">
              <a:lnSpc>
                <a:spcPct val="80000"/>
              </a:lnSpc>
            </a:pPr>
            <a:r>
              <a:rPr lang="en-US" dirty="0" smtClean="0"/>
              <a:t>…</a:t>
            </a:r>
            <a:r>
              <a:rPr lang="en-US" dirty="0" smtClean="0">
                <a:solidFill>
                  <a:srgbClr val="FF0000"/>
                </a:solidFill>
              </a:rPr>
              <a:t>Continuation of DSS</a:t>
            </a:r>
            <a:r>
              <a:rPr lang="en-US" dirty="0" smtClean="0"/>
              <a:t>, DSS meeting the specific requirements of users is called as EIS with online capabilities..</a:t>
            </a:r>
          </a:p>
          <a:p>
            <a:pPr marL="609600" indent="-609600" eaLnBrk="1" hangingPunct="1">
              <a:lnSpc>
                <a:spcPct val="80000"/>
              </a:lnSpc>
            </a:pPr>
            <a:r>
              <a:rPr lang="en-US" sz="2800" u="sng" dirty="0" smtClean="0">
                <a:solidFill>
                  <a:srgbClr val="FF0000"/>
                </a:solidFill>
              </a:rPr>
              <a:t>Advantages of EIS over MIS</a:t>
            </a:r>
          </a:p>
          <a:p>
            <a:pPr marL="609600" indent="-609600" eaLnBrk="1" hangingPunct="1">
              <a:lnSpc>
                <a:spcPct val="80000"/>
              </a:lnSpc>
              <a:buFont typeface="Wingdings" pitchFamily="2" charset="2"/>
              <a:buAutoNum type="arabicPeriod"/>
            </a:pPr>
            <a:r>
              <a:rPr lang="en-US" sz="2400" dirty="0" smtClean="0"/>
              <a:t>User Specific and Friendly</a:t>
            </a:r>
          </a:p>
          <a:p>
            <a:pPr marL="609600" indent="-609600" eaLnBrk="1" hangingPunct="1">
              <a:lnSpc>
                <a:spcPct val="80000"/>
              </a:lnSpc>
              <a:buFont typeface="Wingdings" pitchFamily="2" charset="2"/>
              <a:buAutoNum type="arabicPeriod"/>
            </a:pPr>
            <a:r>
              <a:rPr lang="en-US" sz="2400" dirty="0" smtClean="0"/>
              <a:t>Advanced GUI like touch Screen</a:t>
            </a:r>
          </a:p>
          <a:p>
            <a:pPr marL="609600" indent="-609600" eaLnBrk="1" hangingPunct="1">
              <a:lnSpc>
                <a:spcPct val="80000"/>
              </a:lnSpc>
              <a:buFont typeface="Wingdings" pitchFamily="2" charset="2"/>
              <a:buAutoNum type="arabicPeriod"/>
            </a:pPr>
            <a:r>
              <a:rPr lang="en-US" sz="2400" dirty="0" smtClean="0"/>
              <a:t>Online Support</a:t>
            </a:r>
          </a:p>
          <a:p>
            <a:pPr marL="609600" indent="-609600" eaLnBrk="1" hangingPunct="1">
              <a:lnSpc>
                <a:spcPct val="80000"/>
              </a:lnSpc>
              <a:buFont typeface="Wingdings" pitchFamily="2" charset="2"/>
              <a:buAutoNum type="arabicPeriod"/>
            </a:pPr>
            <a:r>
              <a:rPr lang="en-US" sz="2400" dirty="0" smtClean="0"/>
              <a:t>Graphical Presentation of Reports</a:t>
            </a:r>
          </a:p>
          <a:p>
            <a:pPr marL="609600" indent="-609600" eaLnBrk="1" hangingPunct="1">
              <a:lnSpc>
                <a:spcPct val="80000"/>
              </a:lnSpc>
              <a:buFont typeface="Wingdings" pitchFamily="2" charset="2"/>
              <a:buAutoNum type="arabicPeriod"/>
            </a:pPr>
            <a:r>
              <a:rPr lang="en-US" sz="2400" dirty="0" smtClean="0"/>
              <a:t>Individual &amp; Detailed Summary Reports</a:t>
            </a:r>
          </a:p>
          <a:p>
            <a:pPr marL="609600" indent="-609600" eaLnBrk="1" hangingPunct="1">
              <a:lnSpc>
                <a:spcPct val="80000"/>
              </a:lnSpc>
              <a:buFont typeface="Wingdings" pitchFamily="2" charset="2"/>
              <a:buAutoNum type="arabicPeriod"/>
            </a:pPr>
            <a:r>
              <a:rPr lang="en-US" sz="2400" dirty="0" smtClean="0"/>
              <a:t>Multi Filter </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4" name="Rectangle 2"/>
          <p:cNvSpPr>
            <a:spLocks noGrp="1" noChangeArrowheads="1"/>
          </p:cNvSpPr>
          <p:nvPr>
            <p:ph type="title"/>
          </p:nvPr>
        </p:nvSpPr>
        <p:spPr/>
        <p:txBody>
          <a:bodyPr/>
          <a:lstStyle/>
          <a:p>
            <a:pPr algn="ctr" eaLnBrk="1" hangingPunct="1"/>
            <a:r>
              <a:rPr lang="en-US" sz="3200" u="sng" dirty="0" smtClean="0"/>
              <a:t>Characteristics of EIS</a:t>
            </a:r>
          </a:p>
        </p:txBody>
      </p:sp>
      <p:sp>
        <p:nvSpPr>
          <p:cNvPr id="15365" name="Rectangle 4"/>
          <p:cNvSpPr>
            <a:spLocks noGrp="1" noChangeArrowheads="1"/>
          </p:cNvSpPr>
          <p:nvPr>
            <p:ph type="body" idx="1"/>
          </p:nvPr>
        </p:nvSpPr>
        <p:spPr/>
        <p:txBody>
          <a:bodyPr>
            <a:normAutofit lnSpcReduction="10000"/>
          </a:bodyPr>
          <a:lstStyle/>
          <a:p>
            <a:pPr marL="533400" indent="-533400" eaLnBrk="1" hangingPunct="1">
              <a:lnSpc>
                <a:spcPct val="90000"/>
              </a:lnSpc>
              <a:buFont typeface="Wingdings" pitchFamily="2" charset="2"/>
              <a:buAutoNum type="arabicPeriod"/>
            </a:pPr>
            <a:r>
              <a:rPr lang="en-US" sz="2000" smtClean="0">
                <a:solidFill>
                  <a:srgbClr val="FF0000"/>
                </a:solidFill>
              </a:rPr>
              <a:t>Top Executive</a:t>
            </a:r>
            <a:r>
              <a:rPr lang="en-US" sz="2000" smtClean="0"/>
              <a:t> ko decision lena tha – Made for TOP EXECUTIVES</a:t>
            </a:r>
          </a:p>
          <a:p>
            <a:pPr marL="533400" indent="-533400" eaLnBrk="1" hangingPunct="1">
              <a:lnSpc>
                <a:spcPct val="90000"/>
              </a:lnSpc>
              <a:buFont typeface="Wingdings" pitchFamily="2" charset="2"/>
              <a:buAutoNum type="arabicPeriod"/>
            </a:pPr>
            <a:r>
              <a:rPr lang="en-US" sz="2000" smtClean="0"/>
              <a:t>Par </a:t>
            </a:r>
            <a:r>
              <a:rPr lang="en-US" sz="2000" smtClean="0">
                <a:solidFill>
                  <a:srgbClr val="FF0000"/>
                </a:solidFill>
              </a:rPr>
              <a:t>TIME</a:t>
            </a:r>
            <a:r>
              <a:rPr lang="en-US" sz="2000" smtClean="0"/>
              <a:t> kam tha, is liye woh- Provides TIMELY INFORMATION</a:t>
            </a:r>
          </a:p>
          <a:p>
            <a:pPr marL="533400" indent="-533400" eaLnBrk="1" hangingPunct="1">
              <a:lnSpc>
                <a:spcPct val="90000"/>
              </a:lnSpc>
              <a:buFont typeface="Wingdings" pitchFamily="2" charset="2"/>
              <a:buAutoNum type="arabicPeriod"/>
            </a:pPr>
            <a:r>
              <a:rPr lang="en-US" sz="2000" smtClean="0">
                <a:solidFill>
                  <a:srgbClr val="FF0000"/>
                </a:solidFill>
              </a:rPr>
              <a:t>INTERNET</a:t>
            </a:r>
            <a:r>
              <a:rPr lang="en-US" sz="2000" smtClean="0"/>
              <a:t> par gaya, par- Connected to INTERNET</a:t>
            </a:r>
          </a:p>
          <a:p>
            <a:pPr marL="533400" indent="-533400" eaLnBrk="1" hangingPunct="1">
              <a:lnSpc>
                <a:spcPct val="90000"/>
              </a:lnSpc>
              <a:buFont typeface="Wingdings" pitchFamily="2" charset="2"/>
              <a:buAutoNum type="arabicPeriod"/>
            </a:pPr>
            <a:r>
              <a:rPr lang="en-US" sz="2000" smtClean="0"/>
              <a:t>Uise </a:t>
            </a:r>
            <a:r>
              <a:rPr lang="en-US" sz="2000" smtClean="0">
                <a:solidFill>
                  <a:srgbClr val="FF0000"/>
                </a:solidFill>
              </a:rPr>
              <a:t>QUERRY Lang nahin</a:t>
            </a:r>
            <a:r>
              <a:rPr lang="en-US" sz="2000" smtClean="0"/>
              <a:t> aati thi – Querry lang not reqd</a:t>
            </a:r>
          </a:p>
          <a:p>
            <a:pPr marL="533400" indent="-533400" eaLnBrk="1" hangingPunct="1">
              <a:lnSpc>
                <a:spcPct val="90000"/>
              </a:lnSpc>
              <a:buFont typeface="Wingdings" pitchFamily="2" charset="2"/>
              <a:buAutoNum type="arabicPeriod"/>
            </a:pPr>
            <a:r>
              <a:rPr lang="en-US" sz="2000" smtClean="0">
                <a:solidFill>
                  <a:srgbClr val="FF0000"/>
                </a:solidFill>
              </a:rPr>
              <a:t>USER FRIENDLY</a:t>
            </a:r>
            <a:r>
              <a:rPr lang="en-US" sz="2000" smtClean="0"/>
              <a:t> hone ke wajah se access kar paya – user friendly made it accesible 					</a:t>
            </a:r>
          </a:p>
          <a:p>
            <a:pPr marL="533400" indent="-533400" eaLnBrk="1" hangingPunct="1">
              <a:lnSpc>
                <a:spcPct val="90000"/>
              </a:lnSpc>
              <a:buFont typeface="Wingdings" pitchFamily="2" charset="2"/>
              <a:buAutoNum type="arabicPeriod"/>
            </a:pPr>
            <a:r>
              <a:rPr lang="en-US" sz="2000" smtClean="0"/>
              <a:t>Usne </a:t>
            </a:r>
            <a:r>
              <a:rPr lang="en-US" sz="2000" smtClean="0">
                <a:solidFill>
                  <a:srgbClr val="FF0000"/>
                </a:solidFill>
              </a:rPr>
              <a:t>INTERNAL&amp;EXTERNAL database</a:t>
            </a:r>
            <a:r>
              <a:rPr lang="en-US" sz="2000" smtClean="0"/>
              <a:t> ka – Both DB Used</a:t>
            </a:r>
          </a:p>
          <a:p>
            <a:pPr marL="533400" indent="-533400" eaLnBrk="1" hangingPunct="1">
              <a:lnSpc>
                <a:spcPct val="90000"/>
              </a:lnSpc>
              <a:buFont typeface="Wingdings" pitchFamily="2" charset="2"/>
              <a:buAutoNum type="arabicPeriod"/>
            </a:pPr>
            <a:r>
              <a:rPr lang="en-US" sz="2000" smtClean="0">
                <a:solidFill>
                  <a:srgbClr val="FF0000"/>
                </a:solidFill>
              </a:rPr>
              <a:t>ONLINE ANALYSIS</a:t>
            </a:r>
            <a:r>
              <a:rPr lang="en-US" sz="2000" smtClean="0"/>
              <a:t> kiya – extensive ONLINE Access</a:t>
            </a:r>
          </a:p>
          <a:p>
            <a:pPr marL="533400" indent="-533400" eaLnBrk="1" hangingPunct="1">
              <a:lnSpc>
                <a:spcPct val="90000"/>
              </a:lnSpc>
              <a:buFont typeface="Wingdings" pitchFamily="2" charset="2"/>
              <a:buAutoNum type="arabicPeriod"/>
            </a:pPr>
            <a:r>
              <a:rPr lang="en-US" sz="2000" smtClean="0"/>
              <a:t>Uiske baad </a:t>
            </a:r>
            <a:r>
              <a:rPr lang="en-US" sz="2000" smtClean="0">
                <a:solidFill>
                  <a:srgbClr val="FF0000"/>
                </a:solidFill>
              </a:rPr>
              <a:t>SUMMARY OR PICTORIAL FORM</a:t>
            </a:r>
            <a:r>
              <a:rPr lang="en-US" sz="2000" smtClean="0"/>
              <a:t> mein answer mila – Info  is in Summary or Graphical form</a:t>
            </a:r>
          </a:p>
          <a:p>
            <a:pPr marL="533400" indent="-533400" eaLnBrk="1" hangingPunct="1">
              <a:lnSpc>
                <a:spcPct val="90000"/>
              </a:lnSpc>
              <a:buFont typeface="Wingdings" pitchFamily="2" charset="2"/>
              <a:buAutoNum type="arabicPeriod"/>
            </a:pPr>
            <a:r>
              <a:rPr lang="en-US" sz="2000" smtClean="0"/>
              <a:t>Is liye who </a:t>
            </a:r>
            <a:r>
              <a:rPr lang="en-US" sz="2000" smtClean="0">
                <a:solidFill>
                  <a:srgbClr val="FF0000"/>
                </a:solidFill>
              </a:rPr>
              <a:t>DECISION</a:t>
            </a:r>
            <a:r>
              <a:rPr lang="en-US" sz="2000" smtClean="0"/>
              <a:t> leh paya – EIS supports for Decision Making</a:t>
            </a:r>
          </a:p>
          <a:p>
            <a:pPr marL="533400" indent="-533400" eaLnBrk="1" hangingPunct="1">
              <a:lnSpc>
                <a:spcPct val="90000"/>
              </a:lnSpc>
              <a:buFont typeface="Wingdings" pitchFamily="2" charset="2"/>
              <a:buNone/>
            </a:pPr>
            <a:endParaRPr lang="en-US" sz="2000" smtClean="0"/>
          </a:p>
        </p:txBody>
      </p:sp>
      <p:sp>
        <p:nvSpPr>
          <p:cNvPr id="15366" name="Rectangle 5"/>
          <p:cNvSpPr>
            <a:spLocks noGrp="1" noChangeArrowheads="1"/>
          </p:cNvSpPr>
          <p:nvPr>
            <p:ph type="body" sz="half" idx="4294967295"/>
          </p:nvPr>
        </p:nvSpPr>
        <p:spPr>
          <a:xfrm>
            <a:off x="5105400" y="1600200"/>
            <a:ext cx="4038600" cy="4525963"/>
          </a:xfrm>
        </p:spPr>
        <p:txBody>
          <a:bodyPr/>
          <a:lstStyle/>
          <a:p>
            <a:pPr marL="533400" indent="-533400" eaLnBrk="1" hangingPunct="1">
              <a:buFont typeface="Wingdings" pitchFamily="2" charset="2"/>
              <a:buAutoNum type="arabicPeriod"/>
            </a:pPr>
            <a:endParaRPr lang="en-US" sz="1800" smtClean="0"/>
          </a:p>
          <a:p>
            <a:pPr marL="533400" indent="-533400" eaLnBrk="1" hangingPunct="1">
              <a:buFont typeface="Wingdings" pitchFamily="2" charset="2"/>
              <a:buNone/>
            </a:pPr>
            <a:endParaRPr lang="en-US" sz="280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15364"/>
                                        </p:tgtEl>
                                        <p:attrNameLst>
                                          <p:attrName>style.visibility</p:attrName>
                                        </p:attrNameLst>
                                      </p:cBhvr>
                                      <p:to>
                                        <p:strVal val="visible"/>
                                      </p:to>
                                    </p:set>
                                    <p:anim calcmode="lin" valueType="num">
                                      <p:cBhvr>
                                        <p:cTn id="7" dur="500" fill="hold"/>
                                        <p:tgtEl>
                                          <p:spTgt spid="15364"/>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5364"/>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5364"/>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5364"/>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6" presetClass="emph" presetSubtype="0" autoRev="1" fill="hold" grpId="1" nodeType="clickEffect">
                                  <p:stCondLst>
                                    <p:cond delay="0"/>
                                  </p:stCondLst>
                                  <p:childTnLst>
                                    <p:animScale>
                                      <p:cBhvr>
                                        <p:cTn id="14" dur="449" fill="hold">
                                          <p:stCondLst>
                                            <p:cond delay="0"/>
                                          </p:stCondLst>
                                        </p:cTn>
                                        <p:tgtEl>
                                          <p:spTgt spid="15364"/>
                                        </p:tgtEl>
                                      </p:cBhvr>
                                      <p:to x="150000" y="150000"/>
                                    </p:animScale>
                                  </p:childTnLst>
                                </p:cTn>
                              </p:par>
                              <p:par>
                                <p:cTn id="15" presetID="23" presetClass="entr" presetSubtype="16" fill="hold" grpId="0" nodeType="withEffect">
                                  <p:stCondLst>
                                    <p:cond delay="400"/>
                                  </p:stCondLst>
                                  <p:childTnLst>
                                    <p:set>
                                      <p:cBhvr>
                                        <p:cTn id="16" dur="1" fill="hold">
                                          <p:stCondLst>
                                            <p:cond delay="0"/>
                                          </p:stCondLst>
                                        </p:cTn>
                                        <p:tgtEl>
                                          <p:spTgt spid="15365">
                                            <p:txEl>
                                              <p:pRg st="0" end="0"/>
                                            </p:txEl>
                                          </p:spTgt>
                                        </p:tgtEl>
                                        <p:attrNameLst>
                                          <p:attrName>style.visibility</p:attrName>
                                        </p:attrNameLst>
                                      </p:cBhvr>
                                      <p:to>
                                        <p:strVal val="visible"/>
                                      </p:to>
                                    </p:set>
                                    <p:anim calcmode="lin" valueType="num">
                                      <p:cBhvr>
                                        <p:cTn id="17" dur="500" fill="hold"/>
                                        <p:tgtEl>
                                          <p:spTgt spid="15365">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15365">
                                            <p:txEl>
                                              <p:pRg st="0" end="0"/>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400"/>
                                  </p:stCondLst>
                                  <p:childTnLst>
                                    <p:set>
                                      <p:cBhvr>
                                        <p:cTn id="20" dur="1" fill="hold">
                                          <p:stCondLst>
                                            <p:cond delay="0"/>
                                          </p:stCondLst>
                                        </p:cTn>
                                        <p:tgtEl>
                                          <p:spTgt spid="15365">
                                            <p:txEl>
                                              <p:pRg st="1" end="1"/>
                                            </p:txEl>
                                          </p:spTgt>
                                        </p:tgtEl>
                                        <p:attrNameLst>
                                          <p:attrName>style.visibility</p:attrName>
                                        </p:attrNameLst>
                                      </p:cBhvr>
                                      <p:to>
                                        <p:strVal val="visible"/>
                                      </p:to>
                                    </p:set>
                                    <p:anim calcmode="lin" valueType="num">
                                      <p:cBhvr>
                                        <p:cTn id="21" dur="500" fill="hold"/>
                                        <p:tgtEl>
                                          <p:spTgt spid="15365">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15365">
                                            <p:txEl>
                                              <p:pRg st="1" end="1"/>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400"/>
                                  </p:stCondLst>
                                  <p:childTnLst>
                                    <p:set>
                                      <p:cBhvr>
                                        <p:cTn id="24" dur="1" fill="hold">
                                          <p:stCondLst>
                                            <p:cond delay="0"/>
                                          </p:stCondLst>
                                        </p:cTn>
                                        <p:tgtEl>
                                          <p:spTgt spid="15365">
                                            <p:txEl>
                                              <p:pRg st="2" end="2"/>
                                            </p:txEl>
                                          </p:spTgt>
                                        </p:tgtEl>
                                        <p:attrNameLst>
                                          <p:attrName>style.visibility</p:attrName>
                                        </p:attrNameLst>
                                      </p:cBhvr>
                                      <p:to>
                                        <p:strVal val="visible"/>
                                      </p:to>
                                    </p:set>
                                    <p:anim calcmode="lin" valueType="num">
                                      <p:cBhvr>
                                        <p:cTn id="25" dur="500" fill="hold"/>
                                        <p:tgtEl>
                                          <p:spTgt spid="15365">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15365">
                                            <p:txEl>
                                              <p:pRg st="2" end="2"/>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400"/>
                                  </p:stCondLst>
                                  <p:childTnLst>
                                    <p:set>
                                      <p:cBhvr>
                                        <p:cTn id="28" dur="1" fill="hold">
                                          <p:stCondLst>
                                            <p:cond delay="0"/>
                                          </p:stCondLst>
                                        </p:cTn>
                                        <p:tgtEl>
                                          <p:spTgt spid="15365">
                                            <p:txEl>
                                              <p:pRg st="3" end="3"/>
                                            </p:txEl>
                                          </p:spTgt>
                                        </p:tgtEl>
                                        <p:attrNameLst>
                                          <p:attrName>style.visibility</p:attrName>
                                        </p:attrNameLst>
                                      </p:cBhvr>
                                      <p:to>
                                        <p:strVal val="visible"/>
                                      </p:to>
                                    </p:set>
                                    <p:anim calcmode="lin" valueType="num">
                                      <p:cBhvr>
                                        <p:cTn id="29" dur="500" fill="hold"/>
                                        <p:tgtEl>
                                          <p:spTgt spid="15365">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15365">
                                            <p:txEl>
                                              <p:pRg st="3" end="3"/>
                                            </p:txEl>
                                          </p:spTgt>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400"/>
                                  </p:stCondLst>
                                  <p:childTnLst>
                                    <p:set>
                                      <p:cBhvr>
                                        <p:cTn id="32" dur="1" fill="hold">
                                          <p:stCondLst>
                                            <p:cond delay="0"/>
                                          </p:stCondLst>
                                        </p:cTn>
                                        <p:tgtEl>
                                          <p:spTgt spid="15365">
                                            <p:txEl>
                                              <p:pRg st="4" end="4"/>
                                            </p:txEl>
                                          </p:spTgt>
                                        </p:tgtEl>
                                        <p:attrNameLst>
                                          <p:attrName>style.visibility</p:attrName>
                                        </p:attrNameLst>
                                      </p:cBhvr>
                                      <p:to>
                                        <p:strVal val="visible"/>
                                      </p:to>
                                    </p:set>
                                    <p:anim calcmode="lin" valueType="num">
                                      <p:cBhvr>
                                        <p:cTn id="33" dur="500" fill="hold"/>
                                        <p:tgtEl>
                                          <p:spTgt spid="15365">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15365">
                                            <p:txEl>
                                              <p:pRg st="4" end="4"/>
                                            </p:txEl>
                                          </p:spTgt>
                                        </p:tgtEl>
                                        <p:attrNameLst>
                                          <p:attrName>ppt_h</p:attrName>
                                        </p:attrNameLst>
                                      </p:cBhvr>
                                      <p:tavLst>
                                        <p:tav tm="0">
                                          <p:val>
                                            <p:fltVal val="0"/>
                                          </p:val>
                                        </p:tav>
                                        <p:tav tm="100000">
                                          <p:val>
                                            <p:strVal val="#ppt_h"/>
                                          </p:val>
                                        </p:tav>
                                      </p:tavLst>
                                    </p:anim>
                                  </p:childTnLst>
                                </p:cTn>
                              </p:par>
                              <p:par>
                                <p:cTn id="35" presetID="23" presetClass="entr" presetSubtype="16" fill="hold" grpId="0" nodeType="withEffect">
                                  <p:stCondLst>
                                    <p:cond delay="400"/>
                                  </p:stCondLst>
                                  <p:childTnLst>
                                    <p:set>
                                      <p:cBhvr>
                                        <p:cTn id="36" dur="1" fill="hold">
                                          <p:stCondLst>
                                            <p:cond delay="0"/>
                                          </p:stCondLst>
                                        </p:cTn>
                                        <p:tgtEl>
                                          <p:spTgt spid="15365">
                                            <p:txEl>
                                              <p:pRg st="5" end="5"/>
                                            </p:txEl>
                                          </p:spTgt>
                                        </p:tgtEl>
                                        <p:attrNameLst>
                                          <p:attrName>style.visibility</p:attrName>
                                        </p:attrNameLst>
                                      </p:cBhvr>
                                      <p:to>
                                        <p:strVal val="visible"/>
                                      </p:to>
                                    </p:set>
                                    <p:anim calcmode="lin" valueType="num">
                                      <p:cBhvr>
                                        <p:cTn id="37" dur="500" fill="hold"/>
                                        <p:tgtEl>
                                          <p:spTgt spid="15365">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15365">
                                            <p:txEl>
                                              <p:pRg st="5" end="5"/>
                                            </p:txEl>
                                          </p:spTgt>
                                        </p:tgtEl>
                                        <p:attrNameLst>
                                          <p:attrName>ppt_h</p:attrName>
                                        </p:attrNameLst>
                                      </p:cBhvr>
                                      <p:tavLst>
                                        <p:tav tm="0">
                                          <p:val>
                                            <p:fltVal val="0"/>
                                          </p:val>
                                        </p:tav>
                                        <p:tav tm="100000">
                                          <p:val>
                                            <p:strVal val="#ppt_h"/>
                                          </p:val>
                                        </p:tav>
                                      </p:tavLst>
                                    </p:anim>
                                  </p:childTnLst>
                                </p:cTn>
                              </p:par>
                              <p:par>
                                <p:cTn id="39" presetID="23" presetClass="entr" presetSubtype="16" fill="hold" grpId="0" nodeType="withEffect">
                                  <p:stCondLst>
                                    <p:cond delay="400"/>
                                  </p:stCondLst>
                                  <p:childTnLst>
                                    <p:set>
                                      <p:cBhvr>
                                        <p:cTn id="40" dur="1" fill="hold">
                                          <p:stCondLst>
                                            <p:cond delay="0"/>
                                          </p:stCondLst>
                                        </p:cTn>
                                        <p:tgtEl>
                                          <p:spTgt spid="15365">
                                            <p:txEl>
                                              <p:pRg st="6" end="6"/>
                                            </p:txEl>
                                          </p:spTgt>
                                        </p:tgtEl>
                                        <p:attrNameLst>
                                          <p:attrName>style.visibility</p:attrName>
                                        </p:attrNameLst>
                                      </p:cBhvr>
                                      <p:to>
                                        <p:strVal val="visible"/>
                                      </p:to>
                                    </p:set>
                                    <p:anim calcmode="lin" valueType="num">
                                      <p:cBhvr>
                                        <p:cTn id="41" dur="500" fill="hold"/>
                                        <p:tgtEl>
                                          <p:spTgt spid="15365">
                                            <p:txEl>
                                              <p:pRg st="6" end="6"/>
                                            </p:txEl>
                                          </p:spTgt>
                                        </p:tgtEl>
                                        <p:attrNameLst>
                                          <p:attrName>ppt_w</p:attrName>
                                        </p:attrNameLst>
                                      </p:cBhvr>
                                      <p:tavLst>
                                        <p:tav tm="0">
                                          <p:val>
                                            <p:fltVal val="0"/>
                                          </p:val>
                                        </p:tav>
                                        <p:tav tm="100000">
                                          <p:val>
                                            <p:strVal val="#ppt_w"/>
                                          </p:val>
                                        </p:tav>
                                      </p:tavLst>
                                    </p:anim>
                                    <p:anim calcmode="lin" valueType="num">
                                      <p:cBhvr>
                                        <p:cTn id="42" dur="500" fill="hold"/>
                                        <p:tgtEl>
                                          <p:spTgt spid="15365">
                                            <p:txEl>
                                              <p:pRg st="6" end="6"/>
                                            </p:txEl>
                                          </p:spTgt>
                                        </p:tgtEl>
                                        <p:attrNameLst>
                                          <p:attrName>ppt_h</p:attrName>
                                        </p:attrNameLst>
                                      </p:cBhvr>
                                      <p:tavLst>
                                        <p:tav tm="0">
                                          <p:val>
                                            <p:fltVal val="0"/>
                                          </p:val>
                                        </p:tav>
                                        <p:tav tm="100000">
                                          <p:val>
                                            <p:strVal val="#ppt_h"/>
                                          </p:val>
                                        </p:tav>
                                      </p:tavLst>
                                    </p:anim>
                                  </p:childTnLst>
                                </p:cTn>
                              </p:par>
                              <p:par>
                                <p:cTn id="43" presetID="23" presetClass="entr" presetSubtype="16" fill="hold" grpId="0" nodeType="withEffect">
                                  <p:stCondLst>
                                    <p:cond delay="400"/>
                                  </p:stCondLst>
                                  <p:childTnLst>
                                    <p:set>
                                      <p:cBhvr>
                                        <p:cTn id="44" dur="1" fill="hold">
                                          <p:stCondLst>
                                            <p:cond delay="0"/>
                                          </p:stCondLst>
                                        </p:cTn>
                                        <p:tgtEl>
                                          <p:spTgt spid="15365">
                                            <p:txEl>
                                              <p:pRg st="7" end="7"/>
                                            </p:txEl>
                                          </p:spTgt>
                                        </p:tgtEl>
                                        <p:attrNameLst>
                                          <p:attrName>style.visibility</p:attrName>
                                        </p:attrNameLst>
                                      </p:cBhvr>
                                      <p:to>
                                        <p:strVal val="visible"/>
                                      </p:to>
                                    </p:set>
                                    <p:anim calcmode="lin" valueType="num">
                                      <p:cBhvr>
                                        <p:cTn id="45" dur="500" fill="hold"/>
                                        <p:tgtEl>
                                          <p:spTgt spid="15365">
                                            <p:txEl>
                                              <p:pRg st="7" end="7"/>
                                            </p:txEl>
                                          </p:spTgt>
                                        </p:tgtEl>
                                        <p:attrNameLst>
                                          <p:attrName>ppt_w</p:attrName>
                                        </p:attrNameLst>
                                      </p:cBhvr>
                                      <p:tavLst>
                                        <p:tav tm="0">
                                          <p:val>
                                            <p:fltVal val="0"/>
                                          </p:val>
                                        </p:tav>
                                        <p:tav tm="100000">
                                          <p:val>
                                            <p:strVal val="#ppt_w"/>
                                          </p:val>
                                        </p:tav>
                                      </p:tavLst>
                                    </p:anim>
                                    <p:anim calcmode="lin" valueType="num">
                                      <p:cBhvr>
                                        <p:cTn id="46" dur="500" fill="hold"/>
                                        <p:tgtEl>
                                          <p:spTgt spid="15365">
                                            <p:txEl>
                                              <p:pRg st="7" end="7"/>
                                            </p:txEl>
                                          </p:spTgt>
                                        </p:tgtEl>
                                        <p:attrNameLst>
                                          <p:attrName>ppt_h</p:attrName>
                                        </p:attrNameLst>
                                      </p:cBhvr>
                                      <p:tavLst>
                                        <p:tav tm="0">
                                          <p:val>
                                            <p:fltVal val="0"/>
                                          </p:val>
                                        </p:tav>
                                        <p:tav tm="100000">
                                          <p:val>
                                            <p:strVal val="#ppt_h"/>
                                          </p:val>
                                        </p:tav>
                                      </p:tavLst>
                                    </p:anim>
                                  </p:childTnLst>
                                </p:cTn>
                              </p:par>
                              <p:par>
                                <p:cTn id="47" presetID="23" presetClass="entr" presetSubtype="16" fill="hold" grpId="0" nodeType="withEffect">
                                  <p:stCondLst>
                                    <p:cond delay="400"/>
                                  </p:stCondLst>
                                  <p:childTnLst>
                                    <p:set>
                                      <p:cBhvr>
                                        <p:cTn id="48" dur="1" fill="hold">
                                          <p:stCondLst>
                                            <p:cond delay="0"/>
                                          </p:stCondLst>
                                        </p:cTn>
                                        <p:tgtEl>
                                          <p:spTgt spid="15365">
                                            <p:txEl>
                                              <p:pRg st="8" end="8"/>
                                            </p:txEl>
                                          </p:spTgt>
                                        </p:tgtEl>
                                        <p:attrNameLst>
                                          <p:attrName>style.visibility</p:attrName>
                                        </p:attrNameLst>
                                      </p:cBhvr>
                                      <p:to>
                                        <p:strVal val="visible"/>
                                      </p:to>
                                    </p:set>
                                    <p:anim calcmode="lin" valueType="num">
                                      <p:cBhvr>
                                        <p:cTn id="49" dur="500" fill="hold"/>
                                        <p:tgtEl>
                                          <p:spTgt spid="15365">
                                            <p:txEl>
                                              <p:pRg st="8" end="8"/>
                                            </p:txEl>
                                          </p:spTgt>
                                        </p:tgtEl>
                                        <p:attrNameLst>
                                          <p:attrName>ppt_w</p:attrName>
                                        </p:attrNameLst>
                                      </p:cBhvr>
                                      <p:tavLst>
                                        <p:tav tm="0">
                                          <p:val>
                                            <p:fltVal val="0"/>
                                          </p:val>
                                        </p:tav>
                                        <p:tav tm="100000">
                                          <p:val>
                                            <p:strVal val="#ppt_w"/>
                                          </p:val>
                                        </p:tav>
                                      </p:tavLst>
                                    </p:anim>
                                    <p:anim calcmode="lin" valueType="num">
                                      <p:cBhvr>
                                        <p:cTn id="50" dur="500" fill="hold"/>
                                        <p:tgtEl>
                                          <p:spTgt spid="15365">
                                            <p:txEl>
                                              <p:pRg st="8" end="8"/>
                                            </p:txEl>
                                          </p:spTgt>
                                        </p:tgtEl>
                                        <p:attrNameLst>
                                          <p:attrName>ppt_h</p:attrName>
                                        </p:attrNameLst>
                                      </p:cBhvr>
                                      <p:tavLst>
                                        <p:tav tm="0">
                                          <p:val>
                                            <p:fltVal val="0"/>
                                          </p:val>
                                        </p:tav>
                                        <p:tav tm="100000">
                                          <p:val>
                                            <p:strVal val="#ppt_h"/>
                                          </p:val>
                                        </p:tav>
                                      </p:tavLst>
                                    </p:anim>
                                  </p:childTnLst>
                                </p:cTn>
                              </p:par>
                              <p:par>
                                <p:cTn id="51" presetID="23" presetClass="entr" presetSubtype="16" fill="hold" grpId="0" nodeType="withEffect" nodePh="1">
                                  <p:stCondLst>
                                    <p:cond delay="400"/>
                                  </p:stCondLst>
                                  <p:endCondLst>
                                    <p:cond evt="begin" delay="0">
                                      <p:tn val="51"/>
                                    </p:cond>
                                  </p:endCondLst>
                                  <p:childTnLst>
                                    <p:set>
                                      <p:cBhvr>
                                        <p:cTn id="52" dur="1" fill="hold">
                                          <p:stCondLst>
                                            <p:cond delay="0"/>
                                          </p:stCondLst>
                                        </p:cTn>
                                        <p:tgtEl>
                                          <p:spTgt spid="15366">
                                            <p:txEl>
                                              <p:pRg st="0" end="0"/>
                                            </p:txEl>
                                          </p:spTgt>
                                        </p:tgtEl>
                                        <p:attrNameLst>
                                          <p:attrName>style.visibility</p:attrName>
                                        </p:attrNameLst>
                                      </p:cBhvr>
                                      <p:to>
                                        <p:strVal val="visible"/>
                                      </p:to>
                                    </p:set>
                                    <p:anim calcmode="lin" valueType="num">
                                      <p:cBhvr>
                                        <p:cTn id="53" dur="500" fill="hold"/>
                                        <p:tgtEl>
                                          <p:spTgt spid="15366">
                                            <p:txEl>
                                              <p:pRg st="0" end="0"/>
                                            </p:txEl>
                                          </p:spTgt>
                                        </p:tgtEl>
                                        <p:attrNameLst>
                                          <p:attrName>ppt_w</p:attrName>
                                        </p:attrNameLst>
                                      </p:cBhvr>
                                      <p:tavLst>
                                        <p:tav tm="0">
                                          <p:val>
                                            <p:fltVal val="0"/>
                                          </p:val>
                                        </p:tav>
                                        <p:tav tm="100000">
                                          <p:val>
                                            <p:strVal val="#ppt_w"/>
                                          </p:val>
                                        </p:tav>
                                      </p:tavLst>
                                    </p:anim>
                                    <p:anim calcmode="lin" valueType="num">
                                      <p:cBhvr>
                                        <p:cTn id="54" dur="500" fill="hold"/>
                                        <p:tgtEl>
                                          <p:spTgt spid="15366">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23" presetClass="exit" presetSubtype="32" fill="hold" grpId="2" nodeType="clickEffect">
                                  <p:stCondLst>
                                    <p:cond delay="0"/>
                                  </p:stCondLst>
                                  <p:childTnLst>
                                    <p:anim calcmode="lin" valueType="num">
                                      <p:cBhvr>
                                        <p:cTn id="58" dur="500" fill="hold"/>
                                        <p:tgtEl>
                                          <p:spTgt spid="15364"/>
                                        </p:tgtEl>
                                        <p:attrNameLst>
                                          <p:attrName>ppt_w</p:attrName>
                                        </p:attrNameLst>
                                      </p:cBhvr>
                                      <p:tavLst>
                                        <p:tav tm="0">
                                          <p:val>
                                            <p:strVal val="ppt_w"/>
                                          </p:val>
                                        </p:tav>
                                        <p:tav tm="100000">
                                          <p:val>
                                            <p:fltVal val="0"/>
                                          </p:val>
                                        </p:tav>
                                      </p:tavLst>
                                    </p:anim>
                                    <p:anim calcmode="lin" valueType="num">
                                      <p:cBhvr>
                                        <p:cTn id="59" dur="500" fill="hold"/>
                                        <p:tgtEl>
                                          <p:spTgt spid="15364"/>
                                        </p:tgtEl>
                                        <p:attrNameLst>
                                          <p:attrName>ppt_h</p:attrName>
                                        </p:attrNameLst>
                                      </p:cBhvr>
                                      <p:tavLst>
                                        <p:tav tm="0">
                                          <p:val>
                                            <p:strVal val="ppt_h"/>
                                          </p:val>
                                        </p:tav>
                                        <p:tav tm="100000">
                                          <p:val>
                                            <p:fltVal val="0"/>
                                          </p:val>
                                        </p:tav>
                                      </p:tavLst>
                                    </p:anim>
                                    <p:set>
                                      <p:cBhvr>
                                        <p:cTn id="60" dur="1" fill="hold">
                                          <p:stCondLst>
                                            <p:cond delay="499"/>
                                          </p:stCondLst>
                                        </p:cTn>
                                        <p:tgtEl>
                                          <p:spTgt spid="15364"/>
                                        </p:tgtEl>
                                        <p:attrNameLst>
                                          <p:attrName>style.visibility</p:attrName>
                                        </p:attrNameLst>
                                      </p:cBhvr>
                                      <p:to>
                                        <p:strVal val="hidden"/>
                                      </p:to>
                                    </p:set>
                                  </p:childTnLst>
                                </p:cTn>
                              </p:par>
                              <p:par>
                                <p:cTn id="61" presetID="23" presetClass="exit" presetSubtype="32" fill="hold" grpId="1" nodeType="withEffect">
                                  <p:stCondLst>
                                    <p:cond delay="0"/>
                                  </p:stCondLst>
                                  <p:childTnLst>
                                    <p:anim calcmode="lin" valueType="num">
                                      <p:cBhvr>
                                        <p:cTn id="62" dur="500" fill="hold"/>
                                        <p:tgtEl>
                                          <p:spTgt spid="15365">
                                            <p:txEl>
                                              <p:pRg st="0" end="0"/>
                                            </p:txEl>
                                          </p:spTgt>
                                        </p:tgtEl>
                                        <p:attrNameLst>
                                          <p:attrName>ppt_w</p:attrName>
                                        </p:attrNameLst>
                                      </p:cBhvr>
                                      <p:tavLst>
                                        <p:tav tm="0">
                                          <p:val>
                                            <p:strVal val="ppt_w"/>
                                          </p:val>
                                        </p:tav>
                                        <p:tav tm="100000">
                                          <p:val>
                                            <p:fltVal val="0"/>
                                          </p:val>
                                        </p:tav>
                                      </p:tavLst>
                                    </p:anim>
                                    <p:anim calcmode="lin" valueType="num">
                                      <p:cBhvr>
                                        <p:cTn id="63" dur="500" fill="hold"/>
                                        <p:tgtEl>
                                          <p:spTgt spid="15365">
                                            <p:txEl>
                                              <p:pRg st="0" end="0"/>
                                            </p:txEl>
                                          </p:spTgt>
                                        </p:tgtEl>
                                        <p:attrNameLst>
                                          <p:attrName>ppt_h</p:attrName>
                                        </p:attrNameLst>
                                      </p:cBhvr>
                                      <p:tavLst>
                                        <p:tav tm="0">
                                          <p:val>
                                            <p:strVal val="ppt_h"/>
                                          </p:val>
                                        </p:tav>
                                        <p:tav tm="100000">
                                          <p:val>
                                            <p:fltVal val="0"/>
                                          </p:val>
                                        </p:tav>
                                      </p:tavLst>
                                    </p:anim>
                                    <p:set>
                                      <p:cBhvr>
                                        <p:cTn id="64" dur="1" fill="hold">
                                          <p:stCondLst>
                                            <p:cond delay="499"/>
                                          </p:stCondLst>
                                        </p:cTn>
                                        <p:tgtEl>
                                          <p:spTgt spid="15365">
                                            <p:txEl>
                                              <p:pRg st="0" end="0"/>
                                            </p:txEl>
                                          </p:spTgt>
                                        </p:tgtEl>
                                        <p:attrNameLst>
                                          <p:attrName>style.visibility</p:attrName>
                                        </p:attrNameLst>
                                      </p:cBhvr>
                                      <p:to>
                                        <p:strVal val="hidden"/>
                                      </p:to>
                                    </p:set>
                                  </p:childTnLst>
                                </p:cTn>
                              </p:par>
                              <p:par>
                                <p:cTn id="65" presetID="23" presetClass="exit" presetSubtype="32" fill="hold" grpId="1" nodeType="withEffect">
                                  <p:stCondLst>
                                    <p:cond delay="0"/>
                                  </p:stCondLst>
                                  <p:childTnLst>
                                    <p:anim calcmode="lin" valueType="num">
                                      <p:cBhvr>
                                        <p:cTn id="66" dur="500" fill="hold"/>
                                        <p:tgtEl>
                                          <p:spTgt spid="15365">
                                            <p:txEl>
                                              <p:pRg st="1" end="1"/>
                                            </p:txEl>
                                          </p:spTgt>
                                        </p:tgtEl>
                                        <p:attrNameLst>
                                          <p:attrName>ppt_w</p:attrName>
                                        </p:attrNameLst>
                                      </p:cBhvr>
                                      <p:tavLst>
                                        <p:tav tm="0">
                                          <p:val>
                                            <p:strVal val="ppt_w"/>
                                          </p:val>
                                        </p:tav>
                                        <p:tav tm="100000">
                                          <p:val>
                                            <p:fltVal val="0"/>
                                          </p:val>
                                        </p:tav>
                                      </p:tavLst>
                                    </p:anim>
                                    <p:anim calcmode="lin" valueType="num">
                                      <p:cBhvr>
                                        <p:cTn id="67" dur="500" fill="hold"/>
                                        <p:tgtEl>
                                          <p:spTgt spid="15365">
                                            <p:txEl>
                                              <p:pRg st="1" end="1"/>
                                            </p:txEl>
                                          </p:spTgt>
                                        </p:tgtEl>
                                        <p:attrNameLst>
                                          <p:attrName>ppt_h</p:attrName>
                                        </p:attrNameLst>
                                      </p:cBhvr>
                                      <p:tavLst>
                                        <p:tav tm="0">
                                          <p:val>
                                            <p:strVal val="ppt_h"/>
                                          </p:val>
                                        </p:tav>
                                        <p:tav tm="100000">
                                          <p:val>
                                            <p:fltVal val="0"/>
                                          </p:val>
                                        </p:tav>
                                      </p:tavLst>
                                    </p:anim>
                                    <p:set>
                                      <p:cBhvr>
                                        <p:cTn id="68" dur="1" fill="hold">
                                          <p:stCondLst>
                                            <p:cond delay="499"/>
                                          </p:stCondLst>
                                        </p:cTn>
                                        <p:tgtEl>
                                          <p:spTgt spid="15365">
                                            <p:txEl>
                                              <p:pRg st="1" end="1"/>
                                            </p:txEl>
                                          </p:spTgt>
                                        </p:tgtEl>
                                        <p:attrNameLst>
                                          <p:attrName>style.visibility</p:attrName>
                                        </p:attrNameLst>
                                      </p:cBhvr>
                                      <p:to>
                                        <p:strVal val="hidden"/>
                                      </p:to>
                                    </p:set>
                                  </p:childTnLst>
                                </p:cTn>
                              </p:par>
                              <p:par>
                                <p:cTn id="69" presetID="23" presetClass="exit" presetSubtype="32" fill="hold" grpId="1" nodeType="withEffect">
                                  <p:stCondLst>
                                    <p:cond delay="0"/>
                                  </p:stCondLst>
                                  <p:childTnLst>
                                    <p:anim calcmode="lin" valueType="num">
                                      <p:cBhvr>
                                        <p:cTn id="70" dur="500" fill="hold"/>
                                        <p:tgtEl>
                                          <p:spTgt spid="15365">
                                            <p:txEl>
                                              <p:pRg st="2" end="2"/>
                                            </p:txEl>
                                          </p:spTgt>
                                        </p:tgtEl>
                                        <p:attrNameLst>
                                          <p:attrName>ppt_w</p:attrName>
                                        </p:attrNameLst>
                                      </p:cBhvr>
                                      <p:tavLst>
                                        <p:tav tm="0">
                                          <p:val>
                                            <p:strVal val="ppt_w"/>
                                          </p:val>
                                        </p:tav>
                                        <p:tav tm="100000">
                                          <p:val>
                                            <p:fltVal val="0"/>
                                          </p:val>
                                        </p:tav>
                                      </p:tavLst>
                                    </p:anim>
                                    <p:anim calcmode="lin" valueType="num">
                                      <p:cBhvr>
                                        <p:cTn id="71" dur="500" fill="hold"/>
                                        <p:tgtEl>
                                          <p:spTgt spid="15365">
                                            <p:txEl>
                                              <p:pRg st="2" end="2"/>
                                            </p:txEl>
                                          </p:spTgt>
                                        </p:tgtEl>
                                        <p:attrNameLst>
                                          <p:attrName>ppt_h</p:attrName>
                                        </p:attrNameLst>
                                      </p:cBhvr>
                                      <p:tavLst>
                                        <p:tav tm="0">
                                          <p:val>
                                            <p:strVal val="ppt_h"/>
                                          </p:val>
                                        </p:tav>
                                        <p:tav tm="100000">
                                          <p:val>
                                            <p:fltVal val="0"/>
                                          </p:val>
                                        </p:tav>
                                      </p:tavLst>
                                    </p:anim>
                                    <p:set>
                                      <p:cBhvr>
                                        <p:cTn id="72" dur="1" fill="hold">
                                          <p:stCondLst>
                                            <p:cond delay="499"/>
                                          </p:stCondLst>
                                        </p:cTn>
                                        <p:tgtEl>
                                          <p:spTgt spid="15365">
                                            <p:txEl>
                                              <p:pRg st="2" end="2"/>
                                            </p:txEl>
                                          </p:spTgt>
                                        </p:tgtEl>
                                        <p:attrNameLst>
                                          <p:attrName>style.visibility</p:attrName>
                                        </p:attrNameLst>
                                      </p:cBhvr>
                                      <p:to>
                                        <p:strVal val="hidden"/>
                                      </p:to>
                                    </p:set>
                                  </p:childTnLst>
                                </p:cTn>
                              </p:par>
                              <p:par>
                                <p:cTn id="73" presetID="23" presetClass="exit" presetSubtype="32" fill="hold" grpId="1" nodeType="withEffect">
                                  <p:stCondLst>
                                    <p:cond delay="0"/>
                                  </p:stCondLst>
                                  <p:childTnLst>
                                    <p:anim calcmode="lin" valueType="num">
                                      <p:cBhvr>
                                        <p:cTn id="74" dur="500" fill="hold"/>
                                        <p:tgtEl>
                                          <p:spTgt spid="15365">
                                            <p:txEl>
                                              <p:pRg st="3" end="3"/>
                                            </p:txEl>
                                          </p:spTgt>
                                        </p:tgtEl>
                                        <p:attrNameLst>
                                          <p:attrName>ppt_w</p:attrName>
                                        </p:attrNameLst>
                                      </p:cBhvr>
                                      <p:tavLst>
                                        <p:tav tm="0">
                                          <p:val>
                                            <p:strVal val="ppt_w"/>
                                          </p:val>
                                        </p:tav>
                                        <p:tav tm="100000">
                                          <p:val>
                                            <p:fltVal val="0"/>
                                          </p:val>
                                        </p:tav>
                                      </p:tavLst>
                                    </p:anim>
                                    <p:anim calcmode="lin" valueType="num">
                                      <p:cBhvr>
                                        <p:cTn id="75" dur="500" fill="hold"/>
                                        <p:tgtEl>
                                          <p:spTgt spid="15365">
                                            <p:txEl>
                                              <p:pRg st="3" end="3"/>
                                            </p:txEl>
                                          </p:spTgt>
                                        </p:tgtEl>
                                        <p:attrNameLst>
                                          <p:attrName>ppt_h</p:attrName>
                                        </p:attrNameLst>
                                      </p:cBhvr>
                                      <p:tavLst>
                                        <p:tav tm="0">
                                          <p:val>
                                            <p:strVal val="ppt_h"/>
                                          </p:val>
                                        </p:tav>
                                        <p:tav tm="100000">
                                          <p:val>
                                            <p:fltVal val="0"/>
                                          </p:val>
                                        </p:tav>
                                      </p:tavLst>
                                    </p:anim>
                                    <p:set>
                                      <p:cBhvr>
                                        <p:cTn id="76" dur="1" fill="hold">
                                          <p:stCondLst>
                                            <p:cond delay="499"/>
                                          </p:stCondLst>
                                        </p:cTn>
                                        <p:tgtEl>
                                          <p:spTgt spid="15365">
                                            <p:txEl>
                                              <p:pRg st="3" end="3"/>
                                            </p:txEl>
                                          </p:spTgt>
                                        </p:tgtEl>
                                        <p:attrNameLst>
                                          <p:attrName>style.visibility</p:attrName>
                                        </p:attrNameLst>
                                      </p:cBhvr>
                                      <p:to>
                                        <p:strVal val="hidden"/>
                                      </p:to>
                                    </p:set>
                                  </p:childTnLst>
                                </p:cTn>
                              </p:par>
                              <p:par>
                                <p:cTn id="77" presetID="23" presetClass="exit" presetSubtype="32" fill="hold" grpId="1" nodeType="withEffect">
                                  <p:stCondLst>
                                    <p:cond delay="0"/>
                                  </p:stCondLst>
                                  <p:childTnLst>
                                    <p:anim calcmode="lin" valueType="num">
                                      <p:cBhvr>
                                        <p:cTn id="78" dur="500" fill="hold"/>
                                        <p:tgtEl>
                                          <p:spTgt spid="15365">
                                            <p:txEl>
                                              <p:pRg st="4" end="4"/>
                                            </p:txEl>
                                          </p:spTgt>
                                        </p:tgtEl>
                                        <p:attrNameLst>
                                          <p:attrName>ppt_w</p:attrName>
                                        </p:attrNameLst>
                                      </p:cBhvr>
                                      <p:tavLst>
                                        <p:tav tm="0">
                                          <p:val>
                                            <p:strVal val="ppt_w"/>
                                          </p:val>
                                        </p:tav>
                                        <p:tav tm="100000">
                                          <p:val>
                                            <p:fltVal val="0"/>
                                          </p:val>
                                        </p:tav>
                                      </p:tavLst>
                                    </p:anim>
                                    <p:anim calcmode="lin" valueType="num">
                                      <p:cBhvr>
                                        <p:cTn id="79" dur="500" fill="hold"/>
                                        <p:tgtEl>
                                          <p:spTgt spid="15365">
                                            <p:txEl>
                                              <p:pRg st="4" end="4"/>
                                            </p:txEl>
                                          </p:spTgt>
                                        </p:tgtEl>
                                        <p:attrNameLst>
                                          <p:attrName>ppt_h</p:attrName>
                                        </p:attrNameLst>
                                      </p:cBhvr>
                                      <p:tavLst>
                                        <p:tav tm="0">
                                          <p:val>
                                            <p:strVal val="ppt_h"/>
                                          </p:val>
                                        </p:tav>
                                        <p:tav tm="100000">
                                          <p:val>
                                            <p:fltVal val="0"/>
                                          </p:val>
                                        </p:tav>
                                      </p:tavLst>
                                    </p:anim>
                                    <p:set>
                                      <p:cBhvr>
                                        <p:cTn id="80" dur="1" fill="hold">
                                          <p:stCondLst>
                                            <p:cond delay="499"/>
                                          </p:stCondLst>
                                        </p:cTn>
                                        <p:tgtEl>
                                          <p:spTgt spid="15365">
                                            <p:txEl>
                                              <p:pRg st="4" end="4"/>
                                            </p:txEl>
                                          </p:spTgt>
                                        </p:tgtEl>
                                        <p:attrNameLst>
                                          <p:attrName>style.visibility</p:attrName>
                                        </p:attrNameLst>
                                      </p:cBhvr>
                                      <p:to>
                                        <p:strVal val="hidden"/>
                                      </p:to>
                                    </p:set>
                                  </p:childTnLst>
                                </p:cTn>
                              </p:par>
                              <p:par>
                                <p:cTn id="81" presetID="23" presetClass="exit" presetSubtype="32" fill="hold" grpId="1" nodeType="withEffect">
                                  <p:stCondLst>
                                    <p:cond delay="0"/>
                                  </p:stCondLst>
                                  <p:childTnLst>
                                    <p:anim calcmode="lin" valueType="num">
                                      <p:cBhvr>
                                        <p:cTn id="82" dur="500" fill="hold"/>
                                        <p:tgtEl>
                                          <p:spTgt spid="15365">
                                            <p:txEl>
                                              <p:pRg st="5" end="5"/>
                                            </p:txEl>
                                          </p:spTgt>
                                        </p:tgtEl>
                                        <p:attrNameLst>
                                          <p:attrName>ppt_w</p:attrName>
                                        </p:attrNameLst>
                                      </p:cBhvr>
                                      <p:tavLst>
                                        <p:tav tm="0">
                                          <p:val>
                                            <p:strVal val="ppt_w"/>
                                          </p:val>
                                        </p:tav>
                                        <p:tav tm="100000">
                                          <p:val>
                                            <p:fltVal val="0"/>
                                          </p:val>
                                        </p:tav>
                                      </p:tavLst>
                                    </p:anim>
                                    <p:anim calcmode="lin" valueType="num">
                                      <p:cBhvr>
                                        <p:cTn id="83" dur="500" fill="hold"/>
                                        <p:tgtEl>
                                          <p:spTgt spid="15365">
                                            <p:txEl>
                                              <p:pRg st="5" end="5"/>
                                            </p:txEl>
                                          </p:spTgt>
                                        </p:tgtEl>
                                        <p:attrNameLst>
                                          <p:attrName>ppt_h</p:attrName>
                                        </p:attrNameLst>
                                      </p:cBhvr>
                                      <p:tavLst>
                                        <p:tav tm="0">
                                          <p:val>
                                            <p:strVal val="ppt_h"/>
                                          </p:val>
                                        </p:tav>
                                        <p:tav tm="100000">
                                          <p:val>
                                            <p:fltVal val="0"/>
                                          </p:val>
                                        </p:tav>
                                      </p:tavLst>
                                    </p:anim>
                                    <p:set>
                                      <p:cBhvr>
                                        <p:cTn id="84" dur="1" fill="hold">
                                          <p:stCondLst>
                                            <p:cond delay="499"/>
                                          </p:stCondLst>
                                        </p:cTn>
                                        <p:tgtEl>
                                          <p:spTgt spid="15365">
                                            <p:txEl>
                                              <p:pRg st="5" end="5"/>
                                            </p:txEl>
                                          </p:spTgt>
                                        </p:tgtEl>
                                        <p:attrNameLst>
                                          <p:attrName>style.visibility</p:attrName>
                                        </p:attrNameLst>
                                      </p:cBhvr>
                                      <p:to>
                                        <p:strVal val="hidden"/>
                                      </p:to>
                                    </p:set>
                                  </p:childTnLst>
                                </p:cTn>
                              </p:par>
                              <p:par>
                                <p:cTn id="85" presetID="23" presetClass="exit" presetSubtype="32" fill="hold" grpId="1" nodeType="withEffect">
                                  <p:stCondLst>
                                    <p:cond delay="0"/>
                                  </p:stCondLst>
                                  <p:childTnLst>
                                    <p:anim calcmode="lin" valueType="num">
                                      <p:cBhvr>
                                        <p:cTn id="86" dur="500" fill="hold"/>
                                        <p:tgtEl>
                                          <p:spTgt spid="15365">
                                            <p:txEl>
                                              <p:pRg st="6" end="6"/>
                                            </p:txEl>
                                          </p:spTgt>
                                        </p:tgtEl>
                                        <p:attrNameLst>
                                          <p:attrName>ppt_w</p:attrName>
                                        </p:attrNameLst>
                                      </p:cBhvr>
                                      <p:tavLst>
                                        <p:tav tm="0">
                                          <p:val>
                                            <p:strVal val="ppt_w"/>
                                          </p:val>
                                        </p:tav>
                                        <p:tav tm="100000">
                                          <p:val>
                                            <p:fltVal val="0"/>
                                          </p:val>
                                        </p:tav>
                                      </p:tavLst>
                                    </p:anim>
                                    <p:anim calcmode="lin" valueType="num">
                                      <p:cBhvr>
                                        <p:cTn id="87" dur="500" fill="hold"/>
                                        <p:tgtEl>
                                          <p:spTgt spid="15365">
                                            <p:txEl>
                                              <p:pRg st="6" end="6"/>
                                            </p:txEl>
                                          </p:spTgt>
                                        </p:tgtEl>
                                        <p:attrNameLst>
                                          <p:attrName>ppt_h</p:attrName>
                                        </p:attrNameLst>
                                      </p:cBhvr>
                                      <p:tavLst>
                                        <p:tav tm="0">
                                          <p:val>
                                            <p:strVal val="ppt_h"/>
                                          </p:val>
                                        </p:tav>
                                        <p:tav tm="100000">
                                          <p:val>
                                            <p:fltVal val="0"/>
                                          </p:val>
                                        </p:tav>
                                      </p:tavLst>
                                    </p:anim>
                                    <p:set>
                                      <p:cBhvr>
                                        <p:cTn id="88" dur="1" fill="hold">
                                          <p:stCondLst>
                                            <p:cond delay="499"/>
                                          </p:stCondLst>
                                        </p:cTn>
                                        <p:tgtEl>
                                          <p:spTgt spid="15365">
                                            <p:txEl>
                                              <p:pRg st="6" end="6"/>
                                            </p:txEl>
                                          </p:spTgt>
                                        </p:tgtEl>
                                        <p:attrNameLst>
                                          <p:attrName>style.visibility</p:attrName>
                                        </p:attrNameLst>
                                      </p:cBhvr>
                                      <p:to>
                                        <p:strVal val="hidden"/>
                                      </p:to>
                                    </p:set>
                                  </p:childTnLst>
                                </p:cTn>
                              </p:par>
                              <p:par>
                                <p:cTn id="89" presetID="23" presetClass="exit" presetSubtype="32" fill="hold" grpId="1" nodeType="withEffect">
                                  <p:stCondLst>
                                    <p:cond delay="0"/>
                                  </p:stCondLst>
                                  <p:childTnLst>
                                    <p:anim calcmode="lin" valueType="num">
                                      <p:cBhvr>
                                        <p:cTn id="90" dur="500" fill="hold"/>
                                        <p:tgtEl>
                                          <p:spTgt spid="15365">
                                            <p:txEl>
                                              <p:pRg st="7" end="7"/>
                                            </p:txEl>
                                          </p:spTgt>
                                        </p:tgtEl>
                                        <p:attrNameLst>
                                          <p:attrName>ppt_w</p:attrName>
                                        </p:attrNameLst>
                                      </p:cBhvr>
                                      <p:tavLst>
                                        <p:tav tm="0">
                                          <p:val>
                                            <p:strVal val="ppt_w"/>
                                          </p:val>
                                        </p:tav>
                                        <p:tav tm="100000">
                                          <p:val>
                                            <p:fltVal val="0"/>
                                          </p:val>
                                        </p:tav>
                                      </p:tavLst>
                                    </p:anim>
                                    <p:anim calcmode="lin" valueType="num">
                                      <p:cBhvr>
                                        <p:cTn id="91" dur="500" fill="hold"/>
                                        <p:tgtEl>
                                          <p:spTgt spid="15365">
                                            <p:txEl>
                                              <p:pRg st="7" end="7"/>
                                            </p:txEl>
                                          </p:spTgt>
                                        </p:tgtEl>
                                        <p:attrNameLst>
                                          <p:attrName>ppt_h</p:attrName>
                                        </p:attrNameLst>
                                      </p:cBhvr>
                                      <p:tavLst>
                                        <p:tav tm="0">
                                          <p:val>
                                            <p:strVal val="ppt_h"/>
                                          </p:val>
                                        </p:tav>
                                        <p:tav tm="100000">
                                          <p:val>
                                            <p:fltVal val="0"/>
                                          </p:val>
                                        </p:tav>
                                      </p:tavLst>
                                    </p:anim>
                                    <p:set>
                                      <p:cBhvr>
                                        <p:cTn id="92" dur="1" fill="hold">
                                          <p:stCondLst>
                                            <p:cond delay="499"/>
                                          </p:stCondLst>
                                        </p:cTn>
                                        <p:tgtEl>
                                          <p:spTgt spid="15365">
                                            <p:txEl>
                                              <p:pRg st="7" end="7"/>
                                            </p:txEl>
                                          </p:spTgt>
                                        </p:tgtEl>
                                        <p:attrNameLst>
                                          <p:attrName>style.visibility</p:attrName>
                                        </p:attrNameLst>
                                      </p:cBhvr>
                                      <p:to>
                                        <p:strVal val="hidden"/>
                                      </p:to>
                                    </p:set>
                                  </p:childTnLst>
                                </p:cTn>
                              </p:par>
                              <p:par>
                                <p:cTn id="93" presetID="23" presetClass="exit" presetSubtype="32" fill="hold" grpId="1" nodeType="withEffect">
                                  <p:stCondLst>
                                    <p:cond delay="0"/>
                                  </p:stCondLst>
                                  <p:childTnLst>
                                    <p:anim calcmode="lin" valueType="num">
                                      <p:cBhvr>
                                        <p:cTn id="94" dur="500" fill="hold"/>
                                        <p:tgtEl>
                                          <p:spTgt spid="15365">
                                            <p:txEl>
                                              <p:pRg st="8" end="8"/>
                                            </p:txEl>
                                          </p:spTgt>
                                        </p:tgtEl>
                                        <p:attrNameLst>
                                          <p:attrName>ppt_w</p:attrName>
                                        </p:attrNameLst>
                                      </p:cBhvr>
                                      <p:tavLst>
                                        <p:tav tm="0">
                                          <p:val>
                                            <p:strVal val="ppt_w"/>
                                          </p:val>
                                        </p:tav>
                                        <p:tav tm="100000">
                                          <p:val>
                                            <p:fltVal val="0"/>
                                          </p:val>
                                        </p:tav>
                                      </p:tavLst>
                                    </p:anim>
                                    <p:anim calcmode="lin" valueType="num">
                                      <p:cBhvr>
                                        <p:cTn id="95" dur="500" fill="hold"/>
                                        <p:tgtEl>
                                          <p:spTgt spid="15365">
                                            <p:txEl>
                                              <p:pRg st="8" end="8"/>
                                            </p:txEl>
                                          </p:spTgt>
                                        </p:tgtEl>
                                        <p:attrNameLst>
                                          <p:attrName>ppt_h</p:attrName>
                                        </p:attrNameLst>
                                      </p:cBhvr>
                                      <p:tavLst>
                                        <p:tav tm="0">
                                          <p:val>
                                            <p:strVal val="ppt_h"/>
                                          </p:val>
                                        </p:tav>
                                        <p:tav tm="100000">
                                          <p:val>
                                            <p:fltVal val="0"/>
                                          </p:val>
                                        </p:tav>
                                      </p:tavLst>
                                    </p:anim>
                                    <p:set>
                                      <p:cBhvr>
                                        <p:cTn id="96" dur="1" fill="hold">
                                          <p:stCondLst>
                                            <p:cond delay="499"/>
                                          </p:stCondLst>
                                        </p:cTn>
                                        <p:tgtEl>
                                          <p:spTgt spid="15365">
                                            <p:txEl>
                                              <p:pRg st="8" end="8"/>
                                            </p:txEl>
                                          </p:spTgt>
                                        </p:tgtEl>
                                        <p:attrNameLst>
                                          <p:attrName>style.visibility</p:attrName>
                                        </p:attrNameLst>
                                      </p:cBhvr>
                                      <p:to>
                                        <p:strVal val="hidden"/>
                                      </p:to>
                                    </p:set>
                                  </p:childTnLst>
                                </p:cTn>
                              </p:par>
                              <p:par>
                                <p:cTn id="97" presetID="23" presetClass="exit" presetSubtype="32" fill="hold" grpId="1" nodeType="withEffect" nodePh="1">
                                  <p:stCondLst>
                                    <p:cond delay="0"/>
                                  </p:stCondLst>
                                  <p:endCondLst>
                                    <p:cond evt="begin" delay="0">
                                      <p:tn val="97"/>
                                    </p:cond>
                                  </p:endCondLst>
                                  <p:childTnLst>
                                    <p:anim calcmode="lin" valueType="num">
                                      <p:cBhvr>
                                        <p:cTn id="98" dur="500" fill="hold"/>
                                        <p:tgtEl>
                                          <p:spTgt spid="15366">
                                            <p:txEl>
                                              <p:pRg st="0" end="0"/>
                                            </p:txEl>
                                          </p:spTgt>
                                        </p:tgtEl>
                                        <p:attrNameLst>
                                          <p:attrName>ppt_w</p:attrName>
                                        </p:attrNameLst>
                                      </p:cBhvr>
                                      <p:tavLst>
                                        <p:tav tm="0">
                                          <p:val>
                                            <p:strVal val="ppt_w"/>
                                          </p:val>
                                        </p:tav>
                                        <p:tav tm="100000">
                                          <p:val>
                                            <p:fltVal val="0"/>
                                          </p:val>
                                        </p:tav>
                                      </p:tavLst>
                                    </p:anim>
                                    <p:anim calcmode="lin" valueType="num">
                                      <p:cBhvr>
                                        <p:cTn id="99" dur="500" fill="hold"/>
                                        <p:tgtEl>
                                          <p:spTgt spid="15366">
                                            <p:txEl>
                                              <p:pRg st="0" end="0"/>
                                            </p:txEl>
                                          </p:spTgt>
                                        </p:tgtEl>
                                        <p:attrNameLst>
                                          <p:attrName>ppt_h</p:attrName>
                                        </p:attrNameLst>
                                      </p:cBhvr>
                                      <p:tavLst>
                                        <p:tav tm="0">
                                          <p:val>
                                            <p:strVal val="ppt_h"/>
                                          </p:val>
                                        </p:tav>
                                        <p:tav tm="100000">
                                          <p:val>
                                            <p:fltVal val="0"/>
                                          </p:val>
                                        </p:tav>
                                      </p:tavLst>
                                    </p:anim>
                                    <p:set>
                                      <p:cBhvr>
                                        <p:cTn id="100" dur="1" fill="hold">
                                          <p:stCondLst>
                                            <p:cond delay="499"/>
                                          </p:stCondLst>
                                        </p:cTn>
                                        <p:tgtEl>
                                          <p:spTgt spid="15366">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15364" grpId="1"/>
      <p:bldP spid="15364" grpId="2"/>
      <p:bldP spid="15365" grpId="0" build="p"/>
      <p:bldP spid="15365" grpId="1" build="allAtOnce"/>
      <p:bldP spid="15366" grpId="0" build="p"/>
      <p:bldP spid="15366" grpId="1"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p:txBody>
          <a:bodyPr/>
          <a:lstStyle/>
          <a:p>
            <a:pPr algn="ctr" eaLnBrk="1" hangingPunct="1"/>
            <a:r>
              <a:rPr lang="en-US" sz="3200" u="sng" dirty="0" smtClean="0"/>
              <a:t>ERP</a:t>
            </a:r>
          </a:p>
        </p:txBody>
      </p:sp>
      <p:sp>
        <p:nvSpPr>
          <p:cNvPr id="20485" name="Rectangle 3"/>
          <p:cNvSpPr>
            <a:spLocks noGrp="1" noChangeArrowheads="1"/>
          </p:cNvSpPr>
          <p:nvPr>
            <p:ph type="body" idx="1"/>
          </p:nvPr>
        </p:nvSpPr>
        <p:spPr/>
        <p:txBody>
          <a:bodyPr/>
          <a:lstStyle/>
          <a:p>
            <a:pPr eaLnBrk="1" hangingPunct="1">
              <a:lnSpc>
                <a:spcPct val="90000"/>
              </a:lnSpc>
              <a:buFontTx/>
              <a:buNone/>
            </a:pPr>
            <a:r>
              <a:rPr lang="en-US" sz="2400" b="1" u="sng" smtClean="0"/>
              <a:t>INTRODUCTION</a:t>
            </a:r>
          </a:p>
          <a:p>
            <a:pPr eaLnBrk="1" hangingPunct="1">
              <a:lnSpc>
                <a:spcPct val="90000"/>
              </a:lnSpc>
              <a:buFontTx/>
              <a:buNone/>
            </a:pPr>
            <a:r>
              <a:rPr lang="en-US" sz="2400" smtClean="0"/>
              <a:t>ERP is </a:t>
            </a:r>
            <a:r>
              <a:rPr lang="en-US" sz="2400" b="1" smtClean="0">
                <a:solidFill>
                  <a:srgbClr val="FF0000"/>
                </a:solidFill>
              </a:rPr>
              <a:t>Fully Integrated Business Mgmt Sys (FIBMS)</a:t>
            </a:r>
            <a:r>
              <a:rPr lang="en-US" sz="2400" smtClean="0"/>
              <a:t> covering functional areas of an enterprise like Logistics, Production, Finance, etc.</a:t>
            </a:r>
          </a:p>
          <a:p>
            <a:pPr eaLnBrk="1" hangingPunct="1">
              <a:lnSpc>
                <a:spcPct val="90000"/>
              </a:lnSpc>
              <a:buFontTx/>
              <a:buNone/>
            </a:pPr>
            <a:r>
              <a:rPr lang="en-US" sz="2400" smtClean="0"/>
              <a:t>It aims at </a:t>
            </a:r>
            <a:r>
              <a:rPr lang="en-US" sz="2400" b="1" smtClean="0">
                <a:solidFill>
                  <a:srgbClr val="FF0000"/>
                </a:solidFill>
              </a:rPr>
              <a:t>1 Database</a:t>
            </a:r>
          </a:p>
          <a:p>
            <a:pPr eaLnBrk="1" hangingPunct="1">
              <a:lnSpc>
                <a:spcPct val="90000"/>
              </a:lnSpc>
              <a:buFontTx/>
              <a:buNone/>
            </a:pPr>
            <a:r>
              <a:rPr lang="en-US" sz="2400" b="1" smtClean="0">
                <a:solidFill>
                  <a:srgbClr val="FF0000"/>
                </a:solidFill>
              </a:rPr>
              <a:t>                1 Application</a:t>
            </a:r>
          </a:p>
          <a:p>
            <a:pPr eaLnBrk="1" hangingPunct="1">
              <a:lnSpc>
                <a:spcPct val="90000"/>
              </a:lnSpc>
              <a:buFontTx/>
              <a:buNone/>
            </a:pPr>
            <a:r>
              <a:rPr lang="en-US" sz="2400" b="1" smtClean="0">
                <a:solidFill>
                  <a:srgbClr val="FF0000"/>
                </a:solidFill>
              </a:rPr>
              <a:t>                1 Interface</a:t>
            </a:r>
            <a:r>
              <a:rPr lang="en-US" sz="2400" smtClean="0"/>
              <a:t>        for the entire enterprise</a:t>
            </a:r>
          </a:p>
          <a:p>
            <a:pPr eaLnBrk="1" hangingPunct="1">
              <a:lnSpc>
                <a:spcPct val="90000"/>
              </a:lnSpc>
              <a:buFontTx/>
              <a:buNone/>
            </a:pPr>
            <a:r>
              <a:rPr lang="en-US" sz="2400" smtClean="0"/>
              <a:t>ERP is a global tightly integrated closed loop </a:t>
            </a:r>
            <a:r>
              <a:rPr lang="en-US" sz="2400" b="1" smtClean="0">
                <a:solidFill>
                  <a:srgbClr val="FF0000"/>
                </a:solidFill>
              </a:rPr>
              <a:t>business soln package &amp; is multifaceted.</a:t>
            </a:r>
          </a:p>
          <a:p>
            <a:pPr eaLnBrk="1" hangingPunct="1">
              <a:lnSpc>
                <a:spcPct val="90000"/>
              </a:lnSpc>
              <a:buFontTx/>
              <a:buNone/>
            </a:pPr>
            <a:r>
              <a:rPr lang="en-US" sz="2400" smtClean="0"/>
              <a:t>ERP works on a </a:t>
            </a:r>
            <a:r>
              <a:rPr lang="en-US" sz="2400" b="1" smtClean="0">
                <a:solidFill>
                  <a:srgbClr val="FF0000"/>
                </a:solidFill>
              </a:rPr>
              <a:t>SYNERGY CONCEPT</a:t>
            </a:r>
            <a:r>
              <a:rPr lang="en-US" sz="2400" smtClean="0"/>
              <a:t> – </a:t>
            </a:r>
          </a:p>
          <a:p>
            <a:pPr eaLnBrk="1" hangingPunct="1">
              <a:lnSpc>
                <a:spcPct val="90000"/>
              </a:lnSpc>
              <a:buFontTx/>
              <a:buNone/>
            </a:pPr>
            <a:r>
              <a:rPr lang="en-US" sz="2400" smtClean="0"/>
              <a:t>“whole is greater than  sum of its parts”</a:t>
            </a:r>
          </a:p>
          <a:p>
            <a:pPr eaLnBrk="1" hangingPunct="1">
              <a:lnSpc>
                <a:spcPct val="90000"/>
              </a:lnSpc>
              <a:buFontTx/>
              <a:buNone/>
            </a:pPr>
            <a:endParaRPr lang="en-US" sz="2400" smtClean="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p:txBody>
          <a:bodyPr/>
          <a:lstStyle/>
          <a:p>
            <a:pPr algn="ctr" eaLnBrk="1" hangingPunct="1"/>
            <a:r>
              <a:rPr lang="en-US" sz="3200" u="sng" dirty="0" smtClean="0"/>
              <a:t>Characteristics of ERP</a:t>
            </a:r>
          </a:p>
        </p:txBody>
      </p:sp>
      <p:sp>
        <p:nvSpPr>
          <p:cNvPr id="21509" name="Rectangle 3"/>
          <p:cNvSpPr>
            <a:spLocks noGrp="1" noChangeArrowheads="1"/>
          </p:cNvSpPr>
          <p:nvPr>
            <p:ph type="body" idx="1"/>
          </p:nvPr>
        </p:nvSpPr>
        <p:spPr/>
        <p:txBody>
          <a:bodyPr>
            <a:normAutofit lnSpcReduction="10000"/>
          </a:bodyPr>
          <a:lstStyle/>
          <a:p>
            <a:pPr marL="533400" indent="-533400" eaLnBrk="1" hangingPunct="1">
              <a:lnSpc>
                <a:spcPct val="90000"/>
              </a:lnSpc>
            </a:pPr>
            <a:r>
              <a:rPr lang="en-US" sz="2800" b="1" smtClean="0">
                <a:solidFill>
                  <a:srgbClr val="FF0000"/>
                </a:solidFill>
              </a:rPr>
              <a:t>M</a:t>
            </a:r>
            <a:r>
              <a:rPr lang="en-US" sz="2800" smtClean="0"/>
              <a:t>ein hun </a:t>
            </a:r>
            <a:r>
              <a:rPr lang="en-US" sz="2800" b="1" smtClean="0">
                <a:solidFill>
                  <a:srgbClr val="FF0000"/>
                </a:solidFill>
              </a:rPr>
              <a:t>C</a:t>
            </a:r>
            <a:r>
              <a:rPr lang="en-US" sz="2800" smtClean="0"/>
              <a:t>haracteristics of ERP, </a:t>
            </a:r>
            <a:r>
              <a:rPr lang="en-US" sz="2800" b="1" smtClean="0">
                <a:solidFill>
                  <a:srgbClr val="FF0000"/>
                </a:solidFill>
              </a:rPr>
              <a:t>promise</a:t>
            </a:r>
            <a:r>
              <a:rPr lang="en-US" sz="2800" smtClean="0"/>
              <a:t> karta hun </a:t>
            </a:r>
            <a:r>
              <a:rPr lang="en-US" sz="2800" b="1" smtClean="0">
                <a:solidFill>
                  <a:srgbClr val="FF0000"/>
                </a:solidFill>
              </a:rPr>
              <a:t>flexible</a:t>
            </a:r>
            <a:r>
              <a:rPr lang="en-US" sz="2800" smtClean="0"/>
              <a:t> hokar, </a:t>
            </a:r>
            <a:r>
              <a:rPr lang="en-US" sz="2800" b="1" smtClean="0">
                <a:solidFill>
                  <a:srgbClr val="FF0000"/>
                </a:solidFill>
              </a:rPr>
              <a:t>beyond Co</a:t>
            </a:r>
            <a:r>
              <a:rPr lang="en-US" sz="2800" smtClean="0"/>
              <a:t> jakar, </a:t>
            </a:r>
            <a:r>
              <a:rPr lang="en-US" sz="2800" b="1" smtClean="0">
                <a:solidFill>
                  <a:srgbClr val="FF0000"/>
                </a:solidFill>
              </a:rPr>
              <a:t>New technology</a:t>
            </a:r>
            <a:r>
              <a:rPr lang="en-US" sz="2800" smtClean="0"/>
              <a:t> launga.</a:t>
            </a:r>
          </a:p>
          <a:p>
            <a:pPr marL="533400" indent="-533400" eaLnBrk="1" hangingPunct="1">
              <a:lnSpc>
                <a:spcPct val="90000"/>
              </a:lnSpc>
              <a:buFont typeface="Wingdings" pitchFamily="2" charset="2"/>
              <a:buAutoNum type="arabicPeriod"/>
            </a:pPr>
            <a:r>
              <a:rPr lang="en-US" sz="2800" b="1" smtClean="0">
                <a:solidFill>
                  <a:srgbClr val="FF0000"/>
                </a:solidFill>
              </a:rPr>
              <a:t>M</a:t>
            </a:r>
            <a:r>
              <a:rPr lang="en-US" sz="2800" smtClean="0"/>
              <a:t>ein hun  - ERP is </a:t>
            </a:r>
            <a:r>
              <a:rPr lang="en-US" sz="2800" b="1" smtClean="0">
                <a:solidFill>
                  <a:srgbClr val="FF0000"/>
                </a:solidFill>
              </a:rPr>
              <a:t>MODULAR &amp; OPEN</a:t>
            </a:r>
          </a:p>
          <a:p>
            <a:pPr marL="533400" indent="-533400" eaLnBrk="1" hangingPunct="1">
              <a:lnSpc>
                <a:spcPct val="90000"/>
              </a:lnSpc>
              <a:buFont typeface="Wingdings" pitchFamily="2" charset="2"/>
              <a:buAutoNum type="arabicPeriod"/>
            </a:pPr>
            <a:r>
              <a:rPr lang="en-US" sz="2800" b="1" smtClean="0">
                <a:solidFill>
                  <a:srgbClr val="FF0000"/>
                </a:solidFill>
              </a:rPr>
              <a:t>C</a:t>
            </a:r>
            <a:r>
              <a:rPr lang="en-US" sz="2800" smtClean="0"/>
              <a:t>haracteristics – </a:t>
            </a:r>
            <a:r>
              <a:rPr lang="en-US" sz="2800" b="1" smtClean="0">
                <a:solidFill>
                  <a:srgbClr val="FF0000"/>
                </a:solidFill>
              </a:rPr>
              <a:t>C</a:t>
            </a:r>
            <a:r>
              <a:rPr lang="en-US" sz="2800" smtClean="0"/>
              <a:t>omprehensive</a:t>
            </a:r>
          </a:p>
          <a:p>
            <a:pPr marL="533400" indent="-533400" eaLnBrk="1" hangingPunct="1">
              <a:lnSpc>
                <a:spcPct val="90000"/>
              </a:lnSpc>
              <a:buFont typeface="Wingdings" pitchFamily="2" charset="2"/>
              <a:buAutoNum type="arabicPeriod"/>
            </a:pPr>
            <a:r>
              <a:rPr lang="en-US" sz="2800" b="1" smtClean="0">
                <a:solidFill>
                  <a:srgbClr val="FF0000"/>
                </a:solidFill>
              </a:rPr>
              <a:t>P</a:t>
            </a:r>
            <a:r>
              <a:rPr lang="en-US" sz="2800" smtClean="0"/>
              <a:t>romise – Best </a:t>
            </a:r>
            <a:r>
              <a:rPr lang="en-US" sz="2800" b="1" smtClean="0">
                <a:solidFill>
                  <a:srgbClr val="FF0000"/>
                </a:solidFill>
              </a:rPr>
              <a:t>Business PRACTICES</a:t>
            </a:r>
          </a:p>
          <a:p>
            <a:pPr marL="533400" indent="-533400" eaLnBrk="1" hangingPunct="1">
              <a:lnSpc>
                <a:spcPct val="90000"/>
              </a:lnSpc>
              <a:buFont typeface="Wingdings" pitchFamily="2" charset="2"/>
              <a:buAutoNum type="arabicPeriod"/>
            </a:pPr>
            <a:r>
              <a:rPr lang="en-US" sz="2800" b="1" smtClean="0">
                <a:solidFill>
                  <a:srgbClr val="FF0000"/>
                </a:solidFill>
              </a:rPr>
              <a:t>F</a:t>
            </a:r>
            <a:r>
              <a:rPr lang="en-US" sz="2800" smtClean="0"/>
              <a:t>lexible – </a:t>
            </a:r>
            <a:r>
              <a:rPr lang="en-US" sz="2800" b="1" smtClean="0">
                <a:solidFill>
                  <a:srgbClr val="FF0000"/>
                </a:solidFill>
              </a:rPr>
              <a:t>F</a:t>
            </a:r>
            <a:r>
              <a:rPr lang="en-US" sz="2800" smtClean="0"/>
              <a:t>lexible</a:t>
            </a:r>
          </a:p>
          <a:p>
            <a:pPr marL="533400" indent="-533400" eaLnBrk="1" hangingPunct="1">
              <a:lnSpc>
                <a:spcPct val="90000"/>
              </a:lnSpc>
              <a:buFont typeface="Wingdings" pitchFamily="2" charset="2"/>
              <a:buAutoNum type="arabicPeriod"/>
            </a:pPr>
            <a:r>
              <a:rPr lang="en-US" sz="2800" b="1" smtClean="0">
                <a:solidFill>
                  <a:srgbClr val="FF0000"/>
                </a:solidFill>
              </a:rPr>
              <a:t>Beyond Co</a:t>
            </a:r>
            <a:r>
              <a:rPr lang="en-US" sz="2800" smtClean="0"/>
              <a:t>. – </a:t>
            </a:r>
            <a:r>
              <a:rPr lang="en-US" sz="2800" b="1" smtClean="0">
                <a:solidFill>
                  <a:srgbClr val="FF0000"/>
                </a:solidFill>
              </a:rPr>
              <a:t>Interconnectivity</a:t>
            </a:r>
            <a:r>
              <a:rPr lang="en-US" sz="2800" smtClean="0"/>
              <a:t> with sister concerns &amp; customers etc.</a:t>
            </a:r>
          </a:p>
          <a:p>
            <a:pPr marL="533400" indent="-533400" eaLnBrk="1" hangingPunct="1">
              <a:lnSpc>
                <a:spcPct val="90000"/>
              </a:lnSpc>
              <a:buFont typeface="Wingdings" pitchFamily="2" charset="2"/>
              <a:buAutoNum type="arabicPeriod"/>
            </a:pPr>
            <a:r>
              <a:rPr lang="en-US" sz="2800" b="1" smtClean="0">
                <a:solidFill>
                  <a:srgbClr val="FF0000"/>
                </a:solidFill>
              </a:rPr>
              <a:t>New Technology</a:t>
            </a:r>
            <a:r>
              <a:rPr lang="en-US" sz="2800" smtClean="0"/>
              <a:t> – </a:t>
            </a:r>
            <a:r>
              <a:rPr lang="en-US" sz="2800" b="1" smtClean="0">
                <a:solidFill>
                  <a:srgbClr val="FF0000"/>
                </a:solidFill>
              </a:rPr>
              <a:t>To adapt</a:t>
            </a:r>
            <a:r>
              <a:rPr lang="en-US" sz="2800" smtClean="0"/>
              <a:t> to new technologies</a:t>
            </a:r>
          </a:p>
          <a:p>
            <a:pPr marL="533400" indent="-533400" eaLnBrk="1" hangingPunct="1">
              <a:lnSpc>
                <a:spcPct val="90000"/>
              </a:lnSpc>
              <a:buFont typeface="Wingdings" pitchFamily="2" charset="2"/>
              <a:buNone/>
            </a:pPr>
            <a:endParaRPr lang="en-US" sz="2800" b="1" smtClean="0">
              <a:solidFill>
                <a:srgbClr val="FF0000"/>
              </a:solidFill>
            </a:endParaRPr>
          </a:p>
          <a:p>
            <a:pPr marL="533400" indent="-533400" eaLnBrk="1" hangingPunct="1">
              <a:lnSpc>
                <a:spcPct val="90000"/>
              </a:lnSpc>
              <a:buFont typeface="Wingdings" pitchFamily="2" charset="2"/>
              <a:buNone/>
            </a:pPr>
            <a:endParaRPr lang="en-US" sz="2800" b="1" smtClean="0">
              <a:solidFill>
                <a:srgbClr val="FF0000"/>
              </a:solidFill>
            </a:endParaRPr>
          </a:p>
          <a:p>
            <a:pPr marL="533400" indent="-533400" eaLnBrk="1" hangingPunct="1">
              <a:lnSpc>
                <a:spcPct val="90000"/>
              </a:lnSpc>
              <a:buFont typeface="Wingdings" pitchFamily="2" charset="2"/>
              <a:buAutoNum type="arabicPeriod"/>
            </a:pPr>
            <a:endParaRPr lang="en-US" sz="2800" smtClean="0"/>
          </a:p>
          <a:p>
            <a:pPr marL="533400" indent="-533400" eaLnBrk="1" hangingPunct="1">
              <a:lnSpc>
                <a:spcPct val="90000"/>
              </a:lnSpc>
              <a:buFontTx/>
              <a:buNone/>
            </a:pPr>
            <a:endParaRPr lang="en-US" sz="2800" b="1" smtClean="0">
              <a:solidFill>
                <a:srgbClr val="FF0000"/>
              </a:solidFill>
            </a:endParaRPr>
          </a:p>
          <a:p>
            <a:pPr marL="533400" indent="-533400" eaLnBrk="1" hangingPunct="1">
              <a:lnSpc>
                <a:spcPct val="90000"/>
              </a:lnSpc>
              <a:buFontTx/>
              <a:buNone/>
            </a:pPr>
            <a:endParaRPr lang="en-US" sz="2800" smtClean="0"/>
          </a:p>
          <a:p>
            <a:pPr marL="533400" indent="-533400" eaLnBrk="1" hangingPunct="1">
              <a:lnSpc>
                <a:spcPct val="90000"/>
              </a:lnSpc>
              <a:buFontTx/>
              <a:buNone/>
            </a:pPr>
            <a:endParaRPr lang="en-US" sz="2800" b="1" smtClean="0">
              <a:solidFill>
                <a:srgbClr val="FF0000"/>
              </a:solidFill>
            </a:endParaRPr>
          </a:p>
          <a:p>
            <a:pPr marL="533400" indent="-533400" eaLnBrk="1" hangingPunct="1">
              <a:lnSpc>
                <a:spcPct val="90000"/>
              </a:lnSpc>
              <a:buFontTx/>
              <a:buNone/>
            </a:pPr>
            <a:endParaRPr lang="en-US" sz="2800" smtClean="0"/>
          </a:p>
          <a:p>
            <a:pPr marL="533400" indent="-533400" eaLnBrk="1" hangingPunct="1">
              <a:lnSpc>
                <a:spcPct val="90000"/>
              </a:lnSpc>
              <a:buFontTx/>
              <a:buNone/>
            </a:pPr>
            <a:endParaRPr lang="en-US" sz="2800" smtClean="0"/>
          </a:p>
          <a:p>
            <a:pPr marL="533400" indent="-533400" eaLnBrk="1" hangingPunct="1">
              <a:lnSpc>
                <a:spcPct val="90000"/>
              </a:lnSpc>
              <a:buFontTx/>
              <a:buNone/>
            </a:pPr>
            <a:endParaRPr lang="en-US" sz="2800" smtClean="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noChangeArrowheads="1"/>
          </p:cNvSpPr>
          <p:nvPr>
            <p:ph type="title"/>
          </p:nvPr>
        </p:nvSpPr>
        <p:spPr>
          <a:xfrm>
            <a:off x="457200" y="228600"/>
            <a:ext cx="8229600" cy="533400"/>
          </a:xfrm>
        </p:spPr>
        <p:txBody>
          <a:bodyPr>
            <a:normAutofit fontScale="90000"/>
          </a:bodyPr>
          <a:lstStyle/>
          <a:p>
            <a:pPr algn="ctr" eaLnBrk="1" hangingPunct="1"/>
            <a:r>
              <a:rPr lang="en-US" sz="3200" b="1" u="sng" dirty="0" smtClean="0"/>
              <a:t>Guidelines for ERP Implementations</a:t>
            </a:r>
          </a:p>
        </p:txBody>
      </p:sp>
      <p:sp>
        <p:nvSpPr>
          <p:cNvPr id="22533" name="Rectangle 3"/>
          <p:cNvSpPr>
            <a:spLocks noGrp="1" noChangeArrowheads="1"/>
          </p:cNvSpPr>
          <p:nvPr>
            <p:ph type="body" idx="1"/>
          </p:nvPr>
        </p:nvSpPr>
        <p:spPr>
          <a:xfrm>
            <a:off x="457200" y="762000"/>
            <a:ext cx="8229600" cy="5364163"/>
          </a:xfrm>
        </p:spPr>
        <p:txBody>
          <a:bodyPr>
            <a:normAutofit fontScale="92500"/>
          </a:bodyPr>
          <a:lstStyle/>
          <a:p>
            <a:pPr eaLnBrk="1" hangingPunct="1"/>
            <a:r>
              <a:rPr lang="en-US" sz="2600" dirty="0" err="1" smtClean="0">
                <a:solidFill>
                  <a:srgbClr val="FF0000"/>
                </a:solidFill>
              </a:rPr>
              <a:t>MSDhoni</a:t>
            </a:r>
            <a:r>
              <a:rPr lang="en-US" sz="2600" dirty="0" smtClean="0"/>
              <a:t> is a </a:t>
            </a:r>
            <a:r>
              <a:rPr lang="en-US" sz="2600" dirty="0" smtClean="0">
                <a:solidFill>
                  <a:srgbClr val="FF0000"/>
                </a:solidFill>
              </a:rPr>
              <a:t>Manager</a:t>
            </a:r>
            <a:r>
              <a:rPr lang="en-US" sz="2600" dirty="0" smtClean="0"/>
              <a:t> &amp; </a:t>
            </a:r>
            <a:r>
              <a:rPr lang="en-US" sz="2600" dirty="0" smtClean="0">
                <a:solidFill>
                  <a:srgbClr val="FF0000"/>
                </a:solidFill>
              </a:rPr>
              <a:t>Leader</a:t>
            </a:r>
            <a:r>
              <a:rPr lang="en-US" sz="2600" dirty="0" smtClean="0"/>
              <a:t> of </a:t>
            </a:r>
            <a:r>
              <a:rPr lang="en-US" sz="2600" dirty="0" smtClean="0">
                <a:solidFill>
                  <a:srgbClr val="FF0000"/>
                </a:solidFill>
              </a:rPr>
              <a:t>Team</a:t>
            </a:r>
            <a:r>
              <a:rPr lang="en-US" sz="2600" dirty="0" smtClean="0"/>
              <a:t>, who </a:t>
            </a:r>
            <a:r>
              <a:rPr lang="en-US" sz="2600" dirty="0" smtClean="0">
                <a:solidFill>
                  <a:srgbClr val="FF0000"/>
                </a:solidFill>
              </a:rPr>
              <a:t>Trains</a:t>
            </a:r>
            <a:r>
              <a:rPr lang="en-US" sz="2600" dirty="0" smtClean="0"/>
              <a:t> </a:t>
            </a:r>
            <a:r>
              <a:rPr lang="en-US" sz="2600" dirty="0" smtClean="0">
                <a:solidFill>
                  <a:srgbClr val="FF0000"/>
                </a:solidFill>
              </a:rPr>
              <a:t>Players</a:t>
            </a:r>
            <a:r>
              <a:rPr lang="en-US" sz="2600" dirty="0" smtClean="0"/>
              <a:t> &amp; </a:t>
            </a:r>
            <a:r>
              <a:rPr lang="en-US" sz="2600" dirty="0" smtClean="0">
                <a:solidFill>
                  <a:srgbClr val="FF0000"/>
                </a:solidFill>
              </a:rPr>
              <a:t>Adapt to Changes</a:t>
            </a:r>
            <a:r>
              <a:rPr lang="en-US" sz="2600" dirty="0" smtClean="0"/>
              <a:t> as per </a:t>
            </a:r>
            <a:r>
              <a:rPr lang="en-US" sz="2600" dirty="0" smtClean="0">
                <a:solidFill>
                  <a:srgbClr val="FF0000"/>
                </a:solidFill>
              </a:rPr>
              <a:t>Needs</a:t>
            </a:r>
            <a:endParaRPr lang="en-US" sz="2000" dirty="0" smtClean="0"/>
          </a:p>
          <a:p>
            <a:pPr eaLnBrk="1" hangingPunct="1">
              <a:buFontTx/>
              <a:buNone/>
            </a:pPr>
            <a:r>
              <a:rPr lang="en-US" sz="2000" dirty="0" err="1" smtClean="0">
                <a:solidFill>
                  <a:srgbClr val="FF0000"/>
                </a:solidFill>
              </a:rPr>
              <a:t>MSDhoni</a:t>
            </a:r>
            <a:r>
              <a:rPr lang="en-US" sz="2000" dirty="0" smtClean="0"/>
              <a:t> – </a:t>
            </a:r>
            <a:r>
              <a:rPr lang="en-US" sz="2000" dirty="0" smtClean="0">
                <a:solidFill>
                  <a:srgbClr val="FF0000"/>
                </a:solidFill>
              </a:rPr>
              <a:t>Methodology</a:t>
            </a:r>
            <a:r>
              <a:rPr lang="en-US" sz="2000" dirty="0" smtClean="0"/>
              <a:t> – Select a Good Implementation Methodology</a:t>
            </a:r>
          </a:p>
          <a:p>
            <a:pPr eaLnBrk="1" hangingPunct="1">
              <a:buFontTx/>
              <a:buNone/>
            </a:pPr>
            <a:r>
              <a:rPr lang="en-US" sz="2000" dirty="0" smtClean="0">
                <a:solidFill>
                  <a:srgbClr val="FF0000"/>
                </a:solidFill>
              </a:rPr>
              <a:t>Manager</a:t>
            </a:r>
            <a:r>
              <a:rPr lang="en-US" sz="2000" dirty="0" smtClean="0"/>
              <a:t> – Efficient &amp; Capable </a:t>
            </a:r>
            <a:r>
              <a:rPr lang="en-US" sz="2000" dirty="0" smtClean="0">
                <a:solidFill>
                  <a:srgbClr val="FF0000"/>
                </a:solidFill>
              </a:rPr>
              <a:t>Project Manager</a:t>
            </a:r>
          </a:p>
          <a:p>
            <a:pPr eaLnBrk="1" hangingPunct="1">
              <a:buFontTx/>
              <a:buNone/>
            </a:pPr>
            <a:r>
              <a:rPr lang="en-US" sz="2000" dirty="0" smtClean="0">
                <a:solidFill>
                  <a:srgbClr val="FF0000"/>
                </a:solidFill>
              </a:rPr>
              <a:t>Leader</a:t>
            </a:r>
            <a:r>
              <a:rPr lang="en-US" sz="2000" dirty="0" smtClean="0"/>
              <a:t> – Strong </a:t>
            </a:r>
            <a:r>
              <a:rPr lang="en-US" sz="2000" dirty="0" smtClean="0">
                <a:solidFill>
                  <a:srgbClr val="FF0000"/>
                </a:solidFill>
              </a:rPr>
              <a:t>Leadership quality</a:t>
            </a:r>
            <a:r>
              <a:rPr lang="en-US" sz="2000" dirty="0" smtClean="0"/>
              <a:t> is required </a:t>
            </a:r>
          </a:p>
          <a:p>
            <a:pPr eaLnBrk="1" hangingPunct="1">
              <a:buFontTx/>
              <a:buNone/>
            </a:pPr>
            <a:r>
              <a:rPr lang="en-US" sz="2000" dirty="0" smtClean="0">
                <a:solidFill>
                  <a:srgbClr val="FF0000"/>
                </a:solidFill>
              </a:rPr>
              <a:t>Team</a:t>
            </a:r>
            <a:r>
              <a:rPr lang="en-US" sz="2000" dirty="0" smtClean="0"/>
              <a:t> – Create a </a:t>
            </a:r>
            <a:r>
              <a:rPr lang="en-US" sz="2000" dirty="0" smtClean="0">
                <a:solidFill>
                  <a:srgbClr val="FF0000"/>
                </a:solidFill>
              </a:rPr>
              <a:t>balanced Team</a:t>
            </a:r>
            <a:r>
              <a:rPr lang="en-US" sz="2000" dirty="0" smtClean="0"/>
              <a:t> from the best men's in the company</a:t>
            </a:r>
          </a:p>
          <a:p>
            <a:pPr eaLnBrk="1" hangingPunct="1">
              <a:buFontTx/>
              <a:buNone/>
            </a:pPr>
            <a:r>
              <a:rPr lang="en-US" sz="2000" dirty="0" smtClean="0">
                <a:solidFill>
                  <a:srgbClr val="FF0000"/>
                </a:solidFill>
              </a:rPr>
              <a:t>Train</a:t>
            </a:r>
            <a:r>
              <a:rPr lang="en-US" sz="2000" dirty="0" smtClean="0"/>
              <a:t> – </a:t>
            </a:r>
            <a:r>
              <a:rPr lang="en-US" sz="2000" dirty="0" smtClean="0">
                <a:solidFill>
                  <a:srgbClr val="FF0000"/>
                </a:solidFill>
              </a:rPr>
              <a:t>Train</a:t>
            </a:r>
            <a:r>
              <a:rPr lang="en-US" sz="2000" dirty="0" smtClean="0"/>
              <a:t> everyone</a:t>
            </a:r>
          </a:p>
          <a:p>
            <a:pPr eaLnBrk="1" hangingPunct="1">
              <a:buFontTx/>
              <a:buNone/>
            </a:pPr>
            <a:r>
              <a:rPr lang="en-US" sz="2000" dirty="0" smtClean="0">
                <a:solidFill>
                  <a:srgbClr val="FF0000"/>
                </a:solidFill>
              </a:rPr>
              <a:t>P</a:t>
            </a:r>
            <a:r>
              <a:rPr lang="en-US" sz="1800" dirty="0" smtClean="0"/>
              <a:t>layer – Complete </a:t>
            </a:r>
            <a:r>
              <a:rPr lang="en-US" sz="2000" dirty="0" smtClean="0">
                <a:solidFill>
                  <a:srgbClr val="FF0000"/>
                </a:solidFill>
              </a:rPr>
              <a:t>Business Process Changes</a:t>
            </a:r>
            <a:r>
              <a:rPr lang="en-US" sz="1800" dirty="0" smtClean="0"/>
              <a:t> to bring Best Biz Practices</a:t>
            </a:r>
          </a:p>
          <a:p>
            <a:pPr eaLnBrk="1" hangingPunct="1">
              <a:buFontTx/>
              <a:buNone/>
            </a:pPr>
            <a:r>
              <a:rPr lang="en-US" sz="2000" dirty="0" smtClean="0">
                <a:solidFill>
                  <a:srgbClr val="FF0000"/>
                </a:solidFill>
              </a:rPr>
              <a:t>Adapt Changes</a:t>
            </a:r>
            <a:r>
              <a:rPr lang="en-US" sz="2000" dirty="0" smtClean="0"/>
              <a:t> – after selecting best business process, there shall be   </a:t>
            </a:r>
            <a:r>
              <a:rPr lang="en-US" sz="2000" dirty="0" smtClean="0">
                <a:solidFill>
                  <a:srgbClr val="FF0000"/>
                </a:solidFill>
              </a:rPr>
              <a:t>commitment to adapt changes</a:t>
            </a:r>
            <a:r>
              <a:rPr lang="en-US" sz="2000" dirty="0" smtClean="0"/>
              <a:t> for effective ERP Implementation</a:t>
            </a:r>
          </a:p>
          <a:p>
            <a:pPr eaLnBrk="1" hangingPunct="1">
              <a:buFontTx/>
              <a:buNone/>
            </a:pPr>
            <a:r>
              <a:rPr lang="en-US" sz="2000" dirty="0" smtClean="0">
                <a:solidFill>
                  <a:srgbClr val="FF0000"/>
                </a:solidFill>
              </a:rPr>
              <a:t>Need</a:t>
            </a:r>
            <a:r>
              <a:rPr lang="en-US" sz="2000" dirty="0" smtClean="0"/>
              <a:t> –understand </a:t>
            </a:r>
            <a:r>
              <a:rPr lang="en-US" sz="2000" dirty="0" smtClean="0">
                <a:solidFill>
                  <a:srgbClr val="FF0000"/>
                </a:solidFill>
              </a:rPr>
              <a:t>Organizations needs</a:t>
            </a:r>
            <a:r>
              <a:rPr lang="en-US" sz="2000" dirty="0" smtClean="0"/>
              <a:t> for choosing the right ERP Sol.</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p:spPr>
        <p:txBody>
          <a:bodyPr>
            <a:normAutofit fontScale="92500" lnSpcReduction="20000"/>
          </a:bodyPr>
          <a:lstStyle/>
          <a:p>
            <a:pPr algn="ctr"/>
            <a:r>
              <a:rPr lang="en-US" b="1" u="sng" dirty="0" smtClean="0">
                <a:solidFill>
                  <a:schemeClr val="tx1">
                    <a:lumMod val="75000"/>
                    <a:lumOff val="25000"/>
                  </a:schemeClr>
                </a:solidFill>
              </a:rPr>
              <a:t>Business PROCESS Re-Engineering:</a:t>
            </a:r>
          </a:p>
          <a:p>
            <a:pPr>
              <a:buNone/>
            </a:pPr>
            <a:endParaRPr lang="en-US" b="1" u="sng" dirty="0" smtClean="0">
              <a:solidFill>
                <a:schemeClr val="accent2"/>
              </a:solidFill>
            </a:endParaRPr>
          </a:p>
          <a:p>
            <a:r>
              <a:rPr lang="en-US" dirty="0" smtClean="0"/>
              <a:t>Fundamental Re-thinking + Radical Re-design of a process to achieve dramatic change</a:t>
            </a:r>
          </a:p>
          <a:p>
            <a:r>
              <a:rPr lang="en-US" dirty="0" smtClean="0"/>
              <a:t>In critical, contemporary measures of</a:t>
            </a:r>
          </a:p>
          <a:p>
            <a:r>
              <a:rPr lang="en-US" dirty="0" smtClean="0"/>
              <a:t>Performance such as Quality, </a:t>
            </a:r>
            <a:r>
              <a:rPr lang="en-US" dirty="0" err="1" smtClean="0"/>
              <a:t>Cost,etc</a:t>
            </a:r>
            <a:r>
              <a:rPr lang="en-US" dirty="0" smtClean="0"/>
              <a:t>.</a:t>
            </a:r>
          </a:p>
          <a:p>
            <a:pPr>
              <a:buNone/>
            </a:pPr>
            <a:endParaRPr lang="en-US" dirty="0" smtClean="0"/>
          </a:p>
          <a:p>
            <a:r>
              <a:rPr lang="en-US" dirty="0" smtClean="0"/>
              <a:t>“Why we do what we do” “What ever we are doing In past is all wrong,” do not get biased by it. Major Transformation (80 – 90 % Growth story).</a:t>
            </a:r>
          </a:p>
          <a:p>
            <a:r>
              <a:rPr lang="en-US" dirty="0" smtClean="0"/>
              <a:t>Eliminating processes not adding value to customers i.e. Re-inventing and not Enhancing or improving.</a:t>
            </a:r>
          </a:p>
          <a:p>
            <a:r>
              <a:rPr lang="en-US" b="1" u="sng" dirty="0" smtClean="0">
                <a:solidFill>
                  <a:schemeClr val="accent2"/>
                </a:solidFill>
              </a:rPr>
              <a:t>Business Engineering:</a:t>
            </a:r>
          </a:p>
          <a:p>
            <a:r>
              <a:rPr lang="en-US" dirty="0" smtClean="0"/>
              <a:t>Business Process Re-Engineering + Information Technology = </a:t>
            </a:r>
            <a:r>
              <a:rPr lang="en-US" b="1" dirty="0" smtClean="0"/>
              <a:t>Business Engineering</a:t>
            </a:r>
            <a:endParaRPr lang="en-US"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p:nvPr>
        </p:nvSpPr>
        <p:spPr>
          <a:xfrm>
            <a:off x="457200" y="0"/>
            <a:ext cx="8229600" cy="685800"/>
          </a:xfrm>
        </p:spPr>
        <p:txBody>
          <a:bodyPr>
            <a:normAutofit/>
          </a:bodyPr>
          <a:lstStyle/>
          <a:p>
            <a:pPr algn="ctr" eaLnBrk="1" hangingPunct="1"/>
            <a:r>
              <a:rPr lang="en-US" sz="3200" u="sng" dirty="0" smtClean="0"/>
              <a:t>System Manual</a:t>
            </a:r>
          </a:p>
        </p:txBody>
      </p:sp>
      <p:sp>
        <p:nvSpPr>
          <p:cNvPr id="25605" name="Rectangle 3"/>
          <p:cNvSpPr>
            <a:spLocks noGrp="1" noChangeArrowheads="1"/>
          </p:cNvSpPr>
          <p:nvPr>
            <p:ph type="body" idx="1"/>
          </p:nvPr>
        </p:nvSpPr>
        <p:spPr>
          <a:xfrm>
            <a:off x="381000" y="609600"/>
            <a:ext cx="8229600" cy="5440363"/>
          </a:xfrm>
        </p:spPr>
        <p:txBody>
          <a:bodyPr/>
          <a:lstStyle/>
          <a:p>
            <a:pPr eaLnBrk="1" hangingPunct="1">
              <a:lnSpc>
                <a:spcPct val="90000"/>
              </a:lnSpc>
            </a:pPr>
            <a:r>
              <a:rPr lang="en-US" sz="2400" dirty="0" smtClean="0">
                <a:solidFill>
                  <a:srgbClr val="FF0000"/>
                </a:solidFill>
              </a:rPr>
              <a:t>DOOGI FF</a:t>
            </a:r>
            <a:r>
              <a:rPr lang="en-US" sz="2400" dirty="0" smtClean="0"/>
              <a:t> </a:t>
            </a:r>
            <a:r>
              <a:rPr lang="en-US" sz="2400" dirty="0" err="1" smtClean="0"/>
              <a:t>karte</a:t>
            </a:r>
            <a:r>
              <a:rPr lang="en-US" sz="2400" dirty="0" smtClean="0"/>
              <a:t> </a:t>
            </a:r>
            <a:r>
              <a:rPr lang="en-US" sz="2400" dirty="0" smtClean="0">
                <a:solidFill>
                  <a:srgbClr val="FF0000"/>
                </a:solidFill>
              </a:rPr>
              <a:t>L&amp;T</a:t>
            </a:r>
            <a:r>
              <a:rPr lang="en-US" sz="2400" dirty="0" smtClean="0"/>
              <a:t> </a:t>
            </a:r>
            <a:r>
              <a:rPr lang="en-US" sz="2400" dirty="0" err="1" smtClean="0"/>
              <a:t>ke</a:t>
            </a:r>
            <a:r>
              <a:rPr lang="en-US" sz="2400" dirty="0" smtClean="0"/>
              <a:t> </a:t>
            </a:r>
            <a:r>
              <a:rPr lang="en-US" sz="2400" dirty="0" smtClean="0">
                <a:solidFill>
                  <a:srgbClr val="FF0000"/>
                </a:solidFill>
              </a:rPr>
              <a:t>MD</a:t>
            </a:r>
            <a:r>
              <a:rPr lang="en-US" sz="2400" dirty="0" smtClean="0"/>
              <a:t> </a:t>
            </a:r>
            <a:r>
              <a:rPr lang="en-US" sz="2400" dirty="0" err="1" smtClean="0"/>
              <a:t>ke</a:t>
            </a:r>
            <a:r>
              <a:rPr lang="en-US" sz="2400" dirty="0" smtClean="0"/>
              <a:t> pas </a:t>
            </a:r>
            <a:r>
              <a:rPr lang="en-US" sz="2400" dirty="0" err="1" smtClean="0"/>
              <a:t>gaya</a:t>
            </a:r>
            <a:r>
              <a:rPr lang="en-US" sz="2400" dirty="0" smtClean="0"/>
              <a:t>, &amp; </a:t>
            </a:r>
            <a:r>
              <a:rPr lang="en-US" sz="2400" dirty="0" err="1" smtClean="0"/>
              <a:t>jakar</a:t>
            </a:r>
            <a:r>
              <a:rPr lang="en-US" sz="2400" dirty="0" smtClean="0"/>
              <a:t> </a:t>
            </a:r>
            <a:r>
              <a:rPr lang="en-US" sz="2400" dirty="0" smtClean="0">
                <a:solidFill>
                  <a:srgbClr val="FF0000"/>
                </a:solidFill>
              </a:rPr>
              <a:t>C&amp;AG</a:t>
            </a:r>
            <a:r>
              <a:rPr lang="en-US" sz="2400" dirty="0" smtClean="0"/>
              <a:t> </a:t>
            </a:r>
            <a:r>
              <a:rPr lang="en-US" sz="2400" dirty="0" err="1" smtClean="0"/>
              <a:t>ke</a:t>
            </a:r>
            <a:r>
              <a:rPr lang="en-US" sz="2400" dirty="0" smtClean="0"/>
              <a:t> through Audit </a:t>
            </a:r>
            <a:r>
              <a:rPr lang="en-US" sz="2400" dirty="0" err="1" smtClean="0"/>
              <a:t>karwaya</a:t>
            </a:r>
            <a:endParaRPr lang="en-US" sz="2400" dirty="0" smtClean="0"/>
          </a:p>
          <a:p>
            <a:pPr eaLnBrk="1" hangingPunct="1">
              <a:lnSpc>
                <a:spcPct val="90000"/>
              </a:lnSpc>
            </a:pPr>
            <a:endParaRPr lang="en-US" sz="2000" dirty="0" smtClean="0"/>
          </a:p>
          <a:p>
            <a:pPr eaLnBrk="1" hangingPunct="1">
              <a:lnSpc>
                <a:spcPct val="90000"/>
              </a:lnSpc>
              <a:buFontTx/>
              <a:buNone/>
            </a:pPr>
            <a:r>
              <a:rPr lang="en-US" sz="1800" b="1" dirty="0" smtClean="0">
                <a:solidFill>
                  <a:srgbClr val="FF0000"/>
                </a:solidFill>
              </a:rPr>
              <a:t>D</a:t>
            </a:r>
            <a:r>
              <a:rPr lang="en-US" sz="1800" b="1" dirty="0" smtClean="0"/>
              <a:t> – </a:t>
            </a:r>
            <a:r>
              <a:rPr lang="en-US" sz="1800" b="1" dirty="0" smtClean="0">
                <a:solidFill>
                  <a:srgbClr val="FF0000"/>
                </a:solidFill>
              </a:rPr>
              <a:t>Description </a:t>
            </a:r>
            <a:r>
              <a:rPr lang="en-US" sz="1800" b="1" dirty="0" smtClean="0"/>
              <a:t>of both Existing &amp; Proposed System</a:t>
            </a:r>
            <a:endParaRPr lang="en-US" sz="1800" b="1" dirty="0" smtClean="0">
              <a:solidFill>
                <a:srgbClr val="FF0000"/>
              </a:solidFill>
            </a:endParaRPr>
          </a:p>
          <a:p>
            <a:pPr eaLnBrk="1" hangingPunct="1">
              <a:lnSpc>
                <a:spcPct val="90000"/>
              </a:lnSpc>
              <a:buFontTx/>
              <a:buNone/>
            </a:pPr>
            <a:r>
              <a:rPr lang="en-US" sz="1800" b="1" dirty="0" smtClean="0">
                <a:solidFill>
                  <a:srgbClr val="FF0000"/>
                </a:solidFill>
              </a:rPr>
              <a:t>O </a:t>
            </a:r>
            <a:r>
              <a:rPr lang="en-US" sz="1800" b="1" dirty="0" smtClean="0"/>
              <a:t>– </a:t>
            </a:r>
            <a:r>
              <a:rPr lang="en-US" sz="1800" b="1" dirty="0" smtClean="0">
                <a:solidFill>
                  <a:srgbClr val="FF0000"/>
                </a:solidFill>
              </a:rPr>
              <a:t>Output</a:t>
            </a:r>
            <a:r>
              <a:rPr lang="en-US" sz="1800" b="1" dirty="0" smtClean="0"/>
              <a:t> of Existing System</a:t>
            </a:r>
          </a:p>
          <a:p>
            <a:pPr eaLnBrk="1" hangingPunct="1">
              <a:lnSpc>
                <a:spcPct val="90000"/>
              </a:lnSpc>
              <a:buFontTx/>
              <a:buNone/>
            </a:pPr>
            <a:r>
              <a:rPr lang="en-US" sz="1800" b="1" dirty="0" smtClean="0">
                <a:solidFill>
                  <a:srgbClr val="FF0000"/>
                </a:solidFill>
              </a:rPr>
              <a:t>O</a:t>
            </a:r>
            <a:r>
              <a:rPr lang="en-US" sz="1800" b="1" dirty="0" smtClean="0"/>
              <a:t> – </a:t>
            </a:r>
            <a:r>
              <a:rPr lang="en-US" sz="1800" b="1" dirty="0" smtClean="0">
                <a:solidFill>
                  <a:srgbClr val="FF0000"/>
                </a:solidFill>
              </a:rPr>
              <a:t>Output</a:t>
            </a:r>
            <a:r>
              <a:rPr lang="en-US" sz="1800" b="1" dirty="0" smtClean="0"/>
              <a:t> of Proposed System</a:t>
            </a:r>
          </a:p>
          <a:p>
            <a:pPr eaLnBrk="1" hangingPunct="1">
              <a:lnSpc>
                <a:spcPct val="90000"/>
              </a:lnSpc>
              <a:buFontTx/>
              <a:buNone/>
            </a:pPr>
            <a:r>
              <a:rPr lang="en-US" sz="1800" b="1" dirty="0" smtClean="0">
                <a:solidFill>
                  <a:srgbClr val="FF0000"/>
                </a:solidFill>
              </a:rPr>
              <a:t>G</a:t>
            </a:r>
            <a:r>
              <a:rPr lang="en-US" sz="1800" b="1" dirty="0" smtClean="0"/>
              <a:t> – </a:t>
            </a:r>
            <a:r>
              <a:rPr lang="en-US" sz="1800" b="1" dirty="0" smtClean="0">
                <a:solidFill>
                  <a:srgbClr val="FF0000"/>
                </a:solidFill>
              </a:rPr>
              <a:t>General Description </a:t>
            </a:r>
            <a:r>
              <a:rPr lang="en-US" sz="1800" b="1" dirty="0" smtClean="0"/>
              <a:t>in relations to Access Control , Input, Output</a:t>
            </a:r>
            <a:endParaRPr lang="en-US" sz="1800" b="1" dirty="0" smtClean="0">
              <a:solidFill>
                <a:srgbClr val="FF0000"/>
              </a:solidFill>
            </a:endParaRPr>
          </a:p>
          <a:p>
            <a:pPr eaLnBrk="1" hangingPunct="1">
              <a:lnSpc>
                <a:spcPct val="90000"/>
              </a:lnSpc>
              <a:buFontTx/>
              <a:buNone/>
            </a:pPr>
            <a:r>
              <a:rPr lang="en-US" sz="1800" b="1" dirty="0" smtClean="0">
                <a:solidFill>
                  <a:srgbClr val="FF0000"/>
                </a:solidFill>
              </a:rPr>
              <a:t>I</a:t>
            </a:r>
            <a:r>
              <a:rPr lang="en-US" sz="1800" b="1" dirty="0" smtClean="0"/>
              <a:t> – </a:t>
            </a:r>
            <a:r>
              <a:rPr lang="en-US" sz="1800" b="1" dirty="0" smtClean="0">
                <a:solidFill>
                  <a:srgbClr val="FF0000"/>
                </a:solidFill>
              </a:rPr>
              <a:t>Input</a:t>
            </a:r>
            <a:r>
              <a:rPr lang="en-US" sz="1800" b="1" dirty="0" smtClean="0"/>
              <a:t> Layout (i.e. the Design of the Interface)</a:t>
            </a:r>
          </a:p>
          <a:p>
            <a:pPr eaLnBrk="1" hangingPunct="1">
              <a:lnSpc>
                <a:spcPct val="90000"/>
              </a:lnSpc>
              <a:buFontTx/>
              <a:buNone/>
            </a:pPr>
            <a:r>
              <a:rPr lang="en-US" sz="1800" b="1" dirty="0" smtClean="0">
                <a:solidFill>
                  <a:srgbClr val="FF0000"/>
                </a:solidFill>
              </a:rPr>
              <a:t>F</a:t>
            </a:r>
            <a:r>
              <a:rPr lang="en-US" sz="1800" b="1" dirty="0" smtClean="0"/>
              <a:t>- </a:t>
            </a:r>
            <a:r>
              <a:rPr lang="en-US" sz="1800" b="1" dirty="0" smtClean="0">
                <a:solidFill>
                  <a:srgbClr val="FF0000"/>
                </a:solidFill>
              </a:rPr>
              <a:t>Flow</a:t>
            </a:r>
            <a:r>
              <a:rPr lang="en-US" sz="1800" b="1" dirty="0" smtClean="0"/>
              <a:t> of Existing System</a:t>
            </a:r>
          </a:p>
          <a:p>
            <a:pPr eaLnBrk="1" hangingPunct="1">
              <a:lnSpc>
                <a:spcPct val="90000"/>
              </a:lnSpc>
              <a:buFontTx/>
              <a:buNone/>
            </a:pPr>
            <a:r>
              <a:rPr lang="en-US" sz="1800" b="1" dirty="0" smtClean="0">
                <a:solidFill>
                  <a:srgbClr val="FF0000"/>
                </a:solidFill>
              </a:rPr>
              <a:t>F</a:t>
            </a:r>
            <a:r>
              <a:rPr lang="en-US" sz="1800" b="1" dirty="0" smtClean="0"/>
              <a:t>- </a:t>
            </a:r>
            <a:r>
              <a:rPr lang="en-US" sz="1800" b="1" dirty="0" smtClean="0">
                <a:solidFill>
                  <a:srgbClr val="FF0000"/>
                </a:solidFill>
              </a:rPr>
              <a:t>Flow</a:t>
            </a:r>
            <a:r>
              <a:rPr lang="en-US" sz="1800" b="1" dirty="0" smtClean="0"/>
              <a:t> of Proposed System</a:t>
            </a:r>
          </a:p>
          <a:p>
            <a:pPr eaLnBrk="1" hangingPunct="1">
              <a:lnSpc>
                <a:spcPct val="90000"/>
              </a:lnSpc>
              <a:buFontTx/>
              <a:buNone/>
            </a:pPr>
            <a:r>
              <a:rPr lang="en-US" sz="1800" b="1" dirty="0" smtClean="0">
                <a:solidFill>
                  <a:srgbClr val="FF0000"/>
                </a:solidFill>
              </a:rPr>
              <a:t>L</a:t>
            </a:r>
            <a:r>
              <a:rPr lang="en-US" sz="1800" b="1" dirty="0" smtClean="0"/>
              <a:t> – </a:t>
            </a:r>
            <a:r>
              <a:rPr lang="en-US" sz="1800" b="1" dirty="0" smtClean="0">
                <a:solidFill>
                  <a:srgbClr val="FF0000"/>
                </a:solidFill>
              </a:rPr>
              <a:t>List</a:t>
            </a:r>
            <a:r>
              <a:rPr lang="en-US" sz="1800" b="1" dirty="0" smtClean="0"/>
              <a:t> of </a:t>
            </a:r>
            <a:r>
              <a:rPr lang="en-US" sz="1800" b="1" dirty="0" err="1" smtClean="0"/>
              <a:t>Programmes</a:t>
            </a:r>
            <a:endParaRPr lang="en-US" sz="1800" b="1" dirty="0" smtClean="0"/>
          </a:p>
          <a:p>
            <a:pPr eaLnBrk="1" hangingPunct="1">
              <a:lnSpc>
                <a:spcPct val="90000"/>
              </a:lnSpc>
              <a:buFontTx/>
              <a:buNone/>
            </a:pPr>
            <a:r>
              <a:rPr lang="en-US" sz="1800" b="1" dirty="0" smtClean="0">
                <a:solidFill>
                  <a:srgbClr val="FF0000"/>
                </a:solidFill>
              </a:rPr>
              <a:t>T</a:t>
            </a:r>
            <a:r>
              <a:rPr lang="en-US" sz="1800" b="1" dirty="0" smtClean="0"/>
              <a:t> – </a:t>
            </a:r>
            <a:r>
              <a:rPr lang="en-US" sz="1800" b="1" dirty="0" smtClean="0">
                <a:solidFill>
                  <a:srgbClr val="FF0000"/>
                </a:solidFill>
              </a:rPr>
              <a:t>Time</a:t>
            </a:r>
            <a:r>
              <a:rPr lang="en-US" sz="1800" b="1" dirty="0" smtClean="0"/>
              <a:t> Estimates of conversion from Existing to Proposed System</a:t>
            </a:r>
          </a:p>
          <a:p>
            <a:pPr eaLnBrk="1" hangingPunct="1">
              <a:lnSpc>
                <a:spcPct val="90000"/>
              </a:lnSpc>
              <a:buFontTx/>
              <a:buNone/>
            </a:pPr>
            <a:r>
              <a:rPr lang="en-US" sz="1800" b="1" dirty="0" smtClean="0">
                <a:solidFill>
                  <a:srgbClr val="FF0000"/>
                </a:solidFill>
              </a:rPr>
              <a:t>M</a:t>
            </a:r>
            <a:r>
              <a:rPr lang="en-US" sz="1800" b="1" dirty="0" smtClean="0"/>
              <a:t> – </a:t>
            </a:r>
            <a:r>
              <a:rPr lang="en-US" sz="1800" b="1" dirty="0" smtClean="0">
                <a:solidFill>
                  <a:srgbClr val="FF0000"/>
                </a:solidFill>
              </a:rPr>
              <a:t>Macro</a:t>
            </a:r>
            <a:r>
              <a:rPr lang="en-US" sz="1800" b="1" dirty="0" smtClean="0"/>
              <a:t> logics (</a:t>
            </a:r>
            <a:r>
              <a:rPr lang="en-US" sz="1800" b="1" dirty="0" smtClean="0">
                <a:solidFill>
                  <a:srgbClr val="FF0000"/>
                </a:solidFill>
              </a:rPr>
              <a:t>Business</a:t>
            </a:r>
            <a:r>
              <a:rPr lang="en-US" sz="1800" b="1" dirty="0" smtClean="0"/>
              <a:t> Logics embedded)</a:t>
            </a:r>
          </a:p>
          <a:p>
            <a:pPr eaLnBrk="1" hangingPunct="1">
              <a:lnSpc>
                <a:spcPct val="90000"/>
              </a:lnSpc>
              <a:buFontTx/>
              <a:buNone/>
            </a:pPr>
            <a:r>
              <a:rPr lang="en-US" sz="1800" b="1" dirty="0" smtClean="0">
                <a:solidFill>
                  <a:srgbClr val="FF0000"/>
                </a:solidFill>
              </a:rPr>
              <a:t>D</a:t>
            </a:r>
            <a:r>
              <a:rPr lang="en-US" sz="1800" b="1" dirty="0" smtClean="0"/>
              <a:t> – </a:t>
            </a:r>
            <a:r>
              <a:rPr lang="en-US" sz="1800" b="1" dirty="0" smtClean="0">
                <a:solidFill>
                  <a:srgbClr val="FF0000"/>
                </a:solidFill>
              </a:rPr>
              <a:t>Data</a:t>
            </a:r>
            <a:r>
              <a:rPr lang="en-US" sz="1800" b="1" dirty="0" smtClean="0"/>
              <a:t> File Structure &amp; Storage</a:t>
            </a:r>
          </a:p>
          <a:p>
            <a:pPr eaLnBrk="1" hangingPunct="1">
              <a:lnSpc>
                <a:spcPct val="90000"/>
              </a:lnSpc>
              <a:buFontTx/>
              <a:buNone/>
            </a:pPr>
            <a:r>
              <a:rPr lang="en-US" sz="1800" b="1" dirty="0" smtClean="0">
                <a:solidFill>
                  <a:srgbClr val="FF0000"/>
                </a:solidFill>
              </a:rPr>
              <a:t>C</a:t>
            </a:r>
            <a:r>
              <a:rPr lang="en-US" sz="1800" b="1" dirty="0" smtClean="0"/>
              <a:t> – </a:t>
            </a:r>
            <a:r>
              <a:rPr lang="en-US" sz="1800" b="1" dirty="0" smtClean="0">
                <a:solidFill>
                  <a:srgbClr val="FF0000"/>
                </a:solidFill>
              </a:rPr>
              <a:t>Control</a:t>
            </a:r>
            <a:r>
              <a:rPr lang="en-US" sz="1800" b="1" dirty="0" smtClean="0"/>
              <a:t> Included</a:t>
            </a:r>
          </a:p>
          <a:p>
            <a:pPr eaLnBrk="1" hangingPunct="1">
              <a:lnSpc>
                <a:spcPct val="90000"/>
              </a:lnSpc>
              <a:buFontTx/>
              <a:buNone/>
            </a:pPr>
            <a:r>
              <a:rPr lang="en-US" sz="1800" b="1" dirty="0" smtClean="0">
                <a:solidFill>
                  <a:srgbClr val="FF0000"/>
                </a:solidFill>
              </a:rPr>
              <a:t>A</a:t>
            </a:r>
            <a:r>
              <a:rPr lang="en-US" sz="1800" b="1" dirty="0" smtClean="0"/>
              <a:t> – </a:t>
            </a:r>
            <a:r>
              <a:rPr lang="en-US" sz="1800" b="1" dirty="0" smtClean="0">
                <a:solidFill>
                  <a:srgbClr val="FF0000"/>
                </a:solidFill>
              </a:rPr>
              <a:t>Audit</a:t>
            </a:r>
            <a:r>
              <a:rPr lang="en-US" sz="1800" b="1" dirty="0" smtClean="0"/>
              <a:t> Trial</a:t>
            </a:r>
          </a:p>
          <a:p>
            <a:pPr eaLnBrk="1" hangingPunct="1">
              <a:lnSpc>
                <a:spcPct val="90000"/>
              </a:lnSpc>
              <a:buFontTx/>
              <a:buNone/>
            </a:pPr>
            <a:r>
              <a:rPr lang="en-US" sz="1800" b="1" dirty="0" smtClean="0">
                <a:solidFill>
                  <a:srgbClr val="FF0000"/>
                </a:solidFill>
              </a:rPr>
              <a:t>G</a:t>
            </a:r>
            <a:r>
              <a:rPr lang="en-US" sz="1800" b="1" dirty="0" smtClean="0"/>
              <a:t> – </a:t>
            </a:r>
            <a:r>
              <a:rPr lang="en-US" sz="1800" b="1" dirty="0" smtClean="0">
                <a:solidFill>
                  <a:srgbClr val="FF0000"/>
                </a:solidFill>
              </a:rPr>
              <a:t>Glossary </a:t>
            </a:r>
            <a:r>
              <a:rPr lang="en-US" sz="1800" b="1" dirty="0" smtClean="0"/>
              <a:t>of the terms used in the </a:t>
            </a:r>
            <a:r>
              <a:rPr lang="en-US" sz="1800" b="1" dirty="0" err="1" smtClean="0"/>
              <a:t>mannual</a:t>
            </a:r>
            <a:endParaRPr lang="en-US" sz="1800" b="1" dirty="0" smtClean="0">
              <a:solidFill>
                <a:srgbClr val="FF0000"/>
              </a:solidFill>
            </a:endParaRPr>
          </a:p>
          <a:p>
            <a:pPr eaLnBrk="1" hangingPunct="1">
              <a:lnSpc>
                <a:spcPct val="90000"/>
              </a:lnSpc>
              <a:buFontTx/>
              <a:buNone/>
            </a:pPr>
            <a:endParaRPr lang="en-US" sz="1800" b="1" dirty="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a:xfrm>
            <a:off x="457200" y="274638"/>
            <a:ext cx="8229600" cy="639762"/>
          </a:xfrm>
        </p:spPr>
        <p:txBody>
          <a:bodyPr>
            <a:normAutofit fontScale="90000"/>
          </a:bodyPr>
          <a:lstStyle/>
          <a:p>
            <a:pPr algn="ctr" eaLnBrk="1" hangingPunct="1"/>
            <a:r>
              <a:rPr lang="en-US" sz="2400" u="sng" dirty="0" smtClean="0"/>
              <a:t>What is the best approach to implement               Information Security</a:t>
            </a:r>
          </a:p>
        </p:txBody>
      </p:sp>
      <p:sp>
        <p:nvSpPr>
          <p:cNvPr id="26629" name="Rectangle 3"/>
          <p:cNvSpPr>
            <a:spLocks noGrp="1" noChangeArrowheads="1"/>
          </p:cNvSpPr>
          <p:nvPr>
            <p:ph type="body" idx="1"/>
          </p:nvPr>
        </p:nvSpPr>
        <p:spPr>
          <a:xfrm>
            <a:off x="457200" y="914400"/>
            <a:ext cx="8229600" cy="5211763"/>
          </a:xfrm>
        </p:spPr>
        <p:txBody>
          <a:bodyPr>
            <a:normAutofit lnSpcReduction="10000"/>
          </a:bodyPr>
          <a:lstStyle/>
          <a:p>
            <a:pPr eaLnBrk="1" hangingPunct="1"/>
            <a:r>
              <a:rPr lang="en-US" sz="2200" smtClean="0"/>
              <a:t>For </a:t>
            </a:r>
            <a:r>
              <a:rPr lang="en-US" sz="2200" smtClean="0">
                <a:solidFill>
                  <a:srgbClr val="FF0000"/>
                </a:solidFill>
              </a:rPr>
              <a:t>Security Policy Development Roles DIMA</a:t>
            </a:r>
            <a:r>
              <a:rPr lang="en-US" sz="2200" smtClean="0"/>
              <a:t>c is required</a:t>
            </a:r>
          </a:p>
          <a:p>
            <a:pPr eaLnBrk="1" hangingPunct="1">
              <a:buFontTx/>
              <a:buNone/>
            </a:pPr>
            <a:r>
              <a:rPr lang="en-US" sz="1700" smtClean="0">
                <a:solidFill>
                  <a:srgbClr val="FF0000"/>
                </a:solidFill>
              </a:rPr>
              <a:t>Security Policy - </a:t>
            </a:r>
            <a:r>
              <a:rPr lang="en-US" sz="1700" smtClean="0"/>
              <a:t>Every Organisation should have a security policy that defines acceptable behavior &amp; reaction of organisation when such behavior is violated</a:t>
            </a:r>
          </a:p>
          <a:p>
            <a:pPr eaLnBrk="1" hangingPunct="1">
              <a:buFontTx/>
              <a:buNone/>
            </a:pPr>
            <a:r>
              <a:rPr lang="en-US" sz="1700" smtClean="0">
                <a:solidFill>
                  <a:srgbClr val="FF0000"/>
                </a:solidFill>
              </a:rPr>
              <a:t>Development</a:t>
            </a:r>
            <a:r>
              <a:rPr lang="en-US" sz="1700" smtClean="0"/>
              <a:t> – Security Policy should support &amp; complement existing organisations policies </a:t>
            </a:r>
            <a:endParaRPr lang="en-US" sz="1700" smtClean="0">
              <a:solidFill>
                <a:srgbClr val="FF0000"/>
              </a:solidFill>
            </a:endParaRPr>
          </a:p>
          <a:p>
            <a:pPr eaLnBrk="1" hangingPunct="1">
              <a:buFontTx/>
              <a:buNone/>
            </a:pPr>
            <a:r>
              <a:rPr lang="en-US" sz="1700" smtClean="0">
                <a:solidFill>
                  <a:srgbClr val="FF0000"/>
                </a:solidFill>
              </a:rPr>
              <a:t>Role</a:t>
            </a:r>
            <a:r>
              <a:rPr lang="en-US" sz="1700" smtClean="0"/>
              <a:t> – For effective security individual roles, responsibility &amp; authorities shall be clearly communicated and understood by all.</a:t>
            </a:r>
            <a:endParaRPr lang="en-US" sz="1700" smtClean="0">
              <a:solidFill>
                <a:srgbClr val="FF0000"/>
              </a:solidFill>
            </a:endParaRPr>
          </a:p>
          <a:p>
            <a:pPr eaLnBrk="1" hangingPunct="1">
              <a:buFontTx/>
              <a:buNone/>
            </a:pPr>
            <a:r>
              <a:rPr lang="en-US" sz="1700" smtClean="0">
                <a:solidFill>
                  <a:srgbClr val="FF0000"/>
                </a:solidFill>
              </a:rPr>
              <a:t>D - Design</a:t>
            </a:r>
            <a:r>
              <a:rPr lang="en-US" sz="1700" smtClean="0"/>
              <a:t> – While designing new or improved standards, measures, etc. for information System , it is imp to consider business requirement &amp; business risks in order to identify the specific security requirement</a:t>
            </a:r>
            <a:endParaRPr lang="en-US" sz="1700" smtClean="0">
              <a:solidFill>
                <a:srgbClr val="FF0000"/>
              </a:solidFill>
            </a:endParaRPr>
          </a:p>
          <a:p>
            <a:pPr eaLnBrk="1" hangingPunct="1">
              <a:buFontTx/>
              <a:buNone/>
            </a:pPr>
            <a:r>
              <a:rPr lang="en-US" sz="1700" smtClean="0">
                <a:solidFill>
                  <a:srgbClr val="FF0000"/>
                </a:solidFill>
              </a:rPr>
              <a:t>I - Implementation – </a:t>
            </a:r>
            <a:r>
              <a:rPr lang="en-US" sz="1700" smtClean="0"/>
              <a:t>The security standards, policies, and procedures need to be implemented in various areas of business</a:t>
            </a:r>
            <a:endParaRPr lang="en-US" sz="1700" smtClean="0">
              <a:solidFill>
                <a:srgbClr val="FF0000"/>
              </a:solidFill>
            </a:endParaRPr>
          </a:p>
          <a:p>
            <a:pPr eaLnBrk="1" hangingPunct="1">
              <a:buFontTx/>
              <a:buNone/>
            </a:pPr>
            <a:r>
              <a:rPr lang="en-US" sz="1700" smtClean="0">
                <a:solidFill>
                  <a:srgbClr val="FF0000"/>
                </a:solidFill>
              </a:rPr>
              <a:t>M</a:t>
            </a:r>
            <a:r>
              <a:rPr lang="en-US" sz="1700" smtClean="0"/>
              <a:t> – security </a:t>
            </a:r>
            <a:r>
              <a:rPr lang="en-US" sz="1700" smtClean="0">
                <a:solidFill>
                  <a:srgbClr val="FF0000"/>
                </a:solidFill>
              </a:rPr>
              <a:t>Monitoring </a:t>
            </a:r>
            <a:r>
              <a:rPr lang="en-US" sz="1700" smtClean="0"/>
              <a:t>– Preventive measures are not always feasible / cost effective to minimise loss or damage hence monitoring need to be established that all suspected breaches are promptly identified &amp; acted upon</a:t>
            </a:r>
            <a:endParaRPr lang="en-US" sz="1700" smtClean="0">
              <a:solidFill>
                <a:srgbClr val="FF0000"/>
              </a:solidFill>
            </a:endParaRPr>
          </a:p>
          <a:p>
            <a:pPr eaLnBrk="1" hangingPunct="1">
              <a:buFontTx/>
              <a:buNone/>
            </a:pPr>
            <a:r>
              <a:rPr lang="en-US" sz="1700" smtClean="0">
                <a:solidFill>
                  <a:srgbClr val="FF0000"/>
                </a:solidFill>
              </a:rPr>
              <a:t>A</a:t>
            </a:r>
            <a:r>
              <a:rPr lang="en-US" sz="1700" smtClean="0"/>
              <a:t> – </a:t>
            </a:r>
            <a:r>
              <a:rPr lang="en-US" sz="1700" smtClean="0">
                <a:solidFill>
                  <a:srgbClr val="FF0000"/>
                </a:solidFill>
              </a:rPr>
              <a:t>Awareness – </a:t>
            </a:r>
            <a:r>
              <a:rPr lang="en-US" sz="1700" smtClean="0"/>
              <a:t>Awareness to protect, training to operate, &amp; education for security measures </a:t>
            </a:r>
            <a:endParaRPr lang="en-US" sz="1700" smtClean="0">
              <a:solidFill>
                <a:srgbClr val="FF0000"/>
              </a:solidFill>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p:cNvSpPr>
            <a:spLocks noGrp="1" noChangeArrowheads="1"/>
          </p:cNvSpPr>
          <p:nvPr>
            <p:ph type="title"/>
          </p:nvPr>
        </p:nvSpPr>
        <p:spPr>
          <a:xfrm>
            <a:off x="457200" y="274638"/>
            <a:ext cx="8229600" cy="639762"/>
          </a:xfrm>
        </p:spPr>
        <p:txBody>
          <a:bodyPr/>
          <a:lstStyle/>
          <a:p>
            <a:pPr algn="ctr" eaLnBrk="1" hangingPunct="1"/>
            <a:r>
              <a:rPr lang="en-US" sz="3200" u="sng" dirty="0" smtClean="0"/>
              <a:t>Why is Audit of IS Required</a:t>
            </a:r>
          </a:p>
        </p:txBody>
      </p:sp>
      <p:sp>
        <p:nvSpPr>
          <p:cNvPr id="27653" name="Rectangle 3"/>
          <p:cNvSpPr>
            <a:spLocks noGrp="1" noChangeArrowheads="1"/>
          </p:cNvSpPr>
          <p:nvPr>
            <p:ph type="body" idx="1"/>
          </p:nvPr>
        </p:nvSpPr>
        <p:spPr>
          <a:xfrm>
            <a:off x="457200" y="914400"/>
            <a:ext cx="8229600" cy="5211763"/>
          </a:xfrm>
        </p:spPr>
        <p:txBody>
          <a:bodyPr/>
          <a:lstStyle/>
          <a:p>
            <a:pPr eaLnBrk="1" hangingPunct="1">
              <a:lnSpc>
                <a:spcPct val="80000"/>
              </a:lnSpc>
              <a:buFontTx/>
              <a:buNone/>
            </a:pPr>
            <a:r>
              <a:rPr lang="en-US" sz="2000" dirty="0" smtClean="0"/>
              <a:t>Auditor should look at the total system environment and not just computerized segment. Auditor must ensure that provisions are made for:</a:t>
            </a:r>
          </a:p>
          <a:p>
            <a:pPr eaLnBrk="1" hangingPunct="1">
              <a:lnSpc>
                <a:spcPct val="80000"/>
              </a:lnSpc>
              <a:buFontTx/>
              <a:buNone/>
            </a:pPr>
            <a:r>
              <a:rPr lang="en-US" sz="2000" dirty="0" err="1" smtClean="0">
                <a:solidFill>
                  <a:srgbClr val="FF0000"/>
                </a:solidFill>
              </a:rPr>
              <a:t>T</a:t>
            </a:r>
            <a:r>
              <a:rPr lang="en-US" sz="2000" dirty="0" err="1" smtClean="0"/>
              <a:t>um</a:t>
            </a:r>
            <a:r>
              <a:rPr lang="en-US" sz="2000" dirty="0" smtClean="0"/>
              <a:t> </a:t>
            </a:r>
            <a:r>
              <a:rPr lang="en-US" sz="2000" dirty="0" err="1" smtClean="0">
                <a:solidFill>
                  <a:srgbClr val="FF0000"/>
                </a:solidFill>
              </a:rPr>
              <a:t>D</a:t>
            </a:r>
            <a:r>
              <a:rPr lang="en-US" sz="2000" dirty="0" err="1" smtClean="0"/>
              <a:t>hakdkan</a:t>
            </a:r>
            <a:r>
              <a:rPr lang="en-US" sz="2000" dirty="0" smtClean="0">
                <a:solidFill>
                  <a:srgbClr val="FF0000"/>
                </a:solidFill>
              </a:rPr>
              <a:t> </a:t>
            </a:r>
            <a:r>
              <a:rPr lang="en-US" sz="2000" dirty="0" err="1" smtClean="0"/>
              <a:t>mein</a:t>
            </a:r>
            <a:r>
              <a:rPr lang="en-US" sz="2000" dirty="0" smtClean="0">
                <a:solidFill>
                  <a:srgbClr val="FF0000"/>
                </a:solidFill>
              </a:rPr>
              <a:t> </a:t>
            </a:r>
            <a:r>
              <a:rPr lang="en-US" sz="2000" dirty="0" err="1" smtClean="0">
                <a:solidFill>
                  <a:srgbClr val="FF0000"/>
                </a:solidFill>
              </a:rPr>
              <a:t>B</a:t>
            </a:r>
            <a:r>
              <a:rPr lang="en-US" sz="2000" dirty="0" err="1" smtClean="0"/>
              <a:t>askar</a:t>
            </a:r>
            <a:r>
              <a:rPr lang="en-US" sz="2000" dirty="0" smtClean="0">
                <a:solidFill>
                  <a:srgbClr val="FF0000"/>
                </a:solidFill>
              </a:rPr>
              <a:t> C</a:t>
            </a:r>
            <a:r>
              <a:rPr lang="en-US" sz="2000" dirty="0" smtClean="0"/>
              <a:t>ha</a:t>
            </a:r>
            <a:r>
              <a:rPr lang="en-US" sz="2000" dirty="0" smtClean="0">
                <a:solidFill>
                  <a:srgbClr val="FF0000"/>
                </a:solidFill>
              </a:rPr>
              <a:t> </a:t>
            </a:r>
            <a:r>
              <a:rPr lang="en-US" sz="2000" dirty="0" err="1" smtClean="0"/>
              <a:t>gaye</a:t>
            </a:r>
            <a:r>
              <a:rPr lang="en-US" sz="2000" dirty="0" smtClean="0"/>
              <a:t> ho</a:t>
            </a:r>
            <a:r>
              <a:rPr lang="en-US" sz="2000" dirty="0" smtClean="0">
                <a:solidFill>
                  <a:srgbClr val="FF0000"/>
                </a:solidFill>
              </a:rPr>
              <a:t> </a:t>
            </a:r>
            <a:r>
              <a:rPr lang="en-US" sz="2000" dirty="0" err="1" smtClean="0">
                <a:solidFill>
                  <a:srgbClr val="FF0000"/>
                </a:solidFill>
              </a:rPr>
              <a:t>E</a:t>
            </a:r>
            <a:r>
              <a:rPr lang="en-US" sz="2000" dirty="0" err="1" smtClean="0"/>
              <a:t>istarah</a:t>
            </a:r>
            <a:r>
              <a:rPr lang="en-US" sz="2000" dirty="0" smtClean="0">
                <a:solidFill>
                  <a:srgbClr val="FF0000"/>
                </a:solidFill>
              </a:rPr>
              <a:t>, </a:t>
            </a:r>
            <a:r>
              <a:rPr lang="en-US" sz="2000" dirty="0" err="1" smtClean="0">
                <a:solidFill>
                  <a:srgbClr val="FF0000"/>
                </a:solidFill>
              </a:rPr>
              <a:t>C</a:t>
            </a:r>
            <a:r>
              <a:rPr lang="en-US" sz="2000" dirty="0" err="1" smtClean="0"/>
              <a:t>halte</a:t>
            </a:r>
            <a:r>
              <a:rPr lang="en-US" sz="2000" dirty="0" err="1" smtClean="0">
                <a:solidFill>
                  <a:srgbClr val="FF0000"/>
                </a:solidFill>
              </a:rPr>
              <a:t>,P</a:t>
            </a:r>
            <a:r>
              <a:rPr lang="en-US" sz="2000" dirty="0" err="1" smtClean="0"/>
              <a:t>hirte</a:t>
            </a:r>
            <a:r>
              <a:rPr lang="en-US" sz="2000" dirty="0" err="1" smtClean="0">
                <a:solidFill>
                  <a:srgbClr val="FF0000"/>
                </a:solidFill>
              </a:rPr>
              <a:t>,S</a:t>
            </a:r>
            <a:r>
              <a:rPr lang="en-US" sz="2000" dirty="0" err="1" smtClean="0"/>
              <a:t>ote</a:t>
            </a:r>
            <a:r>
              <a:rPr lang="en-US" sz="2000" dirty="0" err="1" smtClean="0">
                <a:solidFill>
                  <a:srgbClr val="FF0000"/>
                </a:solidFill>
              </a:rPr>
              <a:t>,G</a:t>
            </a:r>
            <a:r>
              <a:rPr lang="en-US" sz="2000" dirty="0" err="1" smtClean="0"/>
              <a:t>aate</a:t>
            </a:r>
            <a:r>
              <a:rPr lang="en-US" sz="2000" dirty="0" err="1" smtClean="0">
                <a:solidFill>
                  <a:srgbClr val="FF0000"/>
                </a:solidFill>
              </a:rPr>
              <a:t>,I</a:t>
            </a:r>
            <a:r>
              <a:rPr lang="en-US" sz="2000" dirty="0" err="1" smtClean="0"/>
              <a:t>ntezar</a:t>
            </a:r>
            <a:r>
              <a:rPr lang="en-US" sz="2000" dirty="0" smtClean="0">
                <a:solidFill>
                  <a:srgbClr val="FF0000"/>
                </a:solidFill>
              </a:rPr>
              <a:t> </a:t>
            </a:r>
            <a:r>
              <a:rPr lang="en-US" sz="2000" dirty="0" err="1" smtClean="0"/>
              <a:t>hain</a:t>
            </a:r>
            <a:r>
              <a:rPr lang="en-US" sz="2000" dirty="0" smtClean="0"/>
              <a:t> </a:t>
            </a:r>
            <a:r>
              <a:rPr lang="en-US" sz="2000" dirty="0" err="1" smtClean="0"/>
              <a:t>tera</a:t>
            </a:r>
            <a:endParaRPr lang="en-US" sz="2000" dirty="0" smtClean="0"/>
          </a:p>
          <a:p>
            <a:pPr eaLnBrk="1" hangingPunct="1">
              <a:lnSpc>
                <a:spcPct val="80000"/>
              </a:lnSpc>
              <a:buFontTx/>
              <a:buNone/>
            </a:pPr>
            <a:r>
              <a:rPr lang="en-US" sz="2000" dirty="0" err="1" smtClean="0">
                <a:solidFill>
                  <a:srgbClr val="FF0000"/>
                </a:solidFill>
              </a:rPr>
              <a:t>T</a:t>
            </a:r>
            <a:r>
              <a:rPr lang="en-US" sz="2000" dirty="0" err="1" smtClean="0"/>
              <a:t>um</a:t>
            </a:r>
            <a:r>
              <a:rPr lang="en-US" sz="2000" dirty="0" smtClean="0"/>
              <a:t> – Audit </a:t>
            </a:r>
            <a:r>
              <a:rPr lang="en-US" sz="2000" dirty="0" smtClean="0">
                <a:solidFill>
                  <a:srgbClr val="FF0000"/>
                </a:solidFill>
              </a:rPr>
              <a:t>Trial </a:t>
            </a:r>
            <a:r>
              <a:rPr lang="en-US" sz="2000" dirty="0" smtClean="0"/>
              <a:t>so that transactions can be traced</a:t>
            </a:r>
            <a:endParaRPr lang="en-US" sz="2000" dirty="0" smtClean="0">
              <a:solidFill>
                <a:srgbClr val="FF0000"/>
              </a:solidFill>
            </a:endParaRPr>
          </a:p>
          <a:p>
            <a:pPr eaLnBrk="1" hangingPunct="1">
              <a:lnSpc>
                <a:spcPct val="80000"/>
              </a:lnSpc>
              <a:buFontTx/>
              <a:buNone/>
            </a:pPr>
            <a:r>
              <a:rPr lang="en-US" sz="2000" dirty="0" err="1" smtClean="0">
                <a:solidFill>
                  <a:srgbClr val="FF0000"/>
                </a:solidFill>
              </a:rPr>
              <a:t>D</a:t>
            </a:r>
            <a:r>
              <a:rPr lang="en-US" sz="2000" dirty="0" err="1" smtClean="0"/>
              <a:t>hadkan</a:t>
            </a:r>
            <a:r>
              <a:rPr lang="en-US" sz="2000" dirty="0" smtClean="0"/>
              <a:t> – </a:t>
            </a:r>
            <a:r>
              <a:rPr lang="en-US" sz="2000" dirty="0" smtClean="0">
                <a:solidFill>
                  <a:srgbClr val="FF0000"/>
                </a:solidFill>
              </a:rPr>
              <a:t>Data </a:t>
            </a:r>
            <a:r>
              <a:rPr lang="en-US" sz="2000" dirty="0" smtClean="0"/>
              <a:t>entered is controlled</a:t>
            </a:r>
            <a:endParaRPr lang="en-US" sz="2000" dirty="0" smtClean="0">
              <a:solidFill>
                <a:srgbClr val="FF0000"/>
              </a:solidFill>
            </a:endParaRPr>
          </a:p>
          <a:p>
            <a:pPr eaLnBrk="1" hangingPunct="1">
              <a:lnSpc>
                <a:spcPct val="80000"/>
              </a:lnSpc>
              <a:buFontTx/>
              <a:buNone/>
            </a:pPr>
            <a:r>
              <a:rPr lang="en-US" sz="2000" dirty="0" err="1" smtClean="0">
                <a:solidFill>
                  <a:srgbClr val="FF0000"/>
                </a:solidFill>
              </a:rPr>
              <a:t>B</a:t>
            </a:r>
            <a:r>
              <a:rPr lang="en-US" sz="2000" dirty="0" err="1" smtClean="0"/>
              <a:t>askar</a:t>
            </a:r>
            <a:r>
              <a:rPr lang="en-US" sz="2000" dirty="0" smtClean="0"/>
              <a:t> – </a:t>
            </a:r>
            <a:r>
              <a:rPr lang="en-US" sz="2000" dirty="0" smtClean="0">
                <a:solidFill>
                  <a:srgbClr val="FF0000"/>
                </a:solidFill>
              </a:rPr>
              <a:t>Backup</a:t>
            </a:r>
            <a:r>
              <a:rPr lang="en-US" sz="2000" dirty="0" smtClean="0"/>
              <a:t>  &amp; Recovery of Data is regular</a:t>
            </a:r>
          </a:p>
          <a:p>
            <a:pPr eaLnBrk="1" hangingPunct="1">
              <a:lnSpc>
                <a:spcPct val="80000"/>
              </a:lnSpc>
              <a:buFontTx/>
              <a:buNone/>
            </a:pPr>
            <a:r>
              <a:rPr lang="en-US" sz="2000" dirty="0" smtClean="0">
                <a:solidFill>
                  <a:srgbClr val="FF0000"/>
                </a:solidFill>
              </a:rPr>
              <a:t>C</a:t>
            </a:r>
            <a:r>
              <a:rPr lang="en-US" sz="2000" dirty="0" smtClean="0"/>
              <a:t>ha </a:t>
            </a:r>
            <a:r>
              <a:rPr lang="en-US" sz="2000" dirty="0" err="1" smtClean="0"/>
              <a:t>gaye</a:t>
            </a:r>
            <a:r>
              <a:rPr lang="en-US" sz="2000" dirty="0" smtClean="0"/>
              <a:t> ho – </a:t>
            </a:r>
            <a:r>
              <a:rPr lang="en-US" sz="2000" dirty="0" smtClean="0">
                <a:solidFill>
                  <a:srgbClr val="FF0000"/>
                </a:solidFill>
              </a:rPr>
              <a:t>Communication</a:t>
            </a:r>
            <a:r>
              <a:rPr lang="en-US" sz="2000" dirty="0" smtClean="0"/>
              <a:t> of Data is to right user.</a:t>
            </a:r>
          </a:p>
          <a:p>
            <a:pPr eaLnBrk="1" hangingPunct="1">
              <a:lnSpc>
                <a:spcPct val="80000"/>
              </a:lnSpc>
              <a:buFontTx/>
              <a:buNone/>
            </a:pPr>
            <a:r>
              <a:rPr lang="en-US" sz="2000" dirty="0" err="1" smtClean="0">
                <a:solidFill>
                  <a:srgbClr val="FF0000"/>
                </a:solidFill>
              </a:rPr>
              <a:t>E</a:t>
            </a:r>
            <a:r>
              <a:rPr lang="en-US" sz="2000" dirty="0" err="1" smtClean="0"/>
              <a:t>is</a:t>
            </a:r>
            <a:r>
              <a:rPr lang="en-US" sz="2000" dirty="0" smtClean="0"/>
              <a:t> </a:t>
            </a:r>
            <a:r>
              <a:rPr lang="en-US" sz="2000" dirty="0" err="1" smtClean="0"/>
              <a:t>tarah</a:t>
            </a:r>
            <a:r>
              <a:rPr lang="en-US" sz="2000" dirty="0" smtClean="0"/>
              <a:t> – handling </a:t>
            </a:r>
            <a:r>
              <a:rPr lang="en-US" sz="2000" dirty="0" smtClean="0">
                <a:solidFill>
                  <a:srgbClr val="FF0000"/>
                </a:solidFill>
              </a:rPr>
              <a:t>Exception to</a:t>
            </a:r>
            <a:r>
              <a:rPr lang="en-US" sz="2000" dirty="0" smtClean="0"/>
              <a:t>  &amp; Rejection from the comp. system</a:t>
            </a:r>
          </a:p>
          <a:p>
            <a:pPr eaLnBrk="1" hangingPunct="1">
              <a:lnSpc>
                <a:spcPct val="80000"/>
              </a:lnSpc>
              <a:buFontTx/>
              <a:buNone/>
            </a:pPr>
            <a:r>
              <a:rPr lang="en-US" sz="2000" dirty="0" err="1" smtClean="0">
                <a:solidFill>
                  <a:srgbClr val="FF0000"/>
                </a:solidFill>
              </a:rPr>
              <a:t>C</a:t>
            </a:r>
            <a:r>
              <a:rPr lang="en-US" sz="2000" dirty="0" err="1" smtClean="0"/>
              <a:t>halte</a:t>
            </a:r>
            <a:r>
              <a:rPr lang="en-US" sz="2000" dirty="0" smtClean="0"/>
              <a:t> – </a:t>
            </a:r>
            <a:r>
              <a:rPr lang="en-US" sz="2000" dirty="0" smtClean="0">
                <a:solidFill>
                  <a:srgbClr val="FF0000"/>
                </a:solidFill>
              </a:rPr>
              <a:t>Changes</a:t>
            </a:r>
            <a:r>
              <a:rPr lang="en-US" sz="2000" dirty="0" smtClean="0"/>
              <a:t> in system is </a:t>
            </a:r>
            <a:r>
              <a:rPr lang="en-US" sz="2000" dirty="0" smtClean="0">
                <a:solidFill>
                  <a:srgbClr val="FF0000"/>
                </a:solidFill>
              </a:rPr>
              <a:t>as per Authorization</a:t>
            </a:r>
          </a:p>
          <a:p>
            <a:pPr eaLnBrk="1" hangingPunct="1">
              <a:lnSpc>
                <a:spcPct val="80000"/>
              </a:lnSpc>
              <a:buFontTx/>
              <a:buNone/>
            </a:pPr>
            <a:r>
              <a:rPr lang="en-US" sz="2000" dirty="0" err="1" smtClean="0">
                <a:solidFill>
                  <a:srgbClr val="FF0000"/>
                </a:solidFill>
              </a:rPr>
              <a:t>P</a:t>
            </a:r>
            <a:r>
              <a:rPr lang="en-US" sz="2000" dirty="0" err="1" smtClean="0"/>
              <a:t>hirte</a:t>
            </a:r>
            <a:r>
              <a:rPr lang="en-US" sz="2000" dirty="0" smtClean="0"/>
              <a:t> – system </a:t>
            </a:r>
            <a:r>
              <a:rPr lang="en-US" sz="2000" dirty="0" smtClean="0">
                <a:solidFill>
                  <a:srgbClr val="FF0000"/>
                </a:solidFill>
              </a:rPr>
              <a:t>Performance as stated </a:t>
            </a:r>
          </a:p>
          <a:p>
            <a:pPr eaLnBrk="1" hangingPunct="1">
              <a:lnSpc>
                <a:spcPct val="80000"/>
              </a:lnSpc>
              <a:buFontTx/>
              <a:buNone/>
            </a:pPr>
            <a:r>
              <a:rPr lang="en-US" sz="2000" dirty="0" err="1" smtClean="0">
                <a:solidFill>
                  <a:srgbClr val="FF0000"/>
                </a:solidFill>
              </a:rPr>
              <a:t>S</a:t>
            </a:r>
            <a:r>
              <a:rPr lang="en-US" sz="2000" dirty="0" err="1" smtClean="0"/>
              <a:t>ote</a:t>
            </a:r>
            <a:r>
              <a:rPr lang="en-US" sz="2000" dirty="0" smtClean="0"/>
              <a:t> – </a:t>
            </a:r>
            <a:r>
              <a:rPr lang="en-US" sz="2000" dirty="0" smtClean="0">
                <a:solidFill>
                  <a:srgbClr val="FF0000"/>
                </a:solidFill>
              </a:rPr>
              <a:t>Security</a:t>
            </a:r>
            <a:r>
              <a:rPr lang="en-US" sz="2000" dirty="0" smtClean="0"/>
              <a:t> Procedure between interconnected comp systems and to protect users data</a:t>
            </a:r>
          </a:p>
          <a:p>
            <a:pPr eaLnBrk="1" hangingPunct="1">
              <a:lnSpc>
                <a:spcPct val="80000"/>
              </a:lnSpc>
              <a:buFontTx/>
              <a:buNone/>
            </a:pPr>
            <a:r>
              <a:rPr lang="en-US" sz="2000" dirty="0" err="1" smtClean="0">
                <a:solidFill>
                  <a:srgbClr val="FF0000"/>
                </a:solidFill>
              </a:rPr>
              <a:t>G</a:t>
            </a:r>
            <a:r>
              <a:rPr lang="en-US" sz="2000" dirty="0" err="1" smtClean="0"/>
              <a:t>aate</a:t>
            </a:r>
            <a:r>
              <a:rPr lang="en-US" sz="2000" dirty="0" smtClean="0"/>
              <a:t> – </a:t>
            </a:r>
            <a:r>
              <a:rPr lang="en-US" sz="2000" dirty="0" err="1" smtClean="0">
                <a:solidFill>
                  <a:srgbClr val="FF0000"/>
                </a:solidFill>
              </a:rPr>
              <a:t>Govt</a:t>
            </a:r>
            <a:r>
              <a:rPr lang="en-US" sz="2000" dirty="0" smtClean="0">
                <a:solidFill>
                  <a:srgbClr val="FF0000"/>
                </a:solidFill>
              </a:rPr>
              <a:t> &amp; </a:t>
            </a:r>
            <a:r>
              <a:rPr lang="en-US" sz="2000" dirty="0" err="1" smtClean="0">
                <a:solidFill>
                  <a:srgbClr val="FF0000"/>
                </a:solidFill>
              </a:rPr>
              <a:t>Organisational</a:t>
            </a:r>
            <a:r>
              <a:rPr lang="en-US" sz="2000" dirty="0" smtClean="0">
                <a:solidFill>
                  <a:srgbClr val="FF0000"/>
                </a:solidFill>
              </a:rPr>
              <a:t> Policy </a:t>
            </a:r>
            <a:r>
              <a:rPr lang="en-US" sz="2000" dirty="0" smtClean="0"/>
              <a:t>are adhered in the system</a:t>
            </a:r>
          </a:p>
          <a:p>
            <a:pPr eaLnBrk="1" hangingPunct="1">
              <a:lnSpc>
                <a:spcPct val="80000"/>
              </a:lnSpc>
              <a:buFontTx/>
              <a:buNone/>
            </a:pPr>
            <a:r>
              <a:rPr lang="en-US" sz="2000" dirty="0" err="1" smtClean="0">
                <a:solidFill>
                  <a:srgbClr val="FF0000"/>
                </a:solidFill>
              </a:rPr>
              <a:t>I</a:t>
            </a:r>
            <a:r>
              <a:rPr lang="en-US" sz="2000" dirty="0" err="1" smtClean="0"/>
              <a:t>ntezar</a:t>
            </a:r>
            <a:r>
              <a:rPr lang="en-US" sz="2000" dirty="0" smtClean="0"/>
              <a:t> – </a:t>
            </a:r>
            <a:r>
              <a:rPr lang="en-US" sz="2000" dirty="0" smtClean="0">
                <a:solidFill>
                  <a:srgbClr val="FF0000"/>
                </a:solidFill>
              </a:rPr>
              <a:t>Integrity of Transaction </a:t>
            </a:r>
            <a:r>
              <a:rPr lang="en-US" sz="2000" dirty="0" smtClean="0"/>
              <a:t>so that no transaction is left without giving its respective effect.</a:t>
            </a:r>
          </a:p>
          <a:p>
            <a:pPr eaLnBrk="1" hangingPunct="1">
              <a:lnSpc>
                <a:spcPct val="80000"/>
              </a:lnSpc>
              <a:buFontTx/>
              <a:buNone/>
            </a:pPr>
            <a:endParaRPr lang="en-US" sz="2000" dirty="0"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r>
              <a:rPr lang="en-US" u="sng" dirty="0" smtClean="0">
                <a:solidFill>
                  <a:srgbClr val="FF0000"/>
                </a:solidFill>
              </a:rPr>
              <a:t>I – Information</a:t>
            </a:r>
          </a:p>
          <a:p>
            <a:pPr>
              <a:buNone/>
            </a:pPr>
            <a:r>
              <a:rPr lang="en-US" dirty="0" smtClean="0"/>
              <a:t>    Raw data when processed is Called as Info </a:t>
            </a:r>
          </a:p>
          <a:p>
            <a:r>
              <a:rPr lang="en-US" u="sng" dirty="0" smtClean="0">
                <a:solidFill>
                  <a:srgbClr val="FF0000"/>
                </a:solidFill>
              </a:rPr>
              <a:t>S – System</a:t>
            </a:r>
          </a:p>
          <a:p>
            <a:pPr>
              <a:buNone/>
            </a:pPr>
            <a:r>
              <a:rPr lang="en-US" dirty="0" smtClean="0"/>
              <a:t>    Set of Inter-related elements which work together for a common goal.</a:t>
            </a:r>
          </a:p>
          <a:p>
            <a:pPr>
              <a:buNone/>
            </a:pPr>
            <a:r>
              <a:rPr lang="en-US" dirty="0" smtClean="0">
                <a:solidFill>
                  <a:srgbClr val="FF0000"/>
                </a:solidFill>
              </a:rPr>
              <a:t>  </a:t>
            </a:r>
            <a:r>
              <a:rPr lang="en-US" u="sng" dirty="0" smtClean="0">
                <a:solidFill>
                  <a:srgbClr val="FF0000"/>
                </a:solidFill>
              </a:rPr>
              <a:t>IS – Information System</a:t>
            </a:r>
            <a:r>
              <a:rPr lang="en-US" dirty="0" smtClean="0"/>
              <a:t> – A software(System) which provides Information(Processed Data).</a:t>
            </a:r>
          </a:p>
          <a:p>
            <a:r>
              <a:rPr lang="en-US" u="sng" dirty="0" smtClean="0">
                <a:solidFill>
                  <a:srgbClr val="FF0000"/>
                </a:solidFill>
              </a:rPr>
              <a:t>C – Control</a:t>
            </a:r>
            <a:r>
              <a:rPr lang="en-US" dirty="0" smtClean="0"/>
              <a:t> – To avoid any </a:t>
            </a:r>
            <a:r>
              <a:rPr lang="en-US" dirty="0" err="1" smtClean="0"/>
              <a:t>mis</a:t>
            </a:r>
            <a:r>
              <a:rPr lang="en-US" dirty="0" smtClean="0"/>
              <a:t> – happening in the IS developed/Purchased.</a:t>
            </a:r>
          </a:p>
          <a:p>
            <a:r>
              <a:rPr lang="en-US" u="sng" dirty="0" smtClean="0">
                <a:solidFill>
                  <a:srgbClr val="FF0000"/>
                </a:solidFill>
              </a:rPr>
              <a:t>A – Audit</a:t>
            </a:r>
            <a:r>
              <a:rPr lang="en-US" dirty="0" smtClean="0"/>
              <a:t> – To Keep a check is the IS working error free and efficiently or not, if not take corrective actions.</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8" name="Text Box 4"/>
          <p:cNvSpPr txBox="1">
            <a:spLocks noChangeArrowheads="1"/>
          </p:cNvSpPr>
          <p:nvPr/>
        </p:nvSpPr>
        <p:spPr bwMode="auto">
          <a:xfrm>
            <a:off x="228600" y="381000"/>
            <a:ext cx="8534400" cy="584775"/>
          </a:xfrm>
          <a:prstGeom prst="rect">
            <a:avLst/>
          </a:prstGeom>
          <a:noFill/>
          <a:ln w="9525">
            <a:noFill/>
            <a:miter lim="800000"/>
            <a:headEnd/>
            <a:tailEnd/>
          </a:ln>
        </p:spPr>
        <p:txBody>
          <a:bodyPr>
            <a:spAutoFit/>
          </a:bodyPr>
          <a:lstStyle/>
          <a:p>
            <a:pPr algn="ctr">
              <a:spcBef>
                <a:spcPct val="50000"/>
              </a:spcBef>
            </a:pPr>
            <a:r>
              <a:rPr lang="en-US" sz="3200" b="1" u="sng" dirty="0">
                <a:solidFill>
                  <a:schemeClr val="tx1">
                    <a:lumMod val="75000"/>
                    <a:lumOff val="25000"/>
                  </a:schemeClr>
                </a:solidFill>
              </a:rPr>
              <a:t>Concurrent Audit Techniques</a:t>
            </a:r>
          </a:p>
        </p:txBody>
      </p:sp>
      <p:sp>
        <p:nvSpPr>
          <p:cNvPr id="226310" name="Text Box 6"/>
          <p:cNvSpPr txBox="1">
            <a:spLocks noChangeArrowheads="1"/>
          </p:cNvSpPr>
          <p:nvPr/>
        </p:nvSpPr>
        <p:spPr bwMode="auto">
          <a:xfrm>
            <a:off x="381000" y="1295400"/>
            <a:ext cx="8077200" cy="3970318"/>
          </a:xfrm>
          <a:prstGeom prst="rect">
            <a:avLst/>
          </a:prstGeom>
          <a:noFill/>
          <a:ln w="9525">
            <a:noFill/>
            <a:miter lim="800000"/>
            <a:headEnd/>
            <a:tailEnd/>
          </a:ln>
        </p:spPr>
        <p:txBody>
          <a:bodyPr>
            <a:spAutoFit/>
          </a:bodyPr>
          <a:lstStyle/>
          <a:p>
            <a:pPr>
              <a:spcBef>
                <a:spcPct val="50000"/>
              </a:spcBef>
            </a:pPr>
            <a:r>
              <a:rPr lang="en-US" b="1" u="sng" dirty="0">
                <a:solidFill>
                  <a:srgbClr val="FF0000"/>
                </a:solidFill>
              </a:rPr>
              <a:t>Definition</a:t>
            </a:r>
          </a:p>
          <a:p>
            <a:pPr>
              <a:spcBef>
                <a:spcPct val="50000"/>
              </a:spcBef>
              <a:buFontTx/>
              <a:buChar char="-"/>
            </a:pPr>
            <a:r>
              <a:rPr lang="en-US" dirty="0"/>
              <a:t>Audit Techniques which can assure secure system flow without interrupting routine activities</a:t>
            </a:r>
          </a:p>
          <a:p>
            <a:pPr>
              <a:spcBef>
                <a:spcPct val="50000"/>
              </a:spcBef>
              <a:buFontTx/>
              <a:buChar char="-"/>
            </a:pPr>
            <a:r>
              <a:rPr lang="en-US" dirty="0"/>
              <a:t> Because On-line real time systems cant be halted for want of Audit</a:t>
            </a:r>
          </a:p>
          <a:p>
            <a:pPr>
              <a:spcBef>
                <a:spcPct val="50000"/>
              </a:spcBef>
            </a:pPr>
            <a:r>
              <a:rPr lang="en-US" b="1" u="sng" dirty="0">
                <a:solidFill>
                  <a:srgbClr val="FF0000"/>
                </a:solidFill>
              </a:rPr>
              <a:t>5 Types:</a:t>
            </a:r>
          </a:p>
          <a:p>
            <a:pPr>
              <a:spcBef>
                <a:spcPct val="50000"/>
              </a:spcBef>
            </a:pPr>
            <a:r>
              <a:rPr lang="en-US" dirty="0"/>
              <a:t>  a) ITF (Integrated Test Facility)</a:t>
            </a:r>
          </a:p>
          <a:p>
            <a:pPr>
              <a:spcBef>
                <a:spcPct val="50000"/>
              </a:spcBef>
            </a:pPr>
            <a:r>
              <a:rPr lang="en-US" dirty="0"/>
              <a:t>  b) Snapshot</a:t>
            </a:r>
          </a:p>
          <a:p>
            <a:pPr>
              <a:spcBef>
                <a:spcPct val="50000"/>
              </a:spcBef>
            </a:pPr>
            <a:r>
              <a:rPr lang="en-US" dirty="0"/>
              <a:t>  c) SCARF (System Control Audit Review Technique)</a:t>
            </a:r>
          </a:p>
          <a:p>
            <a:pPr>
              <a:spcBef>
                <a:spcPct val="50000"/>
              </a:spcBef>
            </a:pPr>
            <a:r>
              <a:rPr lang="en-US" dirty="0"/>
              <a:t>  d) Audit Hooks </a:t>
            </a:r>
          </a:p>
          <a:p>
            <a:pPr>
              <a:spcBef>
                <a:spcPct val="50000"/>
              </a:spcBef>
            </a:pPr>
            <a:r>
              <a:rPr lang="en-US" dirty="0"/>
              <a:t>  e) CIS (Continuous Intermittent System)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26308">
                                            <p:txEl>
                                              <p:pRg st="0" end="0"/>
                                            </p:txEl>
                                          </p:spTgt>
                                        </p:tgtEl>
                                        <p:attrNameLst>
                                          <p:attrName>style.visibility</p:attrName>
                                        </p:attrNameLst>
                                      </p:cBhvr>
                                      <p:to>
                                        <p:strVal val="visible"/>
                                      </p:to>
                                    </p:set>
                                    <p:animEffect transition="in" filter="blinds(horizontal)">
                                      <p:cBhvr>
                                        <p:cTn id="7" dur="500"/>
                                        <p:tgtEl>
                                          <p:spTgt spid="22630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26310">
                                            <p:txEl>
                                              <p:pRg st="0" end="0"/>
                                            </p:txEl>
                                          </p:spTgt>
                                        </p:tgtEl>
                                        <p:attrNameLst>
                                          <p:attrName>style.visibility</p:attrName>
                                        </p:attrNameLst>
                                      </p:cBhvr>
                                      <p:to>
                                        <p:strVal val="visible"/>
                                      </p:to>
                                    </p:set>
                                    <p:animEffect transition="in" filter="blinds(horizontal)">
                                      <p:cBhvr>
                                        <p:cTn id="12" dur="500"/>
                                        <p:tgtEl>
                                          <p:spTgt spid="2263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26310">
                                            <p:txEl>
                                              <p:pRg st="1" end="1"/>
                                            </p:txEl>
                                          </p:spTgt>
                                        </p:tgtEl>
                                        <p:attrNameLst>
                                          <p:attrName>style.visibility</p:attrName>
                                        </p:attrNameLst>
                                      </p:cBhvr>
                                      <p:to>
                                        <p:strVal val="visible"/>
                                      </p:to>
                                    </p:set>
                                    <p:animEffect transition="in" filter="blinds(horizontal)">
                                      <p:cBhvr>
                                        <p:cTn id="17" dur="500"/>
                                        <p:tgtEl>
                                          <p:spTgt spid="2263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26310">
                                            <p:txEl>
                                              <p:pRg st="2" end="2"/>
                                            </p:txEl>
                                          </p:spTgt>
                                        </p:tgtEl>
                                        <p:attrNameLst>
                                          <p:attrName>style.visibility</p:attrName>
                                        </p:attrNameLst>
                                      </p:cBhvr>
                                      <p:to>
                                        <p:strVal val="visible"/>
                                      </p:to>
                                    </p:set>
                                    <p:animEffect transition="in" filter="blinds(horizontal)">
                                      <p:cBhvr>
                                        <p:cTn id="22" dur="500"/>
                                        <p:tgtEl>
                                          <p:spTgt spid="2263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26310">
                                            <p:txEl>
                                              <p:pRg st="3" end="3"/>
                                            </p:txEl>
                                          </p:spTgt>
                                        </p:tgtEl>
                                        <p:attrNameLst>
                                          <p:attrName>style.visibility</p:attrName>
                                        </p:attrNameLst>
                                      </p:cBhvr>
                                      <p:to>
                                        <p:strVal val="visible"/>
                                      </p:to>
                                    </p:set>
                                    <p:animEffect transition="in" filter="blinds(horizontal)">
                                      <p:cBhvr>
                                        <p:cTn id="27" dur="500"/>
                                        <p:tgtEl>
                                          <p:spTgt spid="22631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26310">
                                            <p:txEl>
                                              <p:pRg st="4" end="4"/>
                                            </p:txEl>
                                          </p:spTgt>
                                        </p:tgtEl>
                                        <p:attrNameLst>
                                          <p:attrName>style.visibility</p:attrName>
                                        </p:attrNameLst>
                                      </p:cBhvr>
                                      <p:to>
                                        <p:strVal val="visible"/>
                                      </p:to>
                                    </p:set>
                                    <p:animEffect transition="in" filter="blinds(horizontal)">
                                      <p:cBhvr>
                                        <p:cTn id="32" dur="500"/>
                                        <p:tgtEl>
                                          <p:spTgt spid="226310">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26310">
                                            <p:txEl>
                                              <p:pRg st="5" end="5"/>
                                            </p:txEl>
                                          </p:spTgt>
                                        </p:tgtEl>
                                        <p:attrNameLst>
                                          <p:attrName>style.visibility</p:attrName>
                                        </p:attrNameLst>
                                      </p:cBhvr>
                                      <p:to>
                                        <p:strVal val="visible"/>
                                      </p:to>
                                    </p:set>
                                    <p:animEffect transition="in" filter="blinds(horizontal)">
                                      <p:cBhvr>
                                        <p:cTn id="37" dur="500"/>
                                        <p:tgtEl>
                                          <p:spTgt spid="226310">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26310">
                                            <p:txEl>
                                              <p:pRg st="6" end="6"/>
                                            </p:txEl>
                                          </p:spTgt>
                                        </p:tgtEl>
                                        <p:attrNameLst>
                                          <p:attrName>style.visibility</p:attrName>
                                        </p:attrNameLst>
                                      </p:cBhvr>
                                      <p:to>
                                        <p:strVal val="visible"/>
                                      </p:to>
                                    </p:set>
                                    <p:animEffect transition="in" filter="blinds(horizontal)">
                                      <p:cBhvr>
                                        <p:cTn id="42" dur="500"/>
                                        <p:tgtEl>
                                          <p:spTgt spid="226310">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226310">
                                            <p:txEl>
                                              <p:pRg st="7" end="7"/>
                                            </p:txEl>
                                          </p:spTgt>
                                        </p:tgtEl>
                                        <p:attrNameLst>
                                          <p:attrName>style.visibility</p:attrName>
                                        </p:attrNameLst>
                                      </p:cBhvr>
                                      <p:to>
                                        <p:strVal val="visible"/>
                                      </p:to>
                                    </p:set>
                                    <p:animEffect transition="in" filter="blinds(horizontal)">
                                      <p:cBhvr>
                                        <p:cTn id="47" dur="500"/>
                                        <p:tgtEl>
                                          <p:spTgt spid="226310">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226310">
                                            <p:txEl>
                                              <p:pRg st="8" end="8"/>
                                            </p:txEl>
                                          </p:spTgt>
                                        </p:tgtEl>
                                        <p:attrNameLst>
                                          <p:attrName>style.visibility</p:attrName>
                                        </p:attrNameLst>
                                      </p:cBhvr>
                                      <p:to>
                                        <p:strVal val="visible"/>
                                      </p:to>
                                    </p:set>
                                    <p:animEffect transition="in" filter="blinds(horizontal)">
                                      <p:cBhvr>
                                        <p:cTn id="52" dur="500"/>
                                        <p:tgtEl>
                                          <p:spTgt spid="2263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3"/>
          <p:cNvSpPr>
            <a:spLocks noGrp="1" noChangeArrowheads="1"/>
          </p:cNvSpPr>
          <p:nvPr>
            <p:ph type="body" idx="1"/>
          </p:nvPr>
        </p:nvSpPr>
        <p:spPr>
          <a:xfrm>
            <a:off x="457200" y="304800"/>
            <a:ext cx="8229600" cy="5791200"/>
          </a:xfrm>
        </p:spPr>
        <p:txBody>
          <a:bodyPr/>
          <a:lstStyle/>
          <a:p>
            <a:pPr algn="ctr" eaLnBrk="1" hangingPunct="1">
              <a:buFontTx/>
              <a:buNone/>
            </a:pPr>
            <a:r>
              <a:rPr lang="en-US" sz="2000" b="1" u="sng" dirty="0" smtClean="0"/>
              <a:t>a) ITF – Integrated Test Facility</a:t>
            </a:r>
          </a:p>
          <a:p>
            <a:pPr eaLnBrk="1" hangingPunct="1">
              <a:buFontTx/>
              <a:buNone/>
            </a:pPr>
            <a:r>
              <a:rPr lang="en-US" sz="2000" dirty="0" smtClean="0"/>
              <a:t>A Fictitious test data is generated in Master File for processing through the system. </a:t>
            </a:r>
          </a:p>
          <a:p>
            <a:pPr eaLnBrk="1" hangingPunct="1">
              <a:buFontTx/>
              <a:buNone/>
            </a:pPr>
            <a:r>
              <a:rPr lang="en-US" sz="2000" dirty="0" smtClean="0"/>
              <a:t>These are processed with the Original Data. </a:t>
            </a:r>
          </a:p>
          <a:p>
            <a:pPr eaLnBrk="1" hangingPunct="1">
              <a:buFontTx/>
              <a:buNone/>
            </a:pPr>
            <a:r>
              <a:rPr lang="en-US" sz="2000" dirty="0" smtClean="0"/>
              <a:t>Co. people are unaware that both Real &amp; Fictitious data is being processed together. </a:t>
            </a:r>
          </a:p>
          <a:p>
            <a:pPr eaLnBrk="1" hangingPunct="1">
              <a:buFontTx/>
              <a:buNone/>
            </a:pPr>
            <a:r>
              <a:rPr lang="en-US" sz="2000" dirty="0" smtClean="0"/>
              <a:t>Auditor compares processing &amp; Expected results in order to verify that the systems &amp; its controls are operating properly</a:t>
            </a:r>
          </a:p>
          <a:p>
            <a:pPr eaLnBrk="1" hangingPunct="1">
              <a:buFontTx/>
              <a:buNone/>
            </a:pPr>
            <a:endParaRPr lang="en-US" sz="2000" dirty="0" smtClean="0"/>
          </a:p>
          <a:p>
            <a:pPr algn="ctr" eaLnBrk="1" hangingPunct="1">
              <a:buFontTx/>
              <a:buNone/>
            </a:pPr>
            <a:r>
              <a:rPr lang="en-US" sz="2000" b="1" u="sng" dirty="0" smtClean="0"/>
              <a:t>b) The Snapshot Technique</a:t>
            </a:r>
          </a:p>
          <a:p>
            <a:pPr eaLnBrk="1" hangingPunct="1">
              <a:buFontTx/>
              <a:buNone/>
            </a:pPr>
            <a:r>
              <a:rPr lang="en-US" sz="2000" dirty="0" smtClean="0"/>
              <a:t>Selected transactions are marked with special code. </a:t>
            </a:r>
          </a:p>
          <a:p>
            <a:pPr eaLnBrk="1" hangingPunct="1">
              <a:buFontTx/>
              <a:buNone/>
            </a:pPr>
            <a:r>
              <a:rPr lang="en-US" sz="2000" dirty="0" smtClean="0"/>
              <a:t>Audit modules in the program records these transactions and their </a:t>
            </a:r>
            <a:r>
              <a:rPr lang="en-US" sz="2000" dirty="0" err="1" smtClean="0"/>
              <a:t>masterfiles</a:t>
            </a:r>
            <a:r>
              <a:rPr lang="en-US" sz="2000" dirty="0" smtClean="0"/>
              <a:t> before &amp; after processing. </a:t>
            </a:r>
          </a:p>
          <a:p>
            <a:pPr eaLnBrk="1" hangingPunct="1">
              <a:buFontTx/>
              <a:buNone/>
            </a:pPr>
            <a:r>
              <a:rPr lang="en-US" sz="2000" dirty="0" smtClean="0"/>
              <a:t>Snapshot data are recorded in a special file &amp; reviewed by auditor that all the processing steps have been properly executed.</a:t>
            </a:r>
          </a:p>
          <a:p>
            <a:pPr eaLnBrk="1" hangingPunct="1">
              <a:buFontTx/>
              <a:buNone/>
            </a:pPr>
            <a:endParaRPr lang="en-US" sz="2000" dirty="0" smtClean="0"/>
          </a:p>
          <a:p>
            <a:pPr algn="ctr" eaLnBrk="1" hangingPunct="1">
              <a:buFontTx/>
              <a:buNone/>
            </a:pPr>
            <a:endParaRPr lang="en-US" sz="20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27331">
                                            <p:txEl>
                                              <p:pRg st="0" end="0"/>
                                            </p:txEl>
                                          </p:spTgt>
                                        </p:tgtEl>
                                        <p:attrNameLst>
                                          <p:attrName>style.visibility</p:attrName>
                                        </p:attrNameLst>
                                      </p:cBhvr>
                                      <p:to>
                                        <p:strVal val="visible"/>
                                      </p:to>
                                    </p:set>
                                    <p:animEffect transition="in" filter="blinds(horizontal)">
                                      <p:cBhvr>
                                        <p:cTn id="7" dur="500"/>
                                        <p:tgtEl>
                                          <p:spTgt spid="2273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27331">
                                            <p:txEl>
                                              <p:pRg st="1" end="1"/>
                                            </p:txEl>
                                          </p:spTgt>
                                        </p:tgtEl>
                                        <p:attrNameLst>
                                          <p:attrName>style.visibility</p:attrName>
                                        </p:attrNameLst>
                                      </p:cBhvr>
                                      <p:to>
                                        <p:strVal val="visible"/>
                                      </p:to>
                                    </p:set>
                                    <p:animEffect transition="in" filter="blinds(horizontal)">
                                      <p:cBhvr>
                                        <p:cTn id="12" dur="500"/>
                                        <p:tgtEl>
                                          <p:spTgt spid="2273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27331">
                                            <p:txEl>
                                              <p:pRg st="2" end="2"/>
                                            </p:txEl>
                                          </p:spTgt>
                                        </p:tgtEl>
                                        <p:attrNameLst>
                                          <p:attrName>style.visibility</p:attrName>
                                        </p:attrNameLst>
                                      </p:cBhvr>
                                      <p:to>
                                        <p:strVal val="visible"/>
                                      </p:to>
                                    </p:set>
                                    <p:animEffect transition="in" filter="blinds(horizontal)">
                                      <p:cBhvr>
                                        <p:cTn id="17" dur="500"/>
                                        <p:tgtEl>
                                          <p:spTgt spid="2273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27331">
                                            <p:txEl>
                                              <p:pRg st="3" end="3"/>
                                            </p:txEl>
                                          </p:spTgt>
                                        </p:tgtEl>
                                        <p:attrNameLst>
                                          <p:attrName>style.visibility</p:attrName>
                                        </p:attrNameLst>
                                      </p:cBhvr>
                                      <p:to>
                                        <p:strVal val="visible"/>
                                      </p:to>
                                    </p:set>
                                    <p:animEffect transition="in" filter="blinds(horizontal)">
                                      <p:cBhvr>
                                        <p:cTn id="22" dur="500"/>
                                        <p:tgtEl>
                                          <p:spTgt spid="22733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27331">
                                            <p:txEl>
                                              <p:pRg st="4" end="4"/>
                                            </p:txEl>
                                          </p:spTgt>
                                        </p:tgtEl>
                                        <p:attrNameLst>
                                          <p:attrName>style.visibility</p:attrName>
                                        </p:attrNameLst>
                                      </p:cBhvr>
                                      <p:to>
                                        <p:strVal val="visible"/>
                                      </p:to>
                                    </p:set>
                                    <p:animEffect transition="in" filter="blinds(horizontal)">
                                      <p:cBhvr>
                                        <p:cTn id="27" dur="500"/>
                                        <p:tgtEl>
                                          <p:spTgt spid="22733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27331">
                                            <p:txEl>
                                              <p:pRg st="6" end="6"/>
                                            </p:txEl>
                                          </p:spTgt>
                                        </p:tgtEl>
                                        <p:attrNameLst>
                                          <p:attrName>style.visibility</p:attrName>
                                        </p:attrNameLst>
                                      </p:cBhvr>
                                      <p:to>
                                        <p:strVal val="visible"/>
                                      </p:to>
                                    </p:set>
                                    <p:animEffect transition="in" filter="blinds(horizontal)">
                                      <p:cBhvr>
                                        <p:cTn id="32" dur="500"/>
                                        <p:tgtEl>
                                          <p:spTgt spid="227331">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27331">
                                            <p:txEl>
                                              <p:pRg st="7" end="7"/>
                                            </p:txEl>
                                          </p:spTgt>
                                        </p:tgtEl>
                                        <p:attrNameLst>
                                          <p:attrName>style.visibility</p:attrName>
                                        </p:attrNameLst>
                                      </p:cBhvr>
                                      <p:to>
                                        <p:strVal val="visible"/>
                                      </p:to>
                                    </p:set>
                                    <p:animEffect transition="in" filter="blinds(horizontal)">
                                      <p:cBhvr>
                                        <p:cTn id="37" dur="500"/>
                                        <p:tgtEl>
                                          <p:spTgt spid="227331">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27331">
                                            <p:txEl>
                                              <p:pRg st="8" end="8"/>
                                            </p:txEl>
                                          </p:spTgt>
                                        </p:tgtEl>
                                        <p:attrNameLst>
                                          <p:attrName>style.visibility</p:attrName>
                                        </p:attrNameLst>
                                      </p:cBhvr>
                                      <p:to>
                                        <p:strVal val="visible"/>
                                      </p:to>
                                    </p:set>
                                    <p:animEffect transition="in" filter="blinds(horizontal)">
                                      <p:cBhvr>
                                        <p:cTn id="42" dur="500"/>
                                        <p:tgtEl>
                                          <p:spTgt spid="22733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5" name="Rectangle 3"/>
          <p:cNvSpPr>
            <a:spLocks noGrp="1" noChangeArrowheads="1"/>
          </p:cNvSpPr>
          <p:nvPr>
            <p:ph type="body" idx="1"/>
          </p:nvPr>
        </p:nvSpPr>
        <p:spPr>
          <a:xfrm>
            <a:off x="457200" y="304800"/>
            <a:ext cx="8229600" cy="5821363"/>
          </a:xfrm>
        </p:spPr>
        <p:txBody>
          <a:bodyPr>
            <a:normAutofit/>
          </a:bodyPr>
          <a:lstStyle/>
          <a:p>
            <a:pPr algn="ctr" eaLnBrk="1" hangingPunct="1">
              <a:lnSpc>
                <a:spcPct val="90000"/>
              </a:lnSpc>
              <a:buFontTx/>
              <a:buNone/>
            </a:pPr>
            <a:r>
              <a:rPr lang="en-US" sz="2000" b="1" u="sng" dirty="0" smtClean="0"/>
              <a:t>c) System Control Audit Review File (SCARF)</a:t>
            </a:r>
          </a:p>
          <a:p>
            <a:pPr eaLnBrk="1" hangingPunct="1">
              <a:lnSpc>
                <a:spcPct val="90000"/>
              </a:lnSpc>
              <a:buFontTx/>
              <a:buNone/>
            </a:pPr>
            <a:r>
              <a:rPr lang="en-US" sz="2000" dirty="0" smtClean="0"/>
              <a:t>Transactions of extraordinary nature are recorded by embedded audit module in the system in a separate file called SCARF or Audit Log. </a:t>
            </a:r>
          </a:p>
          <a:p>
            <a:pPr eaLnBrk="1" hangingPunct="1">
              <a:lnSpc>
                <a:spcPct val="90000"/>
              </a:lnSpc>
              <a:buFontTx/>
              <a:buNone/>
            </a:pPr>
            <a:r>
              <a:rPr lang="en-US" sz="2000" dirty="0" smtClean="0"/>
              <a:t>Extraordinary items may be defined by the auditors like non moving stock, huge cash payments, journals exceeding certain limits etc.</a:t>
            </a:r>
          </a:p>
          <a:p>
            <a:pPr eaLnBrk="1" hangingPunct="1">
              <a:lnSpc>
                <a:spcPct val="90000"/>
              </a:lnSpc>
              <a:buFontTx/>
              <a:buNone/>
            </a:pPr>
            <a:r>
              <a:rPr lang="en-US" sz="2000" dirty="0" smtClean="0"/>
              <a:t>When these types of transactions are encountered by the system, whole detail is recorded in the log file. </a:t>
            </a:r>
          </a:p>
          <a:p>
            <a:pPr eaLnBrk="1" hangingPunct="1">
              <a:lnSpc>
                <a:spcPct val="90000"/>
              </a:lnSpc>
              <a:buFontTx/>
              <a:buNone/>
            </a:pPr>
            <a:r>
              <a:rPr lang="en-US" sz="2000" dirty="0" smtClean="0"/>
              <a:t>Auditor refers to that file for evidence purpose.</a:t>
            </a:r>
          </a:p>
          <a:p>
            <a:pPr eaLnBrk="1" hangingPunct="1">
              <a:lnSpc>
                <a:spcPct val="90000"/>
              </a:lnSpc>
              <a:buFontTx/>
              <a:buNone/>
            </a:pPr>
            <a:endParaRPr lang="en-US" sz="2000" dirty="0" smtClean="0"/>
          </a:p>
          <a:p>
            <a:pPr algn="ctr" eaLnBrk="1" hangingPunct="1">
              <a:lnSpc>
                <a:spcPct val="90000"/>
              </a:lnSpc>
              <a:buFontTx/>
              <a:buNone/>
            </a:pPr>
            <a:r>
              <a:rPr lang="en-US" sz="2000" b="1" u="sng" dirty="0" smtClean="0"/>
              <a:t>d) Audit Hooks</a:t>
            </a:r>
          </a:p>
          <a:p>
            <a:pPr eaLnBrk="1" hangingPunct="1">
              <a:lnSpc>
                <a:spcPct val="90000"/>
              </a:lnSpc>
              <a:buFontTx/>
              <a:buNone/>
            </a:pPr>
            <a:r>
              <a:rPr lang="en-US" sz="2000" dirty="0" smtClean="0"/>
              <a:t>To capture suspicious transactions, a special programming hook is attached with filtering features.</a:t>
            </a:r>
          </a:p>
          <a:p>
            <a:pPr eaLnBrk="1" hangingPunct="1">
              <a:lnSpc>
                <a:spcPct val="90000"/>
              </a:lnSpc>
              <a:buFontTx/>
              <a:buNone/>
            </a:pPr>
            <a:r>
              <a:rPr lang="en-US" sz="2000" dirty="0" smtClean="0"/>
              <a:t> Whenever filtered details of series of transactions matches the programmed hook, initiation is sent to the Auditor. </a:t>
            </a:r>
          </a:p>
          <a:p>
            <a:pPr eaLnBrk="1" hangingPunct="1">
              <a:lnSpc>
                <a:spcPct val="90000"/>
              </a:lnSpc>
              <a:buFontTx/>
              <a:buNone/>
            </a:pPr>
            <a:r>
              <a:rPr lang="en-US" sz="2000" dirty="0" smtClean="0"/>
              <a:t>E.g. payment to a creditor inactive since long time and changes in his address and bank details in which </a:t>
            </a:r>
            <a:r>
              <a:rPr lang="en-US" sz="2000" dirty="0" err="1" smtClean="0"/>
              <a:t>cheque</a:t>
            </a:r>
            <a:r>
              <a:rPr lang="en-US" sz="2000" dirty="0" smtClean="0"/>
              <a:t> is to be presented warrants presence of fraudulent intentions.</a:t>
            </a:r>
          </a:p>
          <a:p>
            <a:pPr eaLnBrk="1" hangingPunct="1">
              <a:lnSpc>
                <a:spcPct val="90000"/>
              </a:lnSpc>
              <a:buFontTx/>
              <a:buNone/>
            </a:pPr>
            <a:endParaRPr lang="en-US" sz="20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28355">
                                            <p:txEl>
                                              <p:pRg st="0" end="0"/>
                                            </p:txEl>
                                          </p:spTgt>
                                        </p:tgtEl>
                                        <p:attrNameLst>
                                          <p:attrName>style.visibility</p:attrName>
                                        </p:attrNameLst>
                                      </p:cBhvr>
                                      <p:to>
                                        <p:strVal val="visible"/>
                                      </p:to>
                                    </p:set>
                                    <p:animEffect transition="in" filter="blinds(horizontal)">
                                      <p:cBhvr>
                                        <p:cTn id="7" dur="500"/>
                                        <p:tgtEl>
                                          <p:spTgt spid="2283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28355">
                                            <p:txEl>
                                              <p:pRg st="1" end="1"/>
                                            </p:txEl>
                                          </p:spTgt>
                                        </p:tgtEl>
                                        <p:attrNameLst>
                                          <p:attrName>style.visibility</p:attrName>
                                        </p:attrNameLst>
                                      </p:cBhvr>
                                      <p:to>
                                        <p:strVal val="visible"/>
                                      </p:to>
                                    </p:set>
                                    <p:animEffect transition="in" filter="blinds(horizontal)">
                                      <p:cBhvr>
                                        <p:cTn id="12" dur="500"/>
                                        <p:tgtEl>
                                          <p:spTgt spid="2283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28355">
                                            <p:txEl>
                                              <p:pRg st="2" end="2"/>
                                            </p:txEl>
                                          </p:spTgt>
                                        </p:tgtEl>
                                        <p:attrNameLst>
                                          <p:attrName>style.visibility</p:attrName>
                                        </p:attrNameLst>
                                      </p:cBhvr>
                                      <p:to>
                                        <p:strVal val="visible"/>
                                      </p:to>
                                    </p:set>
                                    <p:animEffect transition="in" filter="blinds(horizontal)">
                                      <p:cBhvr>
                                        <p:cTn id="17" dur="500"/>
                                        <p:tgtEl>
                                          <p:spTgt spid="22835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28355">
                                            <p:txEl>
                                              <p:pRg st="3" end="3"/>
                                            </p:txEl>
                                          </p:spTgt>
                                        </p:tgtEl>
                                        <p:attrNameLst>
                                          <p:attrName>style.visibility</p:attrName>
                                        </p:attrNameLst>
                                      </p:cBhvr>
                                      <p:to>
                                        <p:strVal val="visible"/>
                                      </p:to>
                                    </p:set>
                                    <p:animEffect transition="in" filter="blinds(horizontal)">
                                      <p:cBhvr>
                                        <p:cTn id="22" dur="500"/>
                                        <p:tgtEl>
                                          <p:spTgt spid="22835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28355">
                                            <p:txEl>
                                              <p:pRg st="4" end="4"/>
                                            </p:txEl>
                                          </p:spTgt>
                                        </p:tgtEl>
                                        <p:attrNameLst>
                                          <p:attrName>style.visibility</p:attrName>
                                        </p:attrNameLst>
                                      </p:cBhvr>
                                      <p:to>
                                        <p:strVal val="visible"/>
                                      </p:to>
                                    </p:set>
                                    <p:animEffect transition="in" filter="blinds(horizontal)">
                                      <p:cBhvr>
                                        <p:cTn id="27" dur="500"/>
                                        <p:tgtEl>
                                          <p:spTgt spid="22835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28355">
                                            <p:txEl>
                                              <p:pRg st="6" end="6"/>
                                            </p:txEl>
                                          </p:spTgt>
                                        </p:tgtEl>
                                        <p:attrNameLst>
                                          <p:attrName>style.visibility</p:attrName>
                                        </p:attrNameLst>
                                      </p:cBhvr>
                                      <p:to>
                                        <p:strVal val="visible"/>
                                      </p:to>
                                    </p:set>
                                    <p:animEffect transition="in" filter="blinds(horizontal)">
                                      <p:cBhvr>
                                        <p:cTn id="32" dur="500"/>
                                        <p:tgtEl>
                                          <p:spTgt spid="22835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28355">
                                            <p:txEl>
                                              <p:pRg st="7" end="7"/>
                                            </p:txEl>
                                          </p:spTgt>
                                        </p:tgtEl>
                                        <p:attrNameLst>
                                          <p:attrName>style.visibility</p:attrName>
                                        </p:attrNameLst>
                                      </p:cBhvr>
                                      <p:to>
                                        <p:strVal val="visible"/>
                                      </p:to>
                                    </p:set>
                                    <p:animEffect transition="in" filter="blinds(horizontal)">
                                      <p:cBhvr>
                                        <p:cTn id="37" dur="500"/>
                                        <p:tgtEl>
                                          <p:spTgt spid="22835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28355">
                                            <p:txEl>
                                              <p:pRg st="8" end="8"/>
                                            </p:txEl>
                                          </p:spTgt>
                                        </p:tgtEl>
                                        <p:attrNameLst>
                                          <p:attrName>style.visibility</p:attrName>
                                        </p:attrNameLst>
                                      </p:cBhvr>
                                      <p:to>
                                        <p:strVal val="visible"/>
                                      </p:to>
                                    </p:set>
                                    <p:animEffect transition="in" filter="blinds(horizontal)">
                                      <p:cBhvr>
                                        <p:cTn id="42" dur="500"/>
                                        <p:tgtEl>
                                          <p:spTgt spid="228355">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228355">
                                            <p:txEl>
                                              <p:pRg st="9" end="9"/>
                                            </p:txEl>
                                          </p:spTgt>
                                        </p:tgtEl>
                                        <p:attrNameLst>
                                          <p:attrName>style.visibility</p:attrName>
                                        </p:attrNameLst>
                                      </p:cBhvr>
                                      <p:to>
                                        <p:strVal val="visible"/>
                                      </p:to>
                                    </p:set>
                                    <p:animEffect transition="in" filter="blinds(horizontal)">
                                      <p:cBhvr>
                                        <p:cTn id="47" dur="500"/>
                                        <p:tgtEl>
                                          <p:spTgt spid="22835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3"/>
          <p:cNvSpPr>
            <a:spLocks noGrp="1" noChangeArrowheads="1"/>
          </p:cNvSpPr>
          <p:nvPr>
            <p:ph type="body" idx="1"/>
          </p:nvPr>
        </p:nvSpPr>
        <p:spPr>
          <a:xfrm>
            <a:off x="457200" y="533400"/>
            <a:ext cx="8229600" cy="5592763"/>
          </a:xfrm>
        </p:spPr>
        <p:txBody>
          <a:bodyPr/>
          <a:lstStyle/>
          <a:p>
            <a:pPr algn="ctr" eaLnBrk="1" hangingPunct="1">
              <a:lnSpc>
                <a:spcPct val="90000"/>
              </a:lnSpc>
              <a:buFontTx/>
              <a:buNone/>
            </a:pPr>
            <a:r>
              <a:rPr lang="en-US" sz="2000" b="1" u="sng" dirty="0" smtClean="0"/>
              <a:t>e) CIS – Continuous &amp; Intermittent Simulations</a:t>
            </a:r>
          </a:p>
          <a:p>
            <a:pPr eaLnBrk="1" hangingPunct="1">
              <a:lnSpc>
                <a:spcPct val="90000"/>
              </a:lnSpc>
              <a:buFontTx/>
              <a:buNone/>
            </a:pPr>
            <a:r>
              <a:rPr lang="en-US" sz="2000" dirty="0" smtClean="0"/>
              <a:t>A module which regularly keeps on computing extraordinary transactions processed  by system </a:t>
            </a:r>
          </a:p>
          <a:p>
            <a:pPr eaLnBrk="1" hangingPunct="1">
              <a:lnSpc>
                <a:spcPct val="90000"/>
              </a:lnSpc>
              <a:buFontTx/>
              <a:buNone/>
            </a:pPr>
            <a:r>
              <a:rPr lang="en-US" sz="2000" dirty="0" smtClean="0"/>
              <a:t>With</a:t>
            </a:r>
          </a:p>
          <a:p>
            <a:pPr eaLnBrk="1" hangingPunct="1">
              <a:lnSpc>
                <a:spcPct val="90000"/>
              </a:lnSpc>
              <a:buFontTx/>
              <a:buNone/>
            </a:pPr>
            <a:r>
              <a:rPr lang="en-US" sz="2000" dirty="0" smtClean="0"/>
              <a:t> independently processed results</a:t>
            </a:r>
          </a:p>
          <a:p>
            <a:pPr eaLnBrk="1" hangingPunct="1">
              <a:lnSpc>
                <a:spcPct val="90000"/>
              </a:lnSpc>
              <a:buFontTx/>
              <a:buNone/>
            </a:pPr>
            <a:r>
              <a:rPr lang="en-US" sz="2000" dirty="0" smtClean="0"/>
              <a:t> for checking truthfulness of output is called CIS. </a:t>
            </a:r>
          </a:p>
          <a:p>
            <a:pPr eaLnBrk="1" hangingPunct="1">
              <a:lnSpc>
                <a:spcPct val="90000"/>
              </a:lnSpc>
              <a:buFontTx/>
              <a:buNone/>
            </a:pPr>
            <a:r>
              <a:rPr lang="en-US" sz="2000" dirty="0" smtClean="0"/>
              <a:t>If the results don’t match the whole system processing is halted by CIS</a:t>
            </a:r>
          </a:p>
          <a:p>
            <a:pPr eaLnBrk="1" hangingPunct="1">
              <a:lnSpc>
                <a:spcPct val="90000"/>
              </a:lnSpc>
              <a:buFontTx/>
              <a:buNone/>
            </a:pPr>
            <a:endParaRPr lang="en-US"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29379">
                                            <p:txEl>
                                              <p:pRg st="0" end="0"/>
                                            </p:txEl>
                                          </p:spTgt>
                                        </p:tgtEl>
                                        <p:attrNameLst>
                                          <p:attrName>style.visibility</p:attrName>
                                        </p:attrNameLst>
                                      </p:cBhvr>
                                      <p:to>
                                        <p:strVal val="visible"/>
                                      </p:to>
                                    </p:set>
                                    <p:animEffect transition="in" filter="blinds(horizontal)">
                                      <p:cBhvr>
                                        <p:cTn id="7" dur="500"/>
                                        <p:tgtEl>
                                          <p:spTgt spid="2293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29379">
                                            <p:txEl>
                                              <p:pRg st="1" end="1"/>
                                            </p:txEl>
                                          </p:spTgt>
                                        </p:tgtEl>
                                        <p:attrNameLst>
                                          <p:attrName>style.visibility</p:attrName>
                                        </p:attrNameLst>
                                      </p:cBhvr>
                                      <p:to>
                                        <p:strVal val="visible"/>
                                      </p:to>
                                    </p:set>
                                    <p:animEffect transition="in" filter="blinds(horizontal)">
                                      <p:cBhvr>
                                        <p:cTn id="12" dur="500"/>
                                        <p:tgtEl>
                                          <p:spTgt spid="2293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29379">
                                            <p:txEl>
                                              <p:pRg st="2" end="2"/>
                                            </p:txEl>
                                          </p:spTgt>
                                        </p:tgtEl>
                                        <p:attrNameLst>
                                          <p:attrName>style.visibility</p:attrName>
                                        </p:attrNameLst>
                                      </p:cBhvr>
                                      <p:to>
                                        <p:strVal val="visible"/>
                                      </p:to>
                                    </p:set>
                                    <p:animEffect transition="in" filter="blinds(horizontal)">
                                      <p:cBhvr>
                                        <p:cTn id="17" dur="500"/>
                                        <p:tgtEl>
                                          <p:spTgt spid="2293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29379">
                                            <p:txEl>
                                              <p:pRg st="3" end="3"/>
                                            </p:txEl>
                                          </p:spTgt>
                                        </p:tgtEl>
                                        <p:attrNameLst>
                                          <p:attrName>style.visibility</p:attrName>
                                        </p:attrNameLst>
                                      </p:cBhvr>
                                      <p:to>
                                        <p:strVal val="visible"/>
                                      </p:to>
                                    </p:set>
                                    <p:animEffect transition="in" filter="blinds(horizontal)">
                                      <p:cBhvr>
                                        <p:cTn id="22" dur="500"/>
                                        <p:tgtEl>
                                          <p:spTgt spid="22937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29379">
                                            <p:txEl>
                                              <p:pRg st="4" end="4"/>
                                            </p:txEl>
                                          </p:spTgt>
                                        </p:tgtEl>
                                        <p:attrNameLst>
                                          <p:attrName>style.visibility</p:attrName>
                                        </p:attrNameLst>
                                      </p:cBhvr>
                                      <p:to>
                                        <p:strVal val="visible"/>
                                      </p:to>
                                    </p:set>
                                    <p:animEffect transition="in" filter="blinds(horizontal)">
                                      <p:cBhvr>
                                        <p:cTn id="27" dur="500"/>
                                        <p:tgtEl>
                                          <p:spTgt spid="22937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29379">
                                            <p:txEl>
                                              <p:pRg st="5" end="5"/>
                                            </p:txEl>
                                          </p:spTgt>
                                        </p:tgtEl>
                                        <p:attrNameLst>
                                          <p:attrName>style.visibility</p:attrName>
                                        </p:attrNameLst>
                                      </p:cBhvr>
                                      <p:to>
                                        <p:strVal val="visible"/>
                                      </p:to>
                                    </p:set>
                                    <p:animEffect transition="in" filter="blinds(horizontal)">
                                      <p:cBhvr>
                                        <p:cTn id="32" dur="500"/>
                                        <p:tgtEl>
                                          <p:spTgt spid="2293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Grp="1" noChangeArrowheads="1"/>
          </p:cNvSpPr>
          <p:nvPr>
            <p:ph type="title" idx="4294967295"/>
          </p:nvPr>
        </p:nvSpPr>
        <p:spPr>
          <a:xfrm>
            <a:off x="457200" y="152400"/>
            <a:ext cx="8229600" cy="590550"/>
          </a:xfrm>
        </p:spPr>
        <p:txBody>
          <a:bodyPr>
            <a:normAutofit/>
          </a:bodyPr>
          <a:lstStyle/>
          <a:p>
            <a:pPr algn="ctr"/>
            <a:r>
              <a:rPr lang="en-US" sz="2000" u="sng" dirty="0">
                <a:solidFill>
                  <a:schemeClr val="tx1">
                    <a:lumMod val="85000"/>
                    <a:lumOff val="15000"/>
                  </a:schemeClr>
                </a:solidFill>
              </a:rPr>
              <a:t>Internet &amp; Intranet Control </a:t>
            </a:r>
            <a:r>
              <a:rPr lang="en-US" sz="2000" u="sng" dirty="0" smtClean="0">
                <a:solidFill>
                  <a:schemeClr val="tx1">
                    <a:lumMod val="85000"/>
                    <a:lumOff val="15000"/>
                  </a:schemeClr>
                </a:solidFill>
              </a:rPr>
              <a:t>Data </a:t>
            </a:r>
            <a:r>
              <a:rPr lang="en-US" sz="2000" u="sng" dirty="0">
                <a:solidFill>
                  <a:schemeClr val="tx1">
                    <a:lumMod val="85000"/>
                    <a:lumOff val="15000"/>
                  </a:schemeClr>
                </a:solidFill>
              </a:rPr>
              <a:t>Encryption Process</a:t>
            </a:r>
          </a:p>
        </p:txBody>
      </p:sp>
      <p:sp>
        <p:nvSpPr>
          <p:cNvPr id="21509" name="AutoShape 5"/>
          <p:cNvSpPr>
            <a:spLocks noChangeArrowheads="1"/>
          </p:cNvSpPr>
          <p:nvPr/>
        </p:nvSpPr>
        <p:spPr bwMode="auto">
          <a:xfrm>
            <a:off x="838200" y="2971800"/>
            <a:ext cx="1930400" cy="533400"/>
          </a:xfrm>
          <a:prstGeom prst="flowChartDocument">
            <a:avLst/>
          </a:prstGeom>
          <a:noFill/>
          <a:ln w="9525" algn="ctr">
            <a:solidFill>
              <a:schemeClr val="tx1"/>
            </a:solidFill>
            <a:miter lim="800000"/>
            <a:headEnd/>
            <a:tailEnd/>
          </a:ln>
          <a:effectLst/>
        </p:spPr>
        <p:txBody>
          <a:bodyPr wrap="none" anchor="ctr"/>
          <a:lstStyle/>
          <a:p>
            <a:pPr algn="ctr"/>
            <a:r>
              <a:rPr lang="en-US" sz="1200" dirty="0"/>
              <a:t>Clear Text </a:t>
            </a:r>
          </a:p>
          <a:p>
            <a:pPr algn="ctr"/>
            <a:r>
              <a:rPr lang="en-US" sz="1200" dirty="0"/>
              <a:t>By Sender</a:t>
            </a:r>
          </a:p>
        </p:txBody>
      </p:sp>
      <p:sp>
        <p:nvSpPr>
          <p:cNvPr id="21510" name="AutoShape 6"/>
          <p:cNvSpPr>
            <a:spLocks noChangeArrowheads="1"/>
          </p:cNvSpPr>
          <p:nvPr/>
        </p:nvSpPr>
        <p:spPr bwMode="auto">
          <a:xfrm>
            <a:off x="838200" y="3733800"/>
            <a:ext cx="1930400" cy="628650"/>
          </a:xfrm>
          <a:prstGeom prst="flowChartProcess">
            <a:avLst/>
          </a:prstGeom>
          <a:noFill/>
          <a:ln w="9525" algn="ctr">
            <a:solidFill>
              <a:schemeClr val="tx1"/>
            </a:solidFill>
            <a:miter lim="800000"/>
            <a:headEnd/>
            <a:tailEnd/>
          </a:ln>
          <a:effectLst/>
        </p:spPr>
        <p:txBody>
          <a:bodyPr wrap="none" anchor="ctr"/>
          <a:lstStyle/>
          <a:p>
            <a:pPr algn="ctr"/>
            <a:r>
              <a:rPr lang="en-US" sz="1200" dirty="0"/>
              <a:t>Encryption </a:t>
            </a:r>
          </a:p>
          <a:p>
            <a:pPr algn="ctr"/>
            <a:r>
              <a:rPr lang="en-US" sz="1200" dirty="0"/>
              <a:t>Program</a:t>
            </a:r>
          </a:p>
        </p:txBody>
      </p:sp>
      <p:sp>
        <p:nvSpPr>
          <p:cNvPr id="21511" name="AutoShape 7"/>
          <p:cNvSpPr>
            <a:spLocks noChangeArrowheads="1"/>
          </p:cNvSpPr>
          <p:nvPr/>
        </p:nvSpPr>
        <p:spPr bwMode="auto">
          <a:xfrm>
            <a:off x="762000" y="4648200"/>
            <a:ext cx="1930400" cy="628650"/>
          </a:xfrm>
          <a:prstGeom prst="flowChartOnlineStorage">
            <a:avLst/>
          </a:prstGeom>
          <a:noFill/>
          <a:ln w="9525" algn="ctr">
            <a:solidFill>
              <a:schemeClr val="tx1"/>
            </a:solidFill>
            <a:miter lim="800000"/>
            <a:headEnd/>
            <a:tailEnd/>
          </a:ln>
          <a:effectLst/>
        </p:spPr>
        <p:txBody>
          <a:bodyPr wrap="none" anchor="ctr"/>
          <a:lstStyle/>
          <a:p>
            <a:pPr algn="ctr"/>
            <a:r>
              <a:rPr lang="en-US" sz="1200" dirty="0"/>
              <a:t>Cipher</a:t>
            </a:r>
          </a:p>
          <a:p>
            <a:pPr algn="ctr"/>
            <a:r>
              <a:rPr lang="en-US" sz="1200" dirty="0"/>
              <a:t>Text</a:t>
            </a:r>
          </a:p>
        </p:txBody>
      </p:sp>
      <p:sp>
        <p:nvSpPr>
          <p:cNvPr id="21512" name="AutoShape 8"/>
          <p:cNvSpPr>
            <a:spLocks noChangeArrowheads="1"/>
          </p:cNvSpPr>
          <p:nvPr/>
        </p:nvSpPr>
        <p:spPr bwMode="auto">
          <a:xfrm>
            <a:off x="5571067" y="3048000"/>
            <a:ext cx="1930400" cy="609600"/>
          </a:xfrm>
          <a:prstGeom prst="flowChartDocument">
            <a:avLst/>
          </a:prstGeom>
          <a:noFill/>
          <a:ln w="9525" algn="ctr">
            <a:solidFill>
              <a:schemeClr val="tx1"/>
            </a:solidFill>
            <a:miter lim="800000"/>
            <a:headEnd/>
            <a:tailEnd/>
          </a:ln>
          <a:effectLst/>
        </p:spPr>
        <p:txBody>
          <a:bodyPr wrap="none" anchor="ctr"/>
          <a:lstStyle/>
          <a:p>
            <a:pPr algn="ctr"/>
            <a:r>
              <a:rPr lang="en-US" sz="1200" dirty="0"/>
              <a:t>Clear Text</a:t>
            </a:r>
          </a:p>
          <a:p>
            <a:pPr algn="ctr"/>
            <a:r>
              <a:rPr lang="en-US" sz="1200" dirty="0"/>
              <a:t>By Receiver</a:t>
            </a:r>
          </a:p>
        </p:txBody>
      </p:sp>
      <p:sp>
        <p:nvSpPr>
          <p:cNvPr id="21513" name="AutoShape 9"/>
          <p:cNvSpPr>
            <a:spLocks noChangeArrowheads="1"/>
          </p:cNvSpPr>
          <p:nvPr/>
        </p:nvSpPr>
        <p:spPr bwMode="auto">
          <a:xfrm>
            <a:off x="5588000" y="3924300"/>
            <a:ext cx="1930400" cy="628650"/>
          </a:xfrm>
          <a:prstGeom prst="flowChartProcess">
            <a:avLst/>
          </a:prstGeom>
          <a:noFill/>
          <a:ln w="9525" algn="ctr">
            <a:solidFill>
              <a:schemeClr val="tx1"/>
            </a:solidFill>
            <a:miter lim="800000"/>
            <a:headEnd/>
            <a:tailEnd/>
          </a:ln>
          <a:effectLst/>
        </p:spPr>
        <p:txBody>
          <a:bodyPr wrap="none" anchor="ctr"/>
          <a:lstStyle/>
          <a:p>
            <a:pPr algn="ctr"/>
            <a:r>
              <a:rPr lang="en-US" sz="1200" dirty="0"/>
              <a:t>Decryption</a:t>
            </a:r>
          </a:p>
          <a:p>
            <a:pPr algn="ctr"/>
            <a:r>
              <a:rPr lang="en-US" sz="1200" dirty="0"/>
              <a:t>Program</a:t>
            </a:r>
          </a:p>
        </p:txBody>
      </p:sp>
      <p:sp>
        <p:nvSpPr>
          <p:cNvPr id="21514" name="AutoShape 10"/>
          <p:cNvSpPr>
            <a:spLocks noChangeArrowheads="1"/>
          </p:cNvSpPr>
          <p:nvPr/>
        </p:nvSpPr>
        <p:spPr bwMode="auto">
          <a:xfrm>
            <a:off x="5588000" y="5057775"/>
            <a:ext cx="1930400" cy="628650"/>
          </a:xfrm>
          <a:prstGeom prst="flowChartOnlineStorage">
            <a:avLst/>
          </a:prstGeom>
          <a:noFill/>
          <a:ln w="9525" algn="ctr">
            <a:solidFill>
              <a:schemeClr val="tx1"/>
            </a:solidFill>
            <a:miter lim="800000"/>
            <a:headEnd/>
            <a:tailEnd/>
          </a:ln>
          <a:effectLst/>
        </p:spPr>
        <p:txBody>
          <a:bodyPr wrap="none" anchor="ctr"/>
          <a:lstStyle/>
          <a:p>
            <a:pPr algn="ctr"/>
            <a:r>
              <a:rPr lang="en-US" sz="1200" dirty="0"/>
              <a:t>Cipher</a:t>
            </a:r>
          </a:p>
          <a:p>
            <a:pPr algn="ctr"/>
            <a:r>
              <a:rPr lang="en-US" sz="1200" dirty="0"/>
              <a:t>Text</a:t>
            </a:r>
          </a:p>
        </p:txBody>
      </p:sp>
      <p:sp>
        <p:nvSpPr>
          <p:cNvPr id="21515" name="AutoShape 11"/>
          <p:cNvSpPr>
            <a:spLocks noChangeArrowheads="1"/>
          </p:cNvSpPr>
          <p:nvPr/>
        </p:nvSpPr>
        <p:spPr bwMode="auto">
          <a:xfrm>
            <a:off x="3048000" y="5486400"/>
            <a:ext cx="2607733" cy="8001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9525" algn="ctr">
            <a:solidFill>
              <a:schemeClr val="tx1"/>
            </a:solidFill>
            <a:miter lim="800000"/>
            <a:headEnd/>
            <a:tailEnd/>
          </a:ln>
          <a:effectLst/>
        </p:spPr>
        <p:txBody>
          <a:bodyPr wrap="none" anchor="ctr"/>
          <a:lstStyle/>
          <a:p>
            <a:pPr algn="ctr"/>
            <a:r>
              <a:rPr lang="en-US" sz="1200" dirty="0"/>
              <a:t>Data</a:t>
            </a:r>
          </a:p>
          <a:p>
            <a:pPr algn="ctr"/>
            <a:r>
              <a:rPr lang="en-US" sz="1200" dirty="0"/>
              <a:t>Transmission</a:t>
            </a:r>
          </a:p>
        </p:txBody>
      </p:sp>
      <p:cxnSp>
        <p:nvCxnSpPr>
          <p:cNvPr id="21516" name="AutoShape 12"/>
          <p:cNvCxnSpPr>
            <a:cxnSpLocks noChangeShapeType="1"/>
            <a:stCxn id="21509" idx="2"/>
          </p:cNvCxnSpPr>
          <p:nvPr/>
        </p:nvCxnSpPr>
        <p:spPr bwMode="auto">
          <a:xfrm rot="5400000">
            <a:off x="1641136" y="3606800"/>
            <a:ext cx="299128" cy="25400"/>
          </a:xfrm>
          <a:prstGeom prst="straightConnector1">
            <a:avLst/>
          </a:prstGeom>
          <a:noFill/>
          <a:ln w="9525">
            <a:solidFill>
              <a:schemeClr val="tx1"/>
            </a:solidFill>
            <a:round/>
            <a:headEnd/>
            <a:tailEnd type="triangle" w="med" len="med"/>
          </a:ln>
          <a:effectLst/>
        </p:spPr>
      </p:cxnSp>
      <p:cxnSp>
        <p:nvCxnSpPr>
          <p:cNvPr id="21517" name="AutoShape 13"/>
          <p:cNvCxnSpPr>
            <a:cxnSpLocks noChangeShapeType="1"/>
          </p:cNvCxnSpPr>
          <p:nvPr/>
        </p:nvCxnSpPr>
        <p:spPr bwMode="auto">
          <a:xfrm rot="16200000" flipH="1">
            <a:off x="1622425" y="4473575"/>
            <a:ext cx="285750" cy="25400"/>
          </a:xfrm>
          <a:prstGeom prst="straightConnector1">
            <a:avLst/>
          </a:prstGeom>
          <a:noFill/>
          <a:ln w="9525">
            <a:solidFill>
              <a:schemeClr val="tx1"/>
            </a:solidFill>
            <a:round/>
            <a:headEnd/>
            <a:tailEnd type="triangle" w="med" len="med"/>
          </a:ln>
          <a:effectLst/>
        </p:spPr>
      </p:cxnSp>
      <p:cxnSp>
        <p:nvCxnSpPr>
          <p:cNvPr id="21518" name="AutoShape 14"/>
          <p:cNvCxnSpPr>
            <a:cxnSpLocks noChangeShapeType="1"/>
            <a:stCxn id="21514" idx="0"/>
            <a:endCxn id="21513" idx="2"/>
          </p:cNvCxnSpPr>
          <p:nvPr/>
        </p:nvCxnSpPr>
        <p:spPr bwMode="auto">
          <a:xfrm flipV="1">
            <a:off x="6553200" y="4552950"/>
            <a:ext cx="0" cy="504825"/>
          </a:xfrm>
          <a:prstGeom prst="straightConnector1">
            <a:avLst/>
          </a:prstGeom>
          <a:noFill/>
          <a:ln w="9525">
            <a:solidFill>
              <a:schemeClr val="tx1"/>
            </a:solidFill>
            <a:round/>
            <a:headEnd/>
            <a:tailEnd type="triangle" w="med" len="med"/>
          </a:ln>
          <a:effectLst/>
        </p:spPr>
      </p:cxnSp>
      <p:cxnSp>
        <p:nvCxnSpPr>
          <p:cNvPr id="21519" name="AutoShape 15"/>
          <p:cNvCxnSpPr>
            <a:cxnSpLocks noChangeShapeType="1"/>
            <a:stCxn id="21513" idx="0"/>
            <a:endCxn id="21512" idx="2"/>
          </p:cNvCxnSpPr>
          <p:nvPr/>
        </p:nvCxnSpPr>
        <p:spPr bwMode="auto">
          <a:xfrm rot="16200000" flipV="1">
            <a:off x="6391234" y="3762333"/>
            <a:ext cx="307001" cy="16933"/>
          </a:xfrm>
          <a:prstGeom prst="straightConnector1">
            <a:avLst/>
          </a:prstGeom>
          <a:noFill/>
          <a:ln w="9525">
            <a:solidFill>
              <a:schemeClr val="tx1"/>
            </a:solidFill>
            <a:round/>
            <a:headEnd/>
            <a:tailEnd type="triangle" w="med" len="med"/>
          </a:ln>
          <a:effectLst/>
        </p:spPr>
      </p:cxnSp>
      <p:cxnSp>
        <p:nvCxnSpPr>
          <p:cNvPr id="21520" name="AutoShape 16"/>
          <p:cNvCxnSpPr>
            <a:cxnSpLocks noChangeShapeType="1"/>
          </p:cNvCxnSpPr>
          <p:nvPr/>
        </p:nvCxnSpPr>
        <p:spPr bwMode="auto">
          <a:xfrm rot="16200000" flipH="1">
            <a:off x="2099733" y="4910667"/>
            <a:ext cx="609601" cy="1303867"/>
          </a:xfrm>
          <a:prstGeom prst="bentConnector2">
            <a:avLst/>
          </a:prstGeom>
          <a:noFill/>
          <a:ln w="9525">
            <a:solidFill>
              <a:schemeClr val="tx1"/>
            </a:solidFill>
            <a:miter lim="800000"/>
            <a:headEnd/>
            <a:tailEnd type="triangle" w="med" len="med"/>
          </a:ln>
          <a:effectLst/>
        </p:spPr>
      </p:cxnSp>
      <p:cxnSp>
        <p:nvCxnSpPr>
          <p:cNvPr id="21521" name="AutoShape 17"/>
          <p:cNvCxnSpPr>
            <a:cxnSpLocks noChangeShapeType="1"/>
            <a:stCxn id="21515" idx="3"/>
            <a:endCxn id="21514" idx="2"/>
          </p:cNvCxnSpPr>
          <p:nvPr/>
        </p:nvCxnSpPr>
        <p:spPr bwMode="auto">
          <a:xfrm flipV="1">
            <a:off x="5655733" y="5686425"/>
            <a:ext cx="897467" cy="200025"/>
          </a:xfrm>
          <a:prstGeom prst="bentConnector2">
            <a:avLst/>
          </a:prstGeom>
          <a:noFill/>
          <a:ln w="9525">
            <a:solidFill>
              <a:schemeClr val="tx1"/>
            </a:solidFill>
            <a:miter lim="800000"/>
            <a:headEnd/>
            <a:tailEnd type="triangle" w="med" len="med"/>
          </a:ln>
          <a:effectLst/>
        </p:spPr>
      </p:cxnSp>
      <p:sp>
        <p:nvSpPr>
          <p:cNvPr id="21523" name="Text Box 19"/>
          <p:cNvSpPr txBox="1">
            <a:spLocks noChangeArrowheads="1"/>
          </p:cNvSpPr>
          <p:nvPr/>
        </p:nvSpPr>
        <p:spPr bwMode="auto">
          <a:xfrm>
            <a:off x="533400" y="609600"/>
            <a:ext cx="8229600" cy="2354491"/>
          </a:xfrm>
          <a:prstGeom prst="rect">
            <a:avLst/>
          </a:prstGeom>
          <a:noFill/>
          <a:ln w="9525" algn="ctr">
            <a:noFill/>
            <a:miter lim="800000"/>
            <a:headEnd/>
            <a:tailEnd/>
          </a:ln>
          <a:effectLst/>
        </p:spPr>
        <p:txBody>
          <a:bodyPr wrap="square">
            <a:spAutoFit/>
          </a:bodyPr>
          <a:lstStyle/>
          <a:p>
            <a:pPr>
              <a:spcBef>
                <a:spcPct val="50000"/>
              </a:spcBef>
            </a:pPr>
            <a:r>
              <a:rPr lang="en-US" sz="1400" b="1" u="sng" dirty="0">
                <a:solidFill>
                  <a:srgbClr val="FF0000"/>
                </a:solidFill>
              </a:rPr>
              <a:t>Definition</a:t>
            </a:r>
            <a:r>
              <a:rPr lang="en-US" sz="1400" b="1" u="sng" dirty="0"/>
              <a:t> </a:t>
            </a:r>
            <a:r>
              <a:rPr lang="en-US" sz="1400" dirty="0" smtClean="0"/>
              <a:t>: Encoding </a:t>
            </a:r>
            <a:r>
              <a:rPr lang="en-US" sz="1400" dirty="0"/>
              <a:t>the readable sensitive data – into unreadable wacky characters – by using strong formulas – for security of data. </a:t>
            </a:r>
          </a:p>
          <a:p>
            <a:pPr>
              <a:spcBef>
                <a:spcPct val="50000"/>
              </a:spcBef>
            </a:pPr>
            <a:r>
              <a:rPr lang="en-US" sz="1400" dirty="0"/>
              <a:t>Technically , clear (readable) characters are converted into cipher (unreadable) characters using strong algorithm</a:t>
            </a:r>
          </a:p>
          <a:p>
            <a:pPr>
              <a:spcBef>
                <a:spcPct val="50000"/>
              </a:spcBef>
            </a:pPr>
            <a:r>
              <a:rPr lang="en-US" sz="1400" b="1" u="sng" dirty="0">
                <a:solidFill>
                  <a:srgbClr val="FF0000"/>
                </a:solidFill>
              </a:rPr>
              <a:t>Process :</a:t>
            </a:r>
            <a:r>
              <a:rPr lang="en-US" sz="1400" b="1" u="sng" dirty="0"/>
              <a:t> </a:t>
            </a:r>
            <a:r>
              <a:rPr lang="en-US" sz="1400" dirty="0"/>
              <a:t>Sender of data uses encryption keys to encode data and receiver uses decryption key to decode data into readable form. This method is safest for keeping data safe from prying eyes in storage devices or transmitting over network. </a:t>
            </a:r>
          </a:p>
          <a:p>
            <a:pPr>
              <a:spcBef>
                <a:spcPct val="50000"/>
              </a:spcBef>
            </a:pPr>
            <a:r>
              <a:rPr lang="en-US" sz="1400" dirty="0"/>
              <a:t>Encoding is done using typical binary number ranging from64 to 128 bits . More the bit length, stronger the encryption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anim calcmode="lin" valueType="num">
                                      <p:cBhvr additive="base">
                                        <p:cTn id="7" dur="500" fill="hold"/>
                                        <p:tgtEl>
                                          <p:spTgt spid="21508"/>
                                        </p:tgtEl>
                                        <p:attrNameLst>
                                          <p:attrName>ppt_x</p:attrName>
                                        </p:attrNameLst>
                                      </p:cBhvr>
                                      <p:tavLst>
                                        <p:tav tm="0">
                                          <p:val>
                                            <p:strVal val="#ppt_x"/>
                                          </p:val>
                                        </p:tav>
                                        <p:tav tm="100000">
                                          <p:val>
                                            <p:strVal val="#ppt_x"/>
                                          </p:val>
                                        </p:tav>
                                      </p:tavLst>
                                    </p:anim>
                                    <p:anim calcmode="lin" valueType="num">
                                      <p:cBhvr additive="base">
                                        <p:cTn id="8" dur="500" fill="hold"/>
                                        <p:tgtEl>
                                          <p:spTgt spid="2150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21523">
                                            <p:txEl>
                                              <p:pRg st="0" end="0"/>
                                            </p:txEl>
                                          </p:spTgt>
                                        </p:tgtEl>
                                        <p:attrNameLst>
                                          <p:attrName>style.visibility</p:attrName>
                                        </p:attrNameLst>
                                      </p:cBhvr>
                                      <p:to>
                                        <p:strVal val="visible"/>
                                      </p:to>
                                    </p:set>
                                    <p:animEffect transition="in" filter="blinds(horizontal)">
                                      <p:cBhvr>
                                        <p:cTn id="13" dur="500"/>
                                        <p:tgtEl>
                                          <p:spTgt spid="2152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21523">
                                            <p:txEl>
                                              <p:pRg st="1" end="1"/>
                                            </p:txEl>
                                          </p:spTgt>
                                        </p:tgtEl>
                                        <p:attrNameLst>
                                          <p:attrName>style.visibility</p:attrName>
                                        </p:attrNameLst>
                                      </p:cBhvr>
                                      <p:to>
                                        <p:strVal val="visible"/>
                                      </p:to>
                                    </p:set>
                                    <p:animEffect transition="in" filter="blinds(horizontal)">
                                      <p:cBhvr>
                                        <p:cTn id="18" dur="500"/>
                                        <p:tgtEl>
                                          <p:spTgt spid="2152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21523">
                                            <p:txEl>
                                              <p:pRg st="2" end="2"/>
                                            </p:txEl>
                                          </p:spTgt>
                                        </p:tgtEl>
                                        <p:attrNameLst>
                                          <p:attrName>style.visibility</p:attrName>
                                        </p:attrNameLst>
                                      </p:cBhvr>
                                      <p:to>
                                        <p:strVal val="visible"/>
                                      </p:to>
                                    </p:set>
                                    <p:animEffect transition="in" filter="blinds(horizontal)">
                                      <p:cBhvr>
                                        <p:cTn id="23" dur="500"/>
                                        <p:tgtEl>
                                          <p:spTgt spid="2152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21523">
                                            <p:txEl>
                                              <p:pRg st="3" end="3"/>
                                            </p:txEl>
                                          </p:spTgt>
                                        </p:tgtEl>
                                        <p:attrNameLst>
                                          <p:attrName>style.visibility</p:attrName>
                                        </p:attrNameLst>
                                      </p:cBhvr>
                                      <p:to>
                                        <p:strVal val="visible"/>
                                      </p:to>
                                    </p:set>
                                    <p:animEffect transition="in" filter="blinds(horizontal)">
                                      <p:cBhvr>
                                        <p:cTn id="28" dur="500"/>
                                        <p:tgtEl>
                                          <p:spTgt spid="2152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21509"/>
                                        </p:tgtEl>
                                        <p:attrNameLst>
                                          <p:attrName>style.visibility</p:attrName>
                                        </p:attrNameLst>
                                      </p:cBhvr>
                                      <p:to>
                                        <p:strVal val="visible"/>
                                      </p:to>
                                    </p:set>
                                    <p:animEffect transition="in" filter="blinds(horizontal)">
                                      <p:cBhvr>
                                        <p:cTn id="33" dur="500"/>
                                        <p:tgtEl>
                                          <p:spTgt spid="21509"/>
                                        </p:tgtEl>
                                      </p:cBhvr>
                                    </p:animEffect>
                                  </p:childTnLst>
                                </p:cTn>
                              </p:par>
                              <p:par>
                                <p:cTn id="34" presetID="3" presetClass="entr" presetSubtype="10" fill="hold" nodeType="withEffect">
                                  <p:stCondLst>
                                    <p:cond delay="0"/>
                                  </p:stCondLst>
                                  <p:childTnLst>
                                    <p:set>
                                      <p:cBhvr>
                                        <p:cTn id="35" dur="1" fill="hold">
                                          <p:stCondLst>
                                            <p:cond delay="0"/>
                                          </p:stCondLst>
                                        </p:cTn>
                                        <p:tgtEl>
                                          <p:spTgt spid="21516"/>
                                        </p:tgtEl>
                                        <p:attrNameLst>
                                          <p:attrName>style.visibility</p:attrName>
                                        </p:attrNameLst>
                                      </p:cBhvr>
                                      <p:to>
                                        <p:strVal val="visible"/>
                                      </p:to>
                                    </p:set>
                                    <p:animEffect transition="in" filter="blinds(horizontal)">
                                      <p:cBhvr>
                                        <p:cTn id="36" dur="500"/>
                                        <p:tgtEl>
                                          <p:spTgt spid="21516"/>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21510"/>
                                        </p:tgtEl>
                                        <p:attrNameLst>
                                          <p:attrName>style.visibility</p:attrName>
                                        </p:attrNameLst>
                                      </p:cBhvr>
                                      <p:to>
                                        <p:strVal val="visible"/>
                                      </p:to>
                                    </p:set>
                                    <p:animEffect transition="in" filter="blinds(horizontal)">
                                      <p:cBhvr>
                                        <p:cTn id="41" dur="500"/>
                                        <p:tgtEl>
                                          <p:spTgt spid="21510"/>
                                        </p:tgtEl>
                                      </p:cBhvr>
                                    </p:animEffect>
                                  </p:childTnLst>
                                </p:cTn>
                              </p:par>
                              <p:par>
                                <p:cTn id="42" presetID="3" presetClass="entr" presetSubtype="10" fill="hold" nodeType="withEffect">
                                  <p:stCondLst>
                                    <p:cond delay="0"/>
                                  </p:stCondLst>
                                  <p:childTnLst>
                                    <p:set>
                                      <p:cBhvr>
                                        <p:cTn id="43" dur="1" fill="hold">
                                          <p:stCondLst>
                                            <p:cond delay="0"/>
                                          </p:stCondLst>
                                        </p:cTn>
                                        <p:tgtEl>
                                          <p:spTgt spid="21517"/>
                                        </p:tgtEl>
                                        <p:attrNameLst>
                                          <p:attrName>style.visibility</p:attrName>
                                        </p:attrNameLst>
                                      </p:cBhvr>
                                      <p:to>
                                        <p:strVal val="visible"/>
                                      </p:to>
                                    </p:set>
                                    <p:animEffect transition="in" filter="blinds(horizontal)">
                                      <p:cBhvr>
                                        <p:cTn id="44" dur="500"/>
                                        <p:tgtEl>
                                          <p:spTgt spid="21517"/>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21511"/>
                                        </p:tgtEl>
                                        <p:attrNameLst>
                                          <p:attrName>style.visibility</p:attrName>
                                        </p:attrNameLst>
                                      </p:cBhvr>
                                      <p:to>
                                        <p:strVal val="visible"/>
                                      </p:to>
                                    </p:set>
                                    <p:animEffect transition="in" filter="blinds(horizontal)">
                                      <p:cBhvr>
                                        <p:cTn id="49" dur="500"/>
                                        <p:tgtEl>
                                          <p:spTgt spid="21511"/>
                                        </p:tgtEl>
                                      </p:cBhvr>
                                    </p:animEffect>
                                  </p:childTnLst>
                                </p:cTn>
                              </p:par>
                              <p:par>
                                <p:cTn id="50" presetID="3" presetClass="entr" presetSubtype="10" fill="hold" nodeType="withEffect">
                                  <p:stCondLst>
                                    <p:cond delay="0"/>
                                  </p:stCondLst>
                                  <p:childTnLst>
                                    <p:set>
                                      <p:cBhvr>
                                        <p:cTn id="51" dur="1" fill="hold">
                                          <p:stCondLst>
                                            <p:cond delay="0"/>
                                          </p:stCondLst>
                                        </p:cTn>
                                        <p:tgtEl>
                                          <p:spTgt spid="21520"/>
                                        </p:tgtEl>
                                        <p:attrNameLst>
                                          <p:attrName>style.visibility</p:attrName>
                                        </p:attrNameLst>
                                      </p:cBhvr>
                                      <p:to>
                                        <p:strVal val="visible"/>
                                      </p:to>
                                    </p:set>
                                    <p:animEffect transition="in" filter="blinds(horizontal)">
                                      <p:cBhvr>
                                        <p:cTn id="52" dur="500"/>
                                        <p:tgtEl>
                                          <p:spTgt spid="21520"/>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1515"/>
                                        </p:tgtEl>
                                        <p:attrNameLst>
                                          <p:attrName>style.visibility</p:attrName>
                                        </p:attrNameLst>
                                      </p:cBhvr>
                                      <p:to>
                                        <p:strVal val="visible"/>
                                      </p:to>
                                    </p:set>
                                    <p:animEffect transition="in" filter="blinds(horizontal)">
                                      <p:cBhvr>
                                        <p:cTn id="57" dur="500"/>
                                        <p:tgtEl>
                                          <p:spTgt spid="21515"/>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21521"/>
                                        </p:tgtEl>
                                        <p:attrNameLst>
                                          <p:attrName>style.visibility</p:attrName>
                                        </p:attrNameLst>
                                      </p:cBhvr>
                                      <p:to>
                                        <p:strVal val="visible"/>
                                      </p:to>
                                    </p:set>
                                    <p:animEffect transition="in" filter="blinds(horizontal)">
                                      <p:cBhvr>
                                        <p:cTn id="62" dur="500"/>
                                        <p:tgtEl>
                                          <p:spTgt spid="21521"/>
                                        </p:tgtEl>
                                      </p:cBhvr>
                                    </p:animEffect>
                                  </p:childTnLst>
                                </p:cTn>
                              </p:par>
                              <p:par>
                                <p:cTn id="63" presetID="3" presetClass="entr" presetSubtype="10" fill="hold" grpId="0" nodeType="withEffect">
                                  <p:stCondLst>
                                    <p:cond delay="0"/>
                                  </p:stCondLst>
                                  <p:childTnLst>
                                    <p:set>
                                      <p:cBhvr>
                                        <p:cTn id="64" dur="1" fill="hold">
                                          <p:stCondLst>
                                            <p:cond delay="0"/>
                                          </p:stCondLst>
                                        </p:cTn>
                                        <p:tgtEl>
                                          <p:spTgt spid="21514"/>
                                        </p:tgtEl>
                                        <p:attrNameLst>
                                          <p:attrName>style.visibility</p:attrName>
                                        </p:attrNameLst>
                                      </p:cBhvr>
                                      <p:to>
                                        <p:strVal val="visible"/>
                                      </p:to>
                                    </p:set>
                                    <p:animEffect transition="in" filter="blinds(horizontal)">
                                      <p:cBhvr>
                                        <p:cTn id="65" dur="500"/>
                                        <p:tgtEl>
                                          <p:spTgt spid="21514"/>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nodeType="clickEffect">
                                  <p:stCondLst>
                                    <p:cond delay="0"/>
                                  </p:stCondLst>
                                  <p:childTnLst>
                                    <p:set>
                                      <p:cBhvr>
                                        <p:cTn id="69" dur="1" fill="hold">
                                          <p:stCondLst>
                                            <p:cond delay="0"/>
                                          </p:stCondLst>
                                        </p:cTn>
                                        <p:tgtEl>
                                          <p:spTgt spid="21518"/>
                                        </p:tgtEl>
                                        <p:attrNameLst>
                                          <p:attrName>style.visibility</p:attrName>
                                        </p:attrNameLst>
                                      </p:cBhvr>
                                      <p:to>
                                        <p:strVal val="visible"/>
                                      </p:to>
                                    </p:set>
                                    <p:animEffect transition="in" filter="blinds(horizontal)">
                                      <p:cBhvr>
                                        <p:cTn id="70" dur="500"/>
                                        <p:tgtEl>
                                          <p:spTgt spid="21518"/>
                                        </p:tgtEl>
                                      </p:cBhvr>
                                    </p:animEffect>
                                  </p:childTnLst>
                                </p:cTn>
                              </p:par>
                              <p:par>
                                <p:cTn id="71" presetID="3" presetClass="entr" presetSubtype="10" fill="hold" grpId="0" nodeType="withEffect">
                                  <p:stCondLst>
                                    <p:cond delay="0"/>
                                  </p:stCondLst>
                                  <p:childTnLst>
                                    <p:set>
                                      <p:cBhvr>
                                        <p:cTn id="72" dur="1" fill="hold">
                                          <p:stCondLst>
                                            <p:cond delay="0"/>
                                          </p:stCondLst>
                                        </p:cTn>
                                        <p:tgtEl>
                                          <p:spTgt spid="21513"/>
                                        </p:tgtEl>
                                        <p:attrNameLst>
                                          <p:attrName>style.visibility</p:attrName>
                                        </p:attrNameLst>
                                      </p:cBhvr>
                                      <p:to>
                                        <p:strVal val="visible"/>
                                      </p:to>
                                    </p:set>
                                    <p:animEffect transition="in" filter="blinds(horizontal)">
                                      <p:cBhvr>
                                        <p:cTn id="73" dur="500"/>
                                        <p:tgtEl>
                                          <p:spTgt spid="21513"/>
                                        </p:tgtEl>
                                      </p:cBhvr>
                                    </p:animEffect>
                                  </p:childTnLst>
                                </p:cTn>
                              </p:par>
                            </p:childTnLst>
                          </p:cTn>
                        </p:par>
                      </p:childTnLst>
                    </p:cTn>
                  </p:par>
                  <p:par>
                    <p:cTn id="74" fill="hold">
                      <p:stCondLst>
                        <p:cond delay="indefinite"/>
                      </p:stCondLst>
                      <p:childTnLst>
                        <p:par>
                          <p:cTn id="75" fill="hold">
                            <p:stCondLst>
                              <p:cond delay="0"/>
                            </p:stCondLst>
                            <p:childTnLst>
                              <p:par>
                                <p:cTn id="76" presetID="3" presetClass="entr" presetSubtype="10" fill="hold" nodeType="clickEffect">
                                  <p:stCondLst>
                                    <p:cond delay="0"/>
                                  </p:stCondLst>
                                  <p:childTnLst>
                                    <p:set>
                                      <p:cBhvr>
                                        <p:cTn id="77" dur="1" fill="hold">
                                          <p:stCondLst>
                                            <p:cond delay="0"/>
                                          </p:stCondLst>
                                        </p:cTn>
                                        <p:tgtEl>
                                          <p:spTgt spid="21519"/>
                                        </p:tgtEl>
                                        <p:attrNameLst>
                                          <p:attrName>style.visibility</p:attrName>
                                        </p:attrNameLst>
                                      </p:cBhvr>
                                      <p:to>
                                        <p:strVal val="visible"/>
                                      </p:to>
                                    </p:set>
                                    <p:animEffect transition="in" filter="blinds(horizontal)">
                                      <p:cBhvr>
                                        <p:cTn id="78" dur="500"/>
                                        <p:tgtEl>
                                          <p:spTgt spid="21519"/>
                                        </p:tgtEl>
                                      </p:cBhvr>
                                    </p:animEffect>
                                  </p:childTnLst>
                                </p:cTn>
                              </p:par>
                              <p:par>
                                <p:cTn id="79" presetID="3" presetClass="entr" presetSubtype="10" fill="hold" grpId="0" nodeType="withEffect">
                                  <p:stCondLst>
                                    <p:cond delay="0"/>
                                  </p:stCondLst>
                                  <p:childTnLst>
                                    <p:set>
                                      <p:cBhvr>
                                        <p:cTn id="80" dur="1" fill="hold">
                                          <p:stCondLst>
                                            <p:cond delay="0"/>
                                          </p:stCondLst>
                                        </p:cTn>
                                        <p:tgtEl>
                                          <p:spTgt spid="21512"/>
                                        </p:tgtEl>
                                        <p:attrNameLst>
                                          <p:attrName>style.visibility</p:attrName>
                                        </p:attrNameLst>
                                      </p:cBhvr>
                                      <p:to>
                                        <p:strVal val="visible"/>
                                      </p:to>
                                    </p:set>
                                    <p:animEffect transition="in" filter="blinds(horizontal)">
                                      <p:cBhvr>
                                        <p:cTn id="81" dur="500"/>
                                        <p:tgtEl>
                                          <p:spTgt spid="215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P spid="21509" grpId="0" animBg="1"/>
      <p:bldP spid="21510" grpId="0" animBg="1"/>
      <p:bldP spid="21511" grpId="0" animBg="1"/>
      <p:bldP spid="21512" grpId="0" animBg="1"/>
      <p:bldP spid="21513" grpId="0" animBg="1"/>
      <p:bldP spid="21514" grpId="0" animBg="1"/>
      <p:bldP spid="215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275035"/>
            <a:ext cx="8229600" cy="639365"/>
          </a:xfrm>
        </p:spPr>
        <p:txBody>
          <a:bodyPr>
            <a:noAutofit/>
          </a:bodyPr>
          <a:lstStyle/>
          <a:p>
            <a:pPr algn="ctr"/>
            <a:r>
              <a:rPr lang="en-US" sz="2400" b="1" u="sng" dirty="0">
                <a:solidFill>
                  <a:schemeClr val="tx1">
                    <a:lumMod val="85000"/>
                    <a:lumOff val="15000"/>
                  </a:schemeClr>
                </a:solidFill>
              </a:rPr>
              <a:t>Internet &amp; Intranet Controls </a:t>
            </a:r>
            <a:br>
              <a:rPr lang="en-US" sz="2400" b="1" u="sng" dirty="0">
                <a:solidFill>
                  <a:schemeClr val="tx1">
                    <a:lumMod val="85000"/>
                    <a:lumOff val="15000"/>
                  </a:schemeClr>
                </a:solidFill>
              </a:rPr>
            </a:br>
            <a:r>
              <a:rPr lang="en-US" sz="2400" b="1" u="sng" dirty="0">
                <a:solidFill>
                  <a:schemeClr val="tx1">
                    <a:lumMod val="85000"/>
                    <a:lumOff val="15000"/>
                  </a:schemeClr>
                </a:solidFill>
              </a:rPr>
              <a:t>Private key Encryption</a:t>
            </a:r>
          </a:p>
        </p:txBody>
      </p:sp>
      <p:sp>
        <p:nvSpPr>
          <p:cNvPr id="49155" name="Rectangle 3"/>
          <p:cNvSpPr>
            <a:spLocks noGrp="1" noChangeArrowheads="1"/>
          </p:cNvSpPr>
          <p:nvPr>
            <p:ph type="body" idx="1"/>
          </p:nvPr>
        </p:nvSpPr>
        <p:spPr>
          <a:xfrm>
            <a:off x="457200" y="971550"/>
            <a:ext cx="8229600" cy="5154216"/>
          </a:xfrm>
        </p:spPr>
        <p:txBody>
          <a:bodyPr/>
          <a:lstStyle/>
          <a:p>
            <a:pPr>
              <a:buClr>
                <a:srgbClr val="FF0000"/>
              </a:buClr>
              <a:buFont typeface="Wingdings" pitchFamily="2" charset="2"/>
              <a:buChar char="Ø"/>
            </a:pPr>
            <a:endParaRPr lang="en-US" sz="2000" i="1" u="sng" dirty="0" smtClean="0"/>
          </a:p>
          <a:p>
            <a:pPr>
              <a:buClr>
                <a:srgbClr val="FF0000"/>
              </a:buClr>
              <a:buFont typeface="Wingdings" pitchFamily="2" charset="2"/>
              <a:buChar char="Ø"/>
            </a:pPr>
            <a:r>
              <a:rPr lang="en-US" sz="2000" i="1" u="sng" dirty="0" smtClean="0"/>
              <a:t> </a:t>
            </a:r>
            <a:r>
              <a:rPr lang="en-US" sz="2000" b="1" i="1" u="sng" dirty="0">
                <a:solidFill>
                  <a:srgbClr val="FF0000"/>
                </a:solidFill>
              </a:rPr>
              <a:t>Definition :</a:t>
            </a:r>
          </a:p>
          <a:p>
            <a:pPr>
              <a:buClr>
                <a:srgbClr val="FF0000"/>
              </a:buClr>
              <a:buFont typeface="Wingdings" pitchFamily="2" charset="2"/>
              <a:buNone/>
            </a:pPr>
            <a:r>
              <a:rPr lang="en-US" sz="2000" i="1" dirty="0"/>
              <a:t>     - One single key called Private key  </a:t>
            </a:r>
          </a:p>
          <a:p>
            <a:pPr>
              <a:buClr>
                <a:srgbClr val="FF0000"/>
              </a:buClr>
              <a:buFont typeface="Wingdings" pitchFamily="2" charset="2"/>
              <a:buNone/>
            </a:pPr>
            <a:r>
              <a:rPr lang="en-US" sz="2000" i="1" dirty="0"/>
              <a:t>     - Is used for encryption &amp; decryption of data</a:t>
            </a:r>
          </a:p>
          <a:p>
            <a:pPr>
              <a:buClr>
                <a:srgbClr val="FF0000"/>
              </a:buClr>
              <a:buFont typeface="Wingdings" pitchFamily="2" charset="2"/>
              <a:buNone/>
            </a:pPr>
            <a:endParaRPr lang="en-US" sz="2000" i="1" dirty="0"/>
          </a:p>
          <a:p>
            <a:pPr>
              <a:buClr>
                <a:srgbClr val="FF0000"/>
              </a:buClr>
              <a:buFont typeface="Wingdings" pitchFamily="2" charset="2"/>
              <a:buChar char="Ø"/>
            </a:pPr>
            <a:r>
              <a:rPr lang="en-US" sz="2000" b="1" i="1" u="sng" dirty="0">
                <a:solidFill>
                  <a:srgbClr val="FF0000"/>
                </a:solidFill>
              </a:rPr>
              <a:t>Process:</a:t>
            </a:r>
          </a:p>
          <a:p>
            <a:pPr>
              <a:buClr>
                <a:srgbClr val="FF0000"/>
              </a:buClr>
              <a:buFont typeface="Wingdings" pitchFamily="2" charset="2"/>
              <a:buNone/>
            </a:pPr>
            <a:r>
              <a:rPr lang="en-US" sz="2000" i="1" dirty="0"/>
              <a:t>    - Sender uses Private Key of receiver to encrypt the data</a:t>
            </a:r>
          </a:p>
          <a:p>
            <a:pPr>
              <a:buClr>
                <a:srgbClr val="FF0000"/>
              </a:buClr>
              <a:buFont typeface="Wingdings" pitchFamily="2" charset="2"/>
              <a:buNone/>
            </a:pPr>
            <a:r>
              <a:rPr lang="en-US" sz="2000" i="1" dirty="0"/>
              <a:t>    - Receiver posses same key which is used to decrypt the data</a:t>
            </a:r>
          </a:p>
          <a:p>
            <a:pPr>
              <a:buClr>
                <a:srgbClr val="FF0000"/>
              </a:buClr>
              <a:buFont typeface="Wingdings" pitchFamily="2" charset="2"/>
              <a:buNone/>
            </a:pPr>
            <a:endParaRPr lang="en-US" sz="2000" i="1" dirty="0"/>
          </a:p>
          <a:p>
            <a:pPr>
              <a:buClr>
                <a:srgbClr val="FF0000"/>
              </a:buClr>
              <a:buFont typeface="Wingdings" pitchFamily="2" charset="2"/>
              <a:buChar char="Ø"/>
            </a:pPr>
            <a:r>
              <a:rPr lang="en-US" sz="2000" b="1" i="1" u="sng" dirty="0">
                <a:solidFill>
                  <a:srgbClr val="FF0000"/>
                </a:solidFill>
              </a:rPr>
              <a:t>Drawback:</a:t>
            </a:r>
            <a:r>
              <a:rPr lang="en-US" sz="2000" i="1" dirty="0">
                <a:solidFill>
                  <a:srgbClr val="FF0000"/>
                </a:solidFill>
              </a:rPr>
              <a:t> </a:t>
            </a:r>
            <a:endParaRPr lang="en-US" sz="2000" i="1" u="sng" dirty="0">
              <a:solidFill>
                <a:srgbClr val="FF0000"/>
              </a:solidFill>
            </a:endParaRPr>
          </a:p>
          <a:p>
            <a:pPr>
              <a:buClr>
                <a:srgbClr val="FF0000"/>
              </a:buClr>
              <a:buFont typeface="Wingdings" pitchFamily="2" charset="2"/>
              <a:buNone/>
            </a:pPr>
            <a:r>
              <a:rPr lang="en-US" sz="2000" i="1" dirty="0"/>
              <a:t>     - If any outsiders somehow takes that key , he may misuse it for decryption of data </a:t>
            </a:r>
          </a:p>
          <a:p>
            <a:pPr>
              <a:buClr>
                <a:srgbClr val="FF0000"/>
              </a:buClr>
            </a:pPr>
            <a:endParaRPr lang="en-US" sz="2000" b="1" i="1" u="sn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9154"/>
                                        </p:tgtEl>
                                        <p:attrNameLst>
                                          <p:attrName>style.visibility</p:attrName>
                                        </p:attrNameLst>
                                      </p:cBhvr>
                                      <p:to>
                                        <p:strVal val="visible"/>
                                      </p:to>
                                    </p:set>
                                    <p:anim calcmode="lin" valueType="num">
                                      <p:cBhvr additive="base">
                                        <p:cTn id="7" dur="500" fill="hold"/>
                                        <p:tgtEl>
                                          <p:spTgt spid="49154"/>
                                        </p:tgtEl>
                                        <p:attrNameLst>
                                          <p:attrName>ppt_x</p:attrName>
                                        </p:attrNameLst>
                                      </p:cBhvr>
                                      <p:tavLst>
                                        <p:tav tm="0">
                                          <p:val>
                                            <p:strVal val="#ppt_x"/>
                                          </p:val>
                                        </p:tav>
                                        <p:tav tm="100000">
                                          <p:val>
                                            <p:strVal val="#ppt_x"/>
                                          </p:val>
                                        </p:tav>
                                      </p:tavLst>
                                    </p:anim>
                                    <p:anim calcmode="lin" valueType="num">
                                      <p:cBhvr additive="base">
                                        <p:cTn id="8" dur="500" fill="hold"/>
                                        <p:tgtEl>
                                          <p:spTgt spid="491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49155">
                                            <p:txEl>
                                              <p:pRg st="1" end="1"/>
                                            </p:txEl>
                                          </p:spTgt>
                                        </p:tgtEl>
                                        <p:attrNameLst>
                                          <p:attrName>style.visibility</p:attrName>
                                        </p:attrNameLst>
                                      </p:cBhvr>
                                      <p:to>
                                        <p:strVal val="visible"/>
                                      </p:to>
                                    </p:set>
                                    <p:animEffect transition="in" filter="blinds(horizontal)">
                                      <p:cBhvr>
                                        <p:cTn id="13" dur="500"/>
                                        <p:tgtEl>
                                          <p:spTgt spid="49155">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49155">
                                            <p:txEl>
                                              <p:pRg st="2" end="2"/>
                                            </p:txEl>
                                          </p:spTgt>
                                        </p:tgtEl>
                                        <p:attrNameLst>
                                          <p:attrName>style.visibility</p:attrName>
                                        </p:attrNameLst>
                                      </p:cBhvr>
                                      <p:to>
                                        <p:strVal val="visible"/>
                                      </p:to>
                                    </p:set>
                                    <p:animEffect transition="in" filter="blinds(horizontal)">
                                      <p:cBhvr>
                                        <p:cTn id="18" dur="500"/>
                                        <p:tgtEl>
                                          <p:spTgt spid="4915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49155">
                                            <p:txEl>
                                              <p:pRg st="3" end="3"/>
                                            </p:txEl>
                                          </p:spTgt>
                                        </p:tgtEl>
                                        <p:attrNameLst>
                                          <p:attrName>style.visibility</p:attrName>
                                        </p:attrNameLst>
                                      </p:cBhvr>
                                      <p:to>
                                        <p:strVal val="visible"/>
                                      </p:to>
                                    </p:set>
                                    <p:animEffect transition="in" filter="blinds(horizontal)">
                                      <p:cBhvr>
                                        <p:cTn id="23" dur="500"/>
                                        <p:tgtEl>
                                          <p:spTgt spid="49155">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49155">
                                            <p:txEl>
                                              <p:pRg st="5" end="5"/>
                                            </p:txEl>
                                          </p:spTgt>
                                        </p:tgtEl>
                                        <p:attrNameLst>
                                          <p:attrName>style.visibility</p:attrName>
                                        </p:attrNameLst>
                                      </p:cBhvr>
                                      <p:to>
                                        <p:strVal val="visible"/>
                                      </p:to>
                                    </p:set>
                                    <p:animEffect transition="in" filter="blinds(horizontal)">
                                      <p:cBhvr>
                                        <p:cTn id="28" dur="500"/>
                                        <p:tgtEl>
                                          <p:spTgt spid="49155">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49155">
                                            <p:txEl>
                                              <p:pRg st="6" end="6"/>
                                            </p:txEl>
                                          </p:spTgt>
                                        </p:tgtEl>
                                        <p:attrNameLst>
                                          <p:attrName>style.visibility</p:attrName>
                                        </p:attrNameLst>
                                      </p:cBhvr>
                                      <p:to>
                                        <p:strVal val="visible"/>
                                      </p:to>
                                    </p:set>
                                    <p:animEffect transition="in" filter="blinds(horizontal)">
                                      <p:cBhvr>
                                        <p:cTn id="33" dur="500"/>
                                        <p:tgtEl>
                                          <p:spTgt spid="49155">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49155">
                                            <p:txEl>
                                              <p:pRg st="7" end="7"/>
                                            </p:txEl>
                                          </p:spTgt>
                                        </p:tgtEl>
                                        <p:attrNameLst>
                                          <p:attrName>style.visibility</p:attrName>
                                        </p:attrNameLst>
                                      </p:cBhvr>
                                      <p:to>
                                        <p:strVal val="visible"/>
                                      </p:to>
                                    </p:set>
                                    <p:animEffect transition="in" filter="blinds(horizontal)">
                                      <p:cBhvr>
                                        <p:cTn id="38" dur="500"/>
                                        <p:tgtEl>
                                          <p:spTgt spid="49155">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49155">
                                            <p:txEl>
                                              <p:pRg st="9" end="9"/>
                                            </p:txEl>
                                          </p:spTgt>
                                        </p:tgtEl>
                                        <p:attrNameLst>
                                          <p:attrName>style.visibility</p:attrName>
                                        </p:attrNameLst>
                                      </p:cBhvr>
                                      <p:to>
                                        <p:strVal val="visible"/>
                                      </p:to>
                                    </p:set>
                                    <p:animEffect transition="in" filter="blinds(horizontal)">
                                      <p:cBhvr>
                                        <p:cTn id="43" dur="500"/>
                                        <p:tgtEl>
                                          <p:spTgt spid="49155">
                                            <p:txEl>
                                              <p:pRg st="9" end="9"/>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49155">
                                            <p:txEl>
                                              <p:pRg st="10" end="10"/>
                                            </p:txEl>
                                          </p:spTgt>
                                        </p:tgtEl>
                                        <p:attrNameLst>
                                          <p:attrName>style.visibility</p:attrName>
                                        </p:attrNameLst>
                                      </p:cBhvr>
                                      <p:to>
                                        <p:strVal val="visible"/>
                                      </p:to>
                                    </p:set>
                                    <p:animEffect transition="in" filter="blinds(horizontal)">
                                      <p:cBhvr>
                                        <p:cTn id="48" dur="500"/>
                                        <p:tgtEl>
                                          <p:spTgt spid="4915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275035"/>
            <a:ext cx="8229600" cy="582215"/>
          </a:xfrm>
        </p:spPr>
        <p:txBody>
          <a:bodyPr>
            <a:noAutofit/>
          </a:bodyPr>
          <a:lstStyle/>
          <a:p>
            <a:pPr algn="ctr"/>
            <a:r>
              <a:rPr lang="en-US" sz="2000" b="1" u="sng" dirty="0">
                <a:solidFill>
                  <a:schemeClr val="tx1">
                    <a:lumMod val="85000"/>
                    <a:lumOff val="15000"/>
                  </a:schemeClr>
                </a:solidFill>
              </a:rPr>
              <a:t>Internet &amp; Intranet Controls </a:t>
            </a:r>
            <a:br>
              <a:rPr lang="en-US" sz="2000" b="1" u="sng" dirty="0">
                <a:solidFill>
                  <a:schemeClr val="tx1">
                    <a:lumMod val="85000"/>
                    <a:lumOff val="15000"/>
                  </a:schemeClr>
                </a:solidFill>
              </a:rPr>
            </a:br>
            <a:r>
              <a:rPr lang="en-US" sz="2000" b="1" u="sng" dirty="0">
                <a:solidFill>
                  <a:schemeClr val="tx1">
                    <a:lumMod val="85000"/>
                    <a:lumOff val="15000"/>
                  </a:schemeClr>
                </a:solidFill>
              </a:rPr>
              <a:t>Public key Encryption</a:t>
            </a:r>
          </a:p>
        </p:txBody>
      </p:sp>
      <p:sp>
        <p:nvSpPr>
          <p:cNvPr id="50179" name="Rectangle 3"/>
          <p:cNvSpPr>
            <a:spLocks noGrp="1" noChangeArrowheads="1"/>
          </p:cNvSpPr>
          <p:nvPr>
            <p:ph type="body" idx="1"/>
          </p:nvPr>
        </p:nvSpPr>
        <p:spPr>
          <a:xfrm>
            <a:off x="457200" y="914400"/>
            <a:ext cx="8229600" cy="5211366"/>
          </a:xfrm>
        </p:spPr>
        <p:txBody>
          <a:bodyPr>
            <a:normAutofit fontScale="92500" lnSpcReduction="20000"/>
          </a:bodyPr>
          <a:lstStyle/>
          <a:p>
            <a:pPr>
              <a:lnSpc>
                <a:spcPct val="90000"/>
              </a:lnSpc>
              <a:buClr>
                <a:srgbClr val="FF0000"/>
              </a:buClr>
              <a:buFont typeface="Wingdings" pitchFamily="2" charset="2"/>
              <a:buChar char="Ø"/>
            </a:pPr>
            <a:r>
              <a:rPr lang="en-US" sz="2000" b="1" i="1" u="sng" dirty="0" err="1">
                <a:solidFill>
                  <a:srgbClr val="FF0000"/>
                </a:solidFill>
              </a:rPr>
              <a:t>Defination</a:t>
            </a:r>
            <a:r>
              <a:rPr lang="en-US" sz="2000" b="1" i="1" u="sng" dirty="0">
                <a:solidFill>
                  <a:srgbClr val="FF0000"/>
                </a:solidFill>
              </a:rPr>
              <a:t> :</a:t>
            </a:r>
          </a:p>
          <a:p>
            <a:pPr>
              <a:lnSpc>
                <a:spcPct val="90000"/>
              </a:lnSpc>
              <a:buClr>
                <a:srgbClr val="FF0000"/>
              </a:buClr>
              <a:buFont typeface="Wingdings" pitchFamily="2" charset="2"/>
              <a:buNone/>
            </a:pPr>
            <a:r>
              <a:rPr lang="en-US" sz="2000" i="1" dirty="0"/>
              <a:t>     - Two keys are used  </a:t>
            </a:r>
          </a:p>
          <a:p>
            <a:pPr>
              <a:lnSpc>
                <a:spcPct val="90000"/>
              </a:lnSpc>
              <a:buClr>
                <a:srgbClr val="FF0000"/>
              </a:buClr>
              <a:buFont typeface="Wingdings" pitchFamily="2" charset="2"/>
              <a:buNone/>
            </a:pPr>
            <a:r>
              <a:rPr lang="en-US" sz="2000" i="1" dirty="0"/>
              <a:t>     - Public key for encryption of data</a:t>
            </a:r>
          </a:p>
          <a:p>
            <a:pPr>
              <a:lnSpc>
                <a:spcPct val="90000"/>
              </a:lnSpc>
              <a:buClr>
                <a:srgbClr val="FF0000"/>
              </a:buClr>
              <a:buFont typeface="Wingdings" pitchFamily="2" charset="2"/>
              <a:buNone/>
            </a:pPr>
            <a:r>
              <a:rPr lang="en-US" sz="2000" i="1" dirty="0"/>
              <a:t>     - Private key decryption of data</a:t>
            </a:r>
          </a:p>
          <a:p>
            <a:pPr>
              <a:lnSpc>
                <a:spcPct val="90000"/>
              </a:lnSpc>
              <a:buClr>
                <a:srgbClr val="FF0000"/>
              </a:buClr>
              <a:buFont typeface="Wingdings" pitchFamily="2" charset="2"/>
              <a:buNone/>
            </a:pPr>
            <a:endParaRPr lang="en-US" sz="2000" i="1" dirty="0"/>
          </a:p>
          <a:p>
            <a:pPr>
              <a:lnSpc>
                <a:spcPct val="90000"/>
              </a:lnSpc>
              <a:buClr>
                <a:srgbClr val="FF0000"/>
              </a:buClr>
              <a:buFont typeface="Wingdings" pitchFamily="2" charset="2"/>
              <a:buChar char="Ø"/>
            </a:pPr>
            <a:r>
              <a:rPr lang="en-US" sz="2000" b="1" i="1" u="sng" dirty="0">
                <a:solidFill>
                  <a:srgbClr val="FF0000"/>
                </a:solidFill>
              </a:rPr>
              <a:t>Process:</a:t>
            </a:r>
          </a:p>
          <a:p>
            <a:pPr>
              <a:lnSpc>
                <a:spcPct val="90000"/>
              </a:lnSpc>
              <a:buClr>
                <a:srgbClr val="FF0000"/>
              </a:buClr>
              <a:buFont typeface="Wingdings" pitchFamily="2" charset="2"/>
              <a:buNone/>
            </a:pPr>
            <a:r>
              <a:rPr lang="en-US" sz="2000" i="1" dirty="0"/>
              <a:t>    - Receiver publishes Public Key so that sender may use it to encrypt the data</a:t>
            </a:r>
          </a:p>
          <a:p>
            <a:pPr>
              <a:lnSpc>
                <a:spcPct val="90000"/>
              </a:lnSpc>
              <a:buClr>
                <a:srgbClr val="FF0000"/>
              </a:buClr>
              <a:buFont typeface="Wingdings" pitchFamily="2" charset="2"/>
              <a:buNone/>
            </a:pPr>
            <a:r>
              <a:rPr lang="en-US" sz="2000" i="1" dirty="0"/>
              <a:t>    - Sender uses the Public key for encryption that is published by receiver</a:t>
            </a:r>
          </a:p>
          <a:p>
            <a:pPr>
              <a:lnSpc>
                <a:spcPct val="90000"/>
              </a:lnSpc>
              <a:buClr>
                <a:srgbClr val="FF0000"/>
              </a:buClr>
              <a:buFont typeface="Wingdings" pitchFamily="2" charset="2"/>
              <a:buNone/>
            </a:pPr>
            <a:r>
              <a:rPr lang="en-US" sz="2000" i="1" dirty="0"/>
              <a:t>    - Receiver uses the Private Key which is used to decrypt the data</a:t>
            </a:r>
          </a:p>
          <a:p>
            <a:pPr>
              <a:lnSpc>
                <a:spcPct val="90000"/>
              </a:lnSpc>
              <a:buClr>
                <a:srgbClr val="FF0000"/>
              </a:buClr>
              <a:buFont typeface="Wingdings" pitchFamily="2" charset="2"/>
              <a:buNone/>
            </a:pPr>
            <a:endParaRPr lang="en-US" sz="2000" i="1" dirty="0"/>
          </a:p>
          <a:p>
            <a:pPr>
              <a:lnSpc>
                <a:spcPct val="90000"/>
              </a:lnSpc>
              <a:buClr>
                <a:srgbClr val="FF0000"/>
              </a:buClr>
              <a:buFont typeface="Wingdings" pitchFamily="2" charset="2"/>
              <a:buChar char="Ø"/>
            </a:pPr>
            <a:r>
              <a:rPr lang="en-US" sz="2000" b="1" i="1" u="sng" dirty="0">
                <a:solidFill>
                  <a:srgbClr val="FF0000"/>
                </a:solidFill>
              </a:rPr>
              <a:t>Benefits:</a:t>
            </a:r>
            <a:r>
              <a:rPr lang="en-US" sz="2000" i="1" dirty="0"/>
              <a:t> </a:t>
            </a:r>
            <a:r>
              <a:rPr lang="en-US" sz="2000" i="1" u="sng" dirty="0"/>
              <a:t> </a:t>
            </a:r>
          </a:p>
          <a:p>
            <a:pPr>
              <a:lnSpc>
                <a:spcPct val="90000"/>
              </a:lnSpc>
              <a:buClr>
                <a:srgbClr val="FF0000"/>
              </a:buClr>
              <a:buFont typeface="Wingdings" pitchFamily="2" charset="2"/>
              <a:buNone/>
            </a:pPr>
            <a:r>
              <a:rPr lang="en-US" sz="2000" i="1" dirty="0"/>
              <a:t>     - Since Private key is not send to sender, chances of going it to wrong hands are minimized</a:t>
            </a:r>
          </a:p>
          <a:p>
            <a:pPr>
              <a:lnSpc>
                <a:spcPct val="90000"/>
              </a:lnSpc>
              <a:buClr>
                <a:srgbClr val="FF0000"/>
              </a:buClr>
              <a:buFont typeface="Wingdings" pitchFamily="2" charset="2"/>
              <a:buNone/>
            </a:pPr>
            <a:r>
              <a:rPr lang="en-US" sz="2000" i="1" dirty="0"/>
              <a:t>     - Receiver publishes Public Key, i.e. any one can send encrypted data to receiver</a:t>
            </a:r>
          </a:p>
          <a:p>
            <a:pPr>
              <a:lnSpc>
                <a:spcPct val="90000"/>
              </a:lnSpc>
              <a:buClr>
                <a:srgbClr val="FF0000"/>
              </a:buClr>
              <a:buFont typeface="Wingdings" pitchFamily="2" charset="2"/>
              <a:buNone/>
            </a:pPr>
            <a:r>
              <a:rPr lang="en-US" sz="2000" i="1" dirty="0"/>
              <a:t>    - Every Receiver publishes Public Key which corresponds to Private Key which he </a:t>
            </a:r>
            <a:r>
              <a:rPr lang="en-US" sz="2000" i="1" dirty="0" smtClean="0"/>
              <a:t>owns, i.e</a:t>
            </a:r>
            <a:r>
              <a:rPr lang="en-US" sz="2000" i="1" dirty="0"/>
              <a:t>. conflicts of sameness of </a:t>
            </a:r>
            <a:r>
              <a:rPr lang="en-US" sz="2000" i="1" dirty="0" err="1"/>
              <a:t>Pvt</a:t>
            </a:r>
            <a:r>
              <a:rPr lang="en-US" sz="2000" i="1" dirty="0"/>
              <a:t> Key is not there</a:t>
            </a:r>
          </a:p>
          <a:p>
            <a:pPr>
              <a:lnSpc>
                <a:spcPct val="90000"/>
              </a:lnSpc>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 calcmode="lin" valueType="num">
                                      <p:cBhvr additive="base">
                                        <p:cTn id="7" dur="500" fill="hold"/>
                                        <p:tgtEl>
                                          <p:spTgt spid="50178"/>
                                        </p:tgtEl>
                                        <p:attrNameLst>
                                          <p:attrName>ppt_x</p:attrName>
                                        </p:attrNameLst>
                                      </p:cBhvr>
                                      <p:tavLst>
                                        <p:tav tm="0">
                                          <p:val>
                                            <p:strVal val="#ppt_x"/>
                                          </p:val>
                                        </p:tav>
                                        <p:tav tm="100000">
                                          <p:val>
                                            <p:strVal val="#ppt_x"/>
                                          </p:val>
                                        </p:tav>
                                      </p:tavLst>
                                    </p:anim>
                                    <p:anim calcmode="lin" valueType="num">
                                      <p:cBhvr additive="base">
                                        <p:cTn id="8" dur="500" fill="hold"/>
                                        <p:tgtEl>
                                          <p:spTgt spid="501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50179">
                                            <p:txEl>
                                              <p:pRg st="0" end="0"/>
                                            </p:txEl>
                                          </p:spTgt>
                                        </p:tgtEl>
                                        <p:attrNameLst>
                                          <p:attrName>style.visibility</p:attrName>
                                        </p:attrNameLst>
                                      </p:cBhvr>
                                      <p:to>
                                        <p:strVal val="visible"/>
                                      </p:to>
                                    </p:set>
                                    <p:animEffect transition="in" filter="blinds(horizontal)">
                                      <p:cBhvr>
                                        <p:cTn id="13" dur="500"/>
                                        <p:tgtEl>
                                          <p:spTgt spid="5017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50179">
                                            <p:txEl>
                                              <p:pRg st="1" end="1"/>
                                            </p:txEl>
                                          </p:spTgt>
                                        </p:tgtEl>
                                        <p:attrNameLst>
                                          <p:attrName>style.visibility</p:attrName>
                                        </p:attrNameLst>
                                      </p:cBhvr>
                                      <p:to>
                                        <p:strVal val="visible"/>
                                      </p:to>
                                    </p:set>
                                    <p:animEffect transition="in" filter="blinds(horizontal)">
                                      <p:cBhvr>
                                        <p:cTn id="18" dur="500"/>
                                        <p:tgtEl>
                                          <p:spTgt spid="5017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50179">
                                            <p:txEl>
                                              <p:pRg st="2" end="2"/>
                                            </p:txEl>
                                          </p:spTgt>
                                        </p:tgtEl>
                                        <p:attrNameLst>
                                          <p:attrName>style.visibility</p:attrName>
                                        </p:attrNameLst>
                                      </p:cBhvr>
                                      <p:to>
                                        <p:strVal val="visible"/>
                                      </p:to>
                                    </p:set>
                                    <p:animEffect transition="in" filter="blinds(horizontal)">
                                      <p:cBhvr>
                                        <p:cTn id="23" dur="500"/>
                                        <p:tgtEl>
                                          <p:spTgt spid="5017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50179">
                                            <p:txEl>
                                              <p:pRg st="3" end="3"/>
                                            </p:txEl>
                                          </p:spTgt>
                                        </p:tgtEl>
                                        <p:attrNameLst>
                                          <p:attrName>style.visibility</p:attrName>
                                        </p:attrNameLst>
                                      </p:cBhvr>
                                      <p:to>
                                        <p:strVal val="visible"/>
                                      </p:to>
                                    </p:set>
                                    <p:animEffect transition="in" filter="blinds(horizontal)">
                                      <p:cBhvr>
                                        <p:cTn id="28" dur="500"/>
                                        <p:tgtEl>
                                          <p:spTgt spid="50179">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50179">
                                            <p:txEl>
                                              <p:pRg st="5" end="5"/>
                                            </p:txEl>
                                          </p:spTgt>
                                        </p:tgtEl>
                                        <p:attrNameLst>
                                          <p:attrName>style.visibility</p:attrName>
                                        </p:attrNameLst>
                                      </p:cBhvr>
                                      <p:to>
                                        <p:strVal val="visible"/>
                                      </p:to>
                                    </p:set>
                                    <p:animEffect transition="in" filter="blinds(horizontal)">
                                      <p:cBhvr>
                                        <p:cTn id="33" dur="500"/>
                                        <p:tgtEl>
                                          <p:spTgt spid="50179">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50179">
                                            <p:txEl>
                                              <p:pRg st="6" end="6"/>
                                            </p:txEl>
                                          </p:spTgt>
                                        </p:tgtEl>
                                        <p:attrNameLst>
                                          <p:attrName>style.visibility</p:attrName>
                                        </p:attrNameLst>
                                      </p:cBhvr>
                                      <p:to>
                                        <p:strVal val="visible"/>
                                      </p:to>
                                    </p:set>
                                    <p:animEffect transition="in" filter="blinds(horizontal)">
                                      <p:cBhvr>
                                        <p:cTn id="38" dur="500"/>
                                        <p:tgtEl>
                                          <p:spTgt spid="50179">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50179">
                                            <p:txEl>
                                              <p:pRg st="7" end="7"/>
                                            </p:txEl>
                                          </p:spTgt>
                                        </p:tgtEl>
                                        <p:attrNameLst>
                                          <p:attrName>style.visibility</p:attrName>
                                        </p:attrNameLst>
                                      </p:cBhvr>
                                      <p:to>
                                        <p:strVal val="visible"/>
                                      </p:to>
                                    </p:set>
                                    <p:animEffect transition="in" filter="blinds(horizontal)">
                                      <p:cBhvr>
                                        <p:cTn id="43" dur="500"/>
                                        <p:tgtEl>
                                          <p:spTgt spid="50179">
                                            <p:txEl>
                                              <p:pRg st="7" end="7"/>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50179">
                                            <p:txEl>
                                              <p:pRg st="8" end="8"/>
                                            </p:txEl>
                                          </p:spTgt>
                                        </p:tgtEl>
                                        <p:attrNameLst>
                                          <p:attrName>style.visibility</p:attrName>
                                        </p:attrNameLst>
                                      </p:cBhvr>
                                      <p:to>
                                        <p:strVal val="visible"/>
                                      </p:to>
                                    </p:set>
                                    <p:animEffect transition="in" filter="blinds(horizontal)">
                                      <p:cBhvr>
                                        <p:cTn id="48" dur="500"/>
                                        <p:tgtEl>
                                          <p:spTgt spid="50179">
                                            <p:txEl>
                                              <p:pRg st="8" end="8"/>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50179">
                                            <p:txEl>
                                              <p:pRg st="10" end="10"/>
                                            </p:txEl>
                                          </p:spTgt>
                                        </p:tgtEl>
                                        <p:attrNameLst>
                                          <p:attrName>style.visibility</p:attrName>
                                        </p:attrNameLst>
                                      </p:cBhvr>
                                      <p:to>
                                        <p:strVal val="visible"/>
                                      </p:to>
                                    </p:set>
                                    <p:animEffect transition="in" filter="blinds(horizontal)">
                                      <p:cBhvr>
                                        <p:cTn id="53" dur="500"/>
                                        <p:tgtEl>
                                          <p:spTgt spid="50179">
                                            <p:txEl>
                                              <p:pRg st="10" end="1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50179">
                                            <p:txEl>
                                              <p:pRg st="11" end="11"/>
                                            </p:txEl>
                                          </p:spTgt>
                                        </p:tgtEl>
                                        <p:attrNameLst>
                                          <p:attrName>style.visibility</p:attrName>
                                        </p:attrNameLst>
                                      </p:cBhvr>
                                      <p:to>
                                        <p:strVal val="visible"/>
                                      </p:to>
                                    </p:set>
                                    <p:animEffect transition="in" filter="blinds(horizontal)">
                                      <p:cBhvr>
                                        <p:cTn id="58" dur="500"/>
                                        <p:tgtEl>
                                          <p:spTgt spid="50179">
                                            <p:txEl>
                                              <p:pRg st="11" end="1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nodeType="clickEffect">
                                  <p:stCondLst>
                                    <p:cond delay="0"/>
                                  </p:stCondLst>
                                  <p:childTnLst>
                                    <p:set>
                                      <p:cBhvr>
                                        <p:cTn id="62" dur="1" fill="hold">
                                          <p:stCondLst>
                                            <p:cond delay="0"/>
                                          </p:stCondLst>
                                        </p:cTn>
                                        <p:tgtEl>
                                          <p:spTgt spid="50179">
                                            <p:txEl>
                                              <p:pRg st="12" end="12"/>
                                            </p:txEl>
                                          </p:spTgt>
                                        </p:tgtEl>
                                        <p:attrNameLst>
                                          <p:attrName>style.visibility</p:attrName>
                                        </p:attrNameLst>
                                      </p:cBhvr>
                                      <p:to>
                                        <p:strVal val="visible"/>
                                      </p:to>
                                    </p:set>
                                    <p:animEffect transition="in" filter="blinds(horizontal)">
                                      <p:cBhvr>
                                        <p:cTn id="63" dur="500"/>
                                        <p:tgtEl>
                                          <p:spTgt spid="50179">
                                            <p:txEl>
                                              <p:pRg st="12" end="12"/>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nodeType="clickEffect">
                                  <p:stCondLst>
                                    <p:cond delay="0"/>
                                  </p:stCondLst>
                                  <p:childTnLst>
                                    <p:set>
                                      <p:cBhvr>
                                        <p:cTn id="67" dur="1" fill="hold">
                                          <p:stCondLst>
                                            <p:cond delay="0"/>
                                          </p:stCondLst>
                                        </p:cTn>
                                        <p:tgtEl>
                                          <p:spTgt spid="50179">
                                            <p:txEl>
                                              <p:pRg st="13" end="13"/>
                                            </p:txEl>
                                          </p:spTgt>
                                        </p:tgtEl>
                                        <p:attrNameLst>
                                          <p:attrName>style.visibility</p:attrName>
                                        </p:attrNameLst>
                                      </p:cBhvr>
                                      <p:to>
                                        <p:strVal val="visible"/>
                                      </p:to>
                                    </p:set>
                                    <p:animEffect transition="in" filter="blinds(horizontal)">
                                      <p:cBhvr>
                                        <p:cTn id="68" dur="500"/>
                                        <p:tgtEl>
                                          <p:spTgt spid="50179">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275035"/>
            <a:ext cx="8229600" cy="525065"/>
          </a:xfrm>
        </p:spPr>
        <p:txBody>
          <a:bodyPr>
            <a:noAutofit/>
          </a:bodyPr>
          <a:lstStyle/>
          <a:p>
            <a:pPr algn="ctr"/>
            <a:r>
              <a:rPr lang="en-US" sz="2000" b="1" u="sng" dirty="0">
                <a:solidFill>
                  <a:schemeClr val="tx1">
                    <a:lumMod val="85000"/>
                    <a:lumOff val="15000"/>
                  </a:schemeClr>
                </a:solidFill>
              </a:rPr>
              <a:t>Internet &amp; Intranet Controls </a:t>
            </a:r>
            <a:br>
              <a:rPr lang="en-US" sz="2000" b="1" u="sng" dirty="0">
                <a:solidFill>
                  <a:schemeClr val="tx1">
                    <a:lumMod val="85000"/>
                    <a:lumOff val="15000"/>
                  </a:schemeClr>
                </a:solidFill>
              </a:rPr>
            </a:br>
            <a:r>
              <a:rPr lang="en-US" sz="2000" b="1" u="sng" dirty="0">
                <a:solidFill>
                  <a:schemeClr val="tx1">
                    <a:lumMod val="85000"/>
                    <a:lumOff val="15000"/>
                  </a:schemeClr>
                </a:solidFill>
              </a:rPr>
              <a:t>Firewall</a:t>
            </a:r>
          </a:p>
        </p:txBody>
      </p:sp>
      <p:sp>
        <p:nvSpPr>
          <p:cNvPr id="51203" name="Rectangle 3"/>
          <p:cNvSpPr>
            <a:spLocks noGrp="1" noChangeArrowheads="1"/>
          </p:cNvSpPr>
          <p:nvPr>
            <p:ph type="body" idx="1"/>
          </p:nvPr>
        </p:nvSpPr>
        <p:spPr>
          <a:xfrm>
            <a:off x="457200" y="914400"/>
            <a:ext cx="8229600" cy="5211366"/>
          </a:xfrm>
        </p:spPr>
        <p:txBody>
          <a:bodyPr>
            <a:normAutofit fontScale="92500" lnSpcReduction="20000"/>
          </a:bodyPr>
          <a:lstStyle/>
          <a:p>
            <a:pPr>
              <a:lnSpc>
                <a:spcPct val="90000"/>
              </a:lnSpc>
              <a:buClr>
                <a:srgbClr val="FF0000"/>
              </a:buClr>
              <a:buFont typeface="Wingdings" pitchFamily="2" charset="2"/>
              <a:buChar char="Ø"/>
            </a:pPr>
            <a:r>
              <a:rPr lang="en-US" sz="2000" b="1" u="sng" dirty="0">
                <a:solidFill>
                  <a:srgbClr val="FF0000"/>
                </a:solidFill>
              </a:rPr>
              <a:t>Definition:</a:t>
            </a:r>
          </a:p>
          <a:p>
            <a:pPr>
              <a:lnSpc>
                <a:spcPct val="90000"/>
              </a:lnSpc>
              <a:buClr>
                <a:srgbClr val="FF0000"/>
              </a:buClr>
              <a:buFont typeface="Wingdings" pitchFamily="2" charset="2"/>
              <a:buNone/>
            </a:pPr>
            <a:r>
              <a:rPr lang="en-US" sz="2000" dirty="0"/>
              <a:t>     - A hardware device </a:t>
            </a:r>
          </a:p>
          <a:p>
            <a:pPr>
              <a:lnSpc>
                <a:spcPct val="90000"/>
              </a:lnSpc>
              <a:buClr>
                <a:srgbClr val="FF0000"/>
              </a:buClr>
              <a:buFont typeface="Wingdings" pitchFamily="2" charset="2"/>
              <a:buNone/>
            </a:pPr>
            <a:r>
              <a:rPr lang="en-US" sz="2000" dirty="0"/>
              <a:t>     - that is placed at modem end of networking </a:t>
            </a:r>
          </a:p>
          <a:p>
            <a:pPr>
              <a:lnSpc>
                <a:spcPct val="90000"/>
              </a:lnSpc>
              <a:buClr>
                <a:srgbClr val="FF0000"/>
              </a:buClr>
              <a:buFont typeface="Wingdings" pitchFamily="2" charset="2"/>
              <a:buNone/>
            </a:pPr>
            <a:r>
              <a:rPr lang="en-US" sz="2000" dirty="0"/>
              <a:t>     - to control the traffic of communication data</a:t>
            </a:r>
          </a:p>
          <a:p>
            <a:pPr>
              <a:lnSpc>
                <a:spcPct val="90000"/>
              </a:lnSpc>
              <a:buClr>
                <a:srgbClr val="FF0000"/>
              </a:buClr>
              <a:buFont typeface="Wingdings" pitchFamily="2" charset="2"/>
              <a:buNone/>
            </a:pPr>
            <a:r>
              <a:rPr lang="en-US" sz="2000" dirty="0"/>
              <a:t>     - as per configuration of firewalls</a:t>
            </a:r>
          </a:p>
          <a:p>
            <a:pPr>
              <a:lnSpc>
                <a:spcPct val="90000"/>
              </a:lnSpc>
              <a:buClr>
                <a:srgbClr val="FF0000"/>
              </a:buClr>
              <a:buFont typeface="Wingdings" pitchFamily="2" charset="2"/>
              <a:buNone/>
            </a:pPr>
            <a:r>
              <a:rPr lang="en-US" sz="2000" dirty="0"/>
              <a:t>     - It allows only prelisted type of </a:t>
            </a:r>
          </a:p>
          <a:p>
            <a:pPr>
              <a:lnSpc>
                <a:spcPct val="90000"/>
              </a:lnSpc>
              <a:buClr>
                <a:srgbClr val="FF0000"/>
              </a:buClr>
              <a:buFont typeface="Wingdings" pitchFamily="2" charset="2"/>
              <a:buNone/>
            </a:pPr>
            <a:r>
              <a:rPr lang="en-US" sz="2000" dirty="0"/>
              <a:t>     - data &amp; users from outside</a:t>
            </a:r>
          </a:p>
          <a:p>
            <a:pPr>
              <a:lnSpc>
                <a:spcPct val="90000"/>
              </a:lnSpc>
              <a:buClr>
                <a:srgbClr val="FF0000"/>
              </a:buClr>
              <a:buFont typeface="Wingdings" pitchFamily="2" charset="2"/>
              <a:buNone/>
            </a:pPr>
            <a:r>
              <a:rPr lang="en-US" sz="2000" dirty="0"/>
              <a:t>     - to travel through network of organization.</a:t>
            </a:r>
          </a:p>
          <a:p>
            <a:pPr>
              <a:lnSpc>
                <a:spcPct val="90000"/>
              </a:lnSpc>
              <a:buClr>
                <a:srgbClr val="FF0000"/>
              </a:buClr>
              <a:buFont typeface="Wingdings" pitchFamily="2" charset="2"/>
              <a:buChar char="Ø"/>
            </a:pPr>
            <a:r>
              <a:rPr lang="en-US" sz="2000" b="1" u="sng" dirty="0">
                <a:solidFill>
                  <a:srgbClr val="FF0000"/>
                </a:solidFill>
              </a:rPr>
              <a:t>Characteristics:</a:t>
            </a:r>
            <a:r>
              <a:rPr lang="en-US" sz="2000" dirty="0"/>
              <a:t>  </a:t>
            </a:r>
          </a:p>
          <a:p>
            <a:pPr>
              <a:lnSpc>
                <a:spcPct val="90000"/>
              </a:lnSpc>
              <a:buClr>
                <a:srgbClr val="FF0000"/>
              </a:buClr>
              <a:buFont typeface="Wingdings" pitchFamily="2" charset="2"/>
              <a:buNone/>
            </a:pPr>
            <a:r>
              <a:rPr lang="en-US" sz="2000" dirty="0"/>
              <a:t>     - All internet &amp; WAN communication data passes through FIREWALL</a:t>
            </a:r>
          </a:p>
          <a:p>
            <a:pPr>
              <a:lnSpc>
                <a:spcPct val="90000"/>
              </a:lnSpc>
              <a:buClr>
                <a:srgbClr val="FF0000"/>
              </a:buClr>
              <a:buFont typeface="Wingdings" pitchFamily="2" charset="2"/>
              <a:buNone/>
            </a:pPr>
            <a:r>
              <a:rPr lang="en-US" sz="2000" dirty="0"/>
              <a:t>     - Firewall allows only that type of communication which is configured therein</a:t>
            </a:r>
          </a:p>
          <a:p>
            <a:pPr>
              <a:lnSpc>
                <a:spcPct val="90000"/>
              </a:lnSpc>
              <a:buClr>
                <a:srgbClr val="FF0000"/>
              </a:buClr>
              <a:buFont typeface="Wingdings" pitchFamily="2" charset="2"/>
              <a:buNone/>
            </a:pPr>
            <a:r>
              <a:rPr lang="en-US" sz="2000" dirty="0"/>
              <a:t>     - Firewall security cant be penetrated either from inside or outside or </a:t>
            </a:r>
            <a:r>
              <a:rPr lang="en-US" sz="2000" dirty="0" err="1"/>
              <a:t>organisations</a:t>
            </a:r>
            <a:r>
              <a:rPr lang="en-US" sz="2000" dirty="0"/>
              <a:t>.</a:t>
            </a:r>
          </a:p>
          <a:p>
            <a:pPr>
              <a:lnSpc>
                <a:spcPct val="90000"/>
              </a:lnSpc>
              <a:buClr>
                <a:srgbClr val="FF0000"/>
              </a:buClr>
              <a:buFont typeface="Wingdings" pitchFamily="2" charset="2"/>
              <a:buChar char="Ø"/>
            </a:pPr>
            <a:r>
              <a:rPr lang="en-US" sz="2000" b="1" u="sng" dirty="0">
                <a:solidFill>
                  <a:srgbClr val="FF0000"/>
                </a:solidFill>
              </a:rPr>
              <a:t>Drawbacks:</a:t>
            </a:r>
          </a:p>
          <a:p>
            <a:pPr>
              <a:lnSpc>
                <a:spcPct val="90000"/>
              </a:lnSpc>
              <a:buClr>
                <a:srgbClr val="FF0000"/>
              </a:buClr>
              <a:buFont typeface="Wingdings" pitchFamily="2" charset="2"/>
              <a:buNone/>
            </a:pPr>
            <a:r>
              <a:rPr lang="en-US" sz="2000" dirty="0"/>
              <a:t>     - It regulates the flow of data but does not restrict illegitimate messages</a:t>
            </a:r>
          </a:p>
          <a:p>
            <a:pPr>
              <a:lnSpc>
                <a:spcPct val="90000"/>
              </a:lnSpc>
              <a:buClr>
                <a:srgbClr val="FF0000"/>
              </a:buClr>
              <a:buFont typeface="Wingdings" pitchFamily="2" charset="2"/>
              <a:buNone/>
            </a:pPr>
            <a:r>
              <a:rPr lang="en-US" sz="2000" dirty="0"/>
              <a:t>     - Cant trace masked messages which are altered by crackers to befool firewall</a:t>
            </a:r>
          </a:p>
          <a:p>
            <a:pPr>
              <a:lnSpc>
                <a:spcPct val="90000"/>
              </a:lnSpc>
              <a:buClr>
                <a:srgbClr val="FF0000"/>
              </a:buClr>
              <a:buFont typeface="Wingdings" pitchFamily="2" charset="2"/>
              <a:buNone/>
            </a:pPr>
            <a:r>
              <a:rPr lang="en-US" sz="2000" dirty="0"/>
              <a:t>     - Professional Expertise is required to configure it.</a:t>
            </a:r>
          </a:p>
          <a:p>
            <a:pPr>
              <a:lnSpc>
                <a:spcPct val="90000"/>
              </a:lnSpc>
              <a:buClr>
                <a:srgbClr val="FF0000"/>
              </a:buClr>
              <a:buFont typeface="Wingdings" pitchFamily="2" charset="2"/>
              <a:buNone/>
            </a:pP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 calcmode="lin" valueType="num">
                                      <p:cBhvr additive="base">
                                        <p:cTn id="7" dur="500" fill="hold"/>
                                        <p:tgtEl>
                                          <p:spTgt spid="51202"/>
                                        </p:tgtEl>
                                        <p:attrNameLst>
                                          <p:attrName>ppt_x</p:attrName>
                                        </p:attrNameLst>
                                      </p:cBhvr>
                                      <p:tavLst>
                                        <p:tav tm="0">
                                          <p:val>
                                            <p:strVal val="#ppt_x"/>
                                          </p:val>
                                        </p:tav>
                                        <p:tav tm="100000">
                                          <p:val>
                                            <p:strVal val="#ppt_x"/>
                                          </p:val>
                                        </p:tav>
                                      </p:tavLst>
                                    </p:anim>
                                    <p:anim calcmode="lin" valueType="num">
                                      <p:cBhvr additive="base">
                                        <p:cTn id="8" dur="500" fill="hold"/>
                                        <p:tgtEl>
                                          <p:spTgt spid="5120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51203">
                                            <p:txEl>
                                              <p:pRg st="0" end="0"/>
                                            </p:txEl>
                                          </p:spTgt>
                                        </p:tgtEl>
                                        <p:attrNameLst>
                                          <p:attrName>style.visibility</p:attrName>
                                        </p:attrNameLst>
                                      </p:cBhvr>
                                      <p:to>
                                        <p:strVal val="visible"/>
                                      </p:to>
                                    </p:set>
                                    <p:animEffect transition="in" filter="blinds(horizontal)">
                                      <p:cBhvr>
                                        <p:cTn id="13" dur="500"/>
                                        <p:tgtEl>
                                          <p:spTgt spid="5120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51203">
                                            <p:txEl>
                                              <p:pRg st="1" end="1"/>
                                            </p:txEl>
                                          </p:spTgt>
                                        </p:tgtEl>
                                        <p:attrNameLst>
                                          <p:attrName>style.visibility</p:attrName>
                                        </p:attrNameLst>
                                      </p:cBhvr>
                                      <p:to>
                                        <p:strVal val="visible"/>
                                      </p:to>
                                    </p:set>
                                    <p:animEffect transition="in" filter="blinds(horizontal)">
                                      <p:cBhvr>
                                        <p:cTn id="18" dur="500"/>
                                        <p:tgtEl>
                                          <p:spTgt spid="5120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51203">
                                            <p:txEl>
                                              <p:pRg st="2" end="2"/>
                                            </p:txEl>
                                          </p:spTgt>
                                        </p:tgtEl>
                                        <p:attrNameLst>
                                          <p:attrName>style.visibility</p:attrName>
                                        </p:attrNameLst>
                                      </p:cBhvr>
                                      <p:to>
                                        <p:strVal val="visible"/>
                                      </p:to>
                                    </p:set>
                                    <p:animEffect transition="in" filter="blinds(horizontal)">
                                      <p:cBhvr>
                                        <p:cTn id="23" dur="500"/>
                                        <p:tgtEl>
                                          <p:spTgt spid="5120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51203">
                                            <p:txEl>
                                              <p:pRg st="3" end="3"/>
                                            </p:txEl>
                                          </p:spTgt>
                                        </p:tgtEl>
                                        <p:attrNameLst>
                                          <p:attrName>style.visibility</p:attrName>
                                        </p:attrNameLst>
                                      </p:cBhvr>
                                      <p:to>
                                        <p:strVal val="visible"/>
                                      </p:to>
                                    </p:set>
                                    <p:animEffect transition="in" filter="blinds(horizontal)">
                                      <p:cBhvr>
                                        <p:cTn id="28" dur="500"/>
                                        <p:tgtEl>
                                          <p:spTgt spid="5120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51203">
                                            <p:txEl>
                                              <p:pRg st="4" end="4"/>
                                            </p:txEl>
                                          </p:spTgt>
                                        </p:tgtEl>
                                        <p:attrNameLst>
                                          <p:attrName>style.visibility</p:attrName>
                                        </p:attrNameLst>
                                      </p:cBhvr>
                                      <p:to>
                                        <p:strVal val="visible"/>
                                      </p:to>
                                    </p:set>
                                    <p:animEffect transition="in" filter="blinds(horizontal)">
                                      <p:cBhvr>
                                        <p:cTn id="33" dur="500"/>
                                        <p:tgtEl>
                                          <p:spTgt spid="5120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51203">
                                            <p:txEl>
                                              <p:pRg st="5" end="5"/>
                                            </p:txEl>
                                          </p:spTgt>
                                        </p:tgtEl>
                                        <p:attrNameLst>
                                          <p:attrName>style.visibility</p:attrName>
                                        </p:attrNameLst>
                                      </p:cBhvr>
                                      <p:to>
                                        <p:strVal val="visible"/>
                                      </p:to>
                                    </p:set>
                                    <p:animEffect transition="in" filter="blinds(horizontal)">
                                      <p:cBhvr>
                                        <p:cTn id="38" dur="500"/>
                                        <p:tgtEl>
                                          <p:spTgt spid="5120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51203">
                                            <p:txEl>
                                              <p:pRg st="6" end="6"/>
                                            </p:txEl>
                                          </p:spTgt>
                                        </p:tgtEl>
                                        <p:attrNameLst>
                                          <p:attrName>style.visibility</p:attrName>
                                        </p:attrNameLst>
                                      </p:cBhvr>
                                      <p:to>
                                        <p:strVal val="visible"/>
                                      </p:to>
                                    </p:set>
                                    <p:animEffect transition="in" filter="blinds(horizontal)">
                                      <p:cBhvr>
                                        <p:cTn id="43" dur="500"/>
                                        <p:tgtEl>
                                          <p:spTgt spid="5120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51203">
                                            <p:txEl>
                                              <p:pRg st="7" end="7"/>
                                            </p:txEl>
                                          </p:spTgt>
                                        </p:tgtEl>
                                        <p:attrNameLst>
                                          <p:attrName>style.visibility</p:attrName>
                                        </p:attrNameLst>
                                      </p:cBhvr>
                                      <p:to>
                                        <p:strVal val="visible"/>
                                      </p:to>
                                    </p:set>
                                    <p:animEffect transition="in" filter="blinds(horizontal)">
                                      <p:cBhvr>
                                        <p:cTn id="48" dur="500"/>
                                        <p:tgtEl>
                                          <p:spTgt spid="5120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51203">
                                            <p:txEl>
                                              <p:pRg st="8" end="8"/>
                                            </p:txEl>
                                          </p:spTgt>
                                        </p:tgtEl>
                                        <p:attrNameLst>
                                          <p:attrName>style.visibility</p:attrName>
                                        </p:attrNameLst>
                                      </p:cBhvr>
                                      <p:to>
                                        <p:strVal val="visible"/>
                                      </p:to>
                                    </p:set>
                                    <p:animEffect transition="in" filter="blinds(horizontal)">
                                      <p:cBhvr>
                                        <p:cTn id="53" dur="500"/>
                                        <p:tgtEl>
                                          <p:spTgt spid="51203">
                                            <p:txEl>
                                              <p:pRg st="8" end="8"/>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51203">
                                            <p:txEl>
                                              <p:pRg st="9" end="9"/>
                                            </p:txEl>
                                          </p:spTgt>
                                        </p:tgtEl>
                                        <p:attrNameLst>
                                          <p:attrName>style.visibility</p:attrName>
                                        </p:attrNameLst>
                                      </p:cBhvr>
                                      <p:to>
                                        <p:strVal val="visible"/>
                                      </p:to>
                                    </p:set>
                                    <p:animEffect transition="in" filter="blinds(horizontal)">
                                      <p:cBhvr>
                                        <p:cTn id="58" dur="500"/>
                                        <p:tgtEl>
                                          <p:spTgt spid="51203">
                                            <p:txEl>
                                              <p:pRg st="9" end="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nodeType="clickEffect">
                                  <p:stCondLst>
                                    <p:cond delay="0"/>
                                  </p:stCondLst>
                                  <p:childTnLst>
                                    <p:set>
                                      <p:cBhvr>
                                        <p:cTn id="62" dur="1" fill="hold">
                                          <p:stCondLst>
                                            <p:cond delay="0"/>
                                          </p:stCondLst>
                                        </p:cTn>
                                        <p:tgtEl>
                                          <p:spTgt spid="51203">
                                            <p:txEl>
                                              <p:pRg st="10" end="10"/>
                                            </p:txEl>
                                          </p:spTgt>
                                        </p:tgtEl>
                                        <p:attrNameLst>
                                          <p:attrName>style.visibility</p:attrName>
                                        </p:attrNameLst>
                                      </p:cBhvr>
                                      <p:to>
                                        <p:strVal val="visible"/>
                                      </p:to>
                                    </p:set>
                                    <p:animEffect transition="in" filter="blinds(horizontal)">
                                      <p:cBhvr>
                                        <p:cTn id="63" dur="500"/>
                                        <p:tgtEl>
                                          <p:spTgt spid="51203">
                                            <p:txEl>
                                              <p:pRg st="10" end="1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nodeType="clickEffect">
                                  <p:stCondLst>
                                    <p:cond delay="0"/>
                                  </p:stCondLst>
                                  <p:childTnLst>
                                    <p:set>
                                      <p:cBhvr>
                                        <p:cTn id="67" dur="1" fill="hold">
                                          <p:stCondLst>
                                            <p:cond delay="0"/>
                                          </p:stCondLst>
                                        </p:cTn>
                                        <p:tgtEl>
                                          <p:spTgt spid="51203">
                                            <p:txEl>
                                              <p:pRg st="11" end="11"/>
                                            </p:txEl>
                                          </p:spTgt>
                                        </p:tgtEl>
                                        <p:attrNameLst>
                                          <p:attrName>style.visibility</p:attrName>
                                        </p:attrNameLst>
                                      </p:cBhvr>
                                      <p:to>
                                        <p:strVal val="visible"/>
                                      </p:to>
                                    </p:set>
                                    <p:animEffect transition="in" filter="blinds(horizontal)">
                                      <p:cBhvr>
                                        <p:cTn id="68" dur="500"/>
                                        <p:tgtEl>
                                          <p:spTgt spid="51203">
                                            <p:txEl>
                                              <p:pRg st="11" end="11"/>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3" presetClass="entr" presetSubtype="10" fill="hold" nodeType="clickEffect">
                                  <p:stCondLst>
                                    <p:cond delay="0"/>
                                  </p:stCondLst>
                                  <p:childTnLst>
                                    <p:set>
                                      <p:cBhvr>
                                        <p:cTn id="72" dur="1" fill="hold">
                                          <p:stCondLst>
                                            <p:cond delay="0"/>
                                          </p:stCondLst>
                                        </p:cTn>
                                        <p:tgtEl>
                                          <p:spTgt spid="51203">
                                            <p:txEl>
                                              <p:pRg st="12" end="12"/>
                                            </p:txEl>
                                          </p:spTgt>
                                        </p:tgtEl>
                                        <p:attrNameLst>
                                          <p:attrName>style.visibility</p:attrName>
                                        </p:attrNameLst>
                                      </p:cBhvr>
                                      <p:to>
                                        <p:strVal val="visible"/>
                                      </p:to>
                                    </p:set>
                                    <p:animEffect transition="in" filter="blinds(horizontal)">
                                      <p:cBhvr>
                                        <p:cTn id="73" dur="500"/>
                                        <p:tgtEl>
                                          <p:spTgt spid="51203">
                                            <p:txEl>
                                              <p:pRg st="12" end="12"/>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3" presetClass="entr" presetSubtype="10" fill="hold" nodeType="clickEffect">
                                  <p:stCondLst>
                                    <p:cond delay="0"/>
                                  </p:stCondLst>
                                  <p:childTnLst>
                                    <p:set>
                                      <p:cBhvr>
                                        <p:cTn id="77" dur="1" fill="hold">
                                          <p:stCondLst>
                                            <p:cond delay="0"/>
                                          </p:stCondLst>
                                        </p:cTn>
                                        <p:tgtEl>
                                          <p:spTgt spid="51203">
                                            <p:txEl>
                                              <p:pRg st="13" end="13"/>
                                            </p:txEl>
                                          </p:spTgt>
                                        </p:tgtEl>
                                        <p:attrNameLst>
                                          <p:attrName>style.visibility</p:attrName>
                                        </p:attrNameLst>
                                      </p:cBhvr>
                                      <p:to>
                                        <p:strVal val="visible"/>
                                      </p:to>
                                    </p:set>
                                    <p:animEffect transition="in" filter="blinds(horizontal)">
                                      <p:cBhvr>
                                        <p:cTn id="78" dur="500"/>
                                        <p:tgtEl>
                                          <p:spTgt spid="51203">
                                            <p:txEl>
                                              <p:pRg st="13" end="1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 presetClass="entr" presetSubtype="10" fill="hold" nodeType="clickEffect">
                                  <p:stCondLst>
                                    <p:cond delay="0"/>
                                  </p:stCondLst>
                                  <p:childTnLst>
                                    <p:set>
                                      <p:cBhvr>
                                        <p:cTn id="82" dur="1" fill="hold">
                                          <p:stCondLst>
                                            <p:cond delay="0"/>
                                          </p:stCondLst>
                                        </p:cTn>
                                        <p:tgtEl>
                                          <p:spTgt spid="51203">
                                            <p:txEl>
                                              <p:pRg st="14" end="14"/>
                                            </p:txEl>
                                          </p:spTgt>
                                        </p:tgtEl>
                                        <p:attrNameLst>
                                          <p:attrName>style.visibility</p:attrName>
                                        </p:attrNameLst>
                                      </p:cBhvr>
                                      <p:to>
                                        <p:strVal val="visible"/>
                                      </p:to>
                                    </p:set>
                                    <p:animEffect transition="in" filter="blinds(horizontal)">
                                      <p:cBhvr>
                                        <p:cTn id="83" dur="500"/>
                                        <p:tgtEl>
                                          <p:spTgt spid="51203">
                                            <p:txEl>
                                              <p:pRg st="14" end="14"/>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3" presetClass="entr" presetSubtype="10" fill="hold" nodeType="clickEffect">
                                  <p:stCondLst>
                                    <p:cond delay="0"/>
                                  </p:stCondLst>
                                  <p:childTnLst>
                                    <p:set>
                                      <p:cBhvr>
                                        <p:cTn id="87" dur="1" fill="hold">
                                          <p:stCondLst>
                                            <p:cond delay="0"/>
                                          </p:stCondLst>
                                        </p:cTn>
                                        <p:tgtEl>
                                          <p:spTgt spid="51203">
                                            <p:txEl>
                                              <p:pRg st="15" end="15"/>
                                            </p:txEl>
                                          </p:spTgt>
                                        </p:tgtEl>
                                        <p:attrNameLst>
                                          <p:attrName>style.visibility</p:attrName>
                                        </p:attrNameLst>
                                      </p:cBhvr>
                                      <p:to>
                                        <p:strVal val="visible"/>
                                      </p:to>
                                    </p:set>
                                    <p:animEffect transition="in" filter="blinds(horizontal)">
                                      <p:cBhvr>
                                        <p:cTn id="88" dur="500"/>
                                        <p:tgtEl>
                                          <p:spTgt spid="5120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idx="4294967295"/>
          </p:nvPr>
        </p:nvSpPr>
        <p:spPr>
          <a:xfrm>
            <a:off x="533400" y="304800"/>
            <a:ext cx="8229600" cy="1143000"/>
          </a:xfrm>
        </p:spPr>
        <p:txBody>
          <a:bodyPr>
            <a:normAutofit/>
          </a:bodyPr>
          <a:lstStyle/>
          <a:p>
            <a:pPr algn="ctr"/>
            <a:r>
              <a:rPr lang="en-US" sz="3200" b="1" u="sng" dirty="0">
                <a:solidFill>
                  <a:schemeClr val="tx1">
                    <a:lumMod val="85000"/>
                    <a:lumOff val="15000"/>
                  </a:schemeClr>
                </a:solidFill>
              </a:rPr>
              <a:t>Digital Process of Signing Record</a:t>
            </a:r>
          </a:p>
        </p:txBody>
      </p:sp>
      <p:sp>
        <p:nvSpPr>
          <p:cNvPr id="23557" name="Rectangle 5"/>
          <p:cNvSpPr>
            <a:spLocks noChangeArrowheads="1"/>
          </p:cNvSpPr>
          <p:nvPr/>
        </p:nvSpPr>
        <p:spPr bwMode="auto">
          <a:xfrm>
            <a:off x="711200" y="2114550"/>
            <a:ext cx="1828800" cy="571500"/>
          </a:xfrm>
          <a:prstGeom prst="rect">
            <a:avLst/>
          </a:prstGeom>
          <a:noFill/>
          <a:ln w="9525" algn="ctr">
            <a:solidFill>
              <a:schemeClr val="tx1"/>
            </a:solidFill>
            <a:miter lim="800000"/>
            <a:headEnd/>
            <a:tailEnd/>
          </a:ln>
          <a:effectLst/>
        </p:spPr>
        <p:txBody>
          <a:bodyPr wrap="none" anchor="ctr"/>
          <a:lstStyle/>
          <a:p>
            <a:pPr algn="ctr"/>
            <a:r>
              <a:rPr lang="en-US" sz="1400" dirty="0"/>
              <a:t>Electronic</a:t>
            </a:r>
          </a:p>
          <a:p>
            <a:pPr algn="ctr"/>
            <a:r>
              <a:rPr lang="en-US" sz="1400" dirty="0"/>
              <a:t>Record</a:t>
            </a:r>
          </a:p>
        </p:txBody>
      </p:sp>
      <p:sp>
        <p:nvSpPr>
          <p:cNvPr id="23558" name="AutoShape 6"/>
          <p:cNvSpPr>
            <a:spLocks noChangeArrowheads="1"/>
          </p:cNvSpPr>
          <p:nvPr/>
        </p:nvSpPr>
        <p:spPr bwMode="auto">
          <a:xfrm>
            <a:off x="3708400" y="2124075"/>
            <a:ext cx="1828800" cy="571500"/>
          </a:xfrm>
          <a:prstGeom prst="roundRect">
            <a:avLst>
              <a:gd name="adj" fmla="val 16667"/>
            </a:avLst>
          </a:prstGeom>
          <a:noFill/>
          <a:ln w="9525" algn="ctr">
            <a:solidFill>
              <a:schemeClr val="tx1"/>
            </a:solidFill>
            <a:round/>
            <a:headEnd/>
            <a:tailEnd/>
          </a:ln>
          <a:effectLst/>
        </p:spPr>
        <p:txBody>
          <a:bodyPr wrap="none" anchor="ctr"/>
          <a:lstStyle/>
          <a:p>
            <a:pPr algn="ctr"/>
            <a:r>
              <a:rPr lang="en-US" sz="1400" dirty="0"/>
              <a:t>Hash</a:t>
            </a:r>
          </a:p>
          <a:p>
            <a:pPr algn="ctr"/>
            <a:r>
              <a:rPr lang="en-US" sz="1400" dirty="0"/>
              <a:t>Function</a:t>
            </a:r>
          </a:p>
        </p:txBody>
      </p:sp>
      <p:sp>
        <p:nvSpPr>
          <p:cNvPr id="23559" name="AutoShape 7"/>
          <p:cNvSpPr>
            <a:spLocks noChangeArrowheads="1"/>
          </p:cNvSpPr>
          <p:nvPr/>
        </p:nvSpPr>
        <p:spPr bwMode="auto">
          <a:xfrm>
            <a:off x="6604000" y="2105025"/>
            <a:ext cx="1727200" cy="619125"/>
          </a:xfrm>
          <a:prstGeom prst="flowChartDocument">
            <a:avLst/>
          </a:prstGeom>
          <a:noFill/>
          <a:ln w="9525" algn="ctr">
            <a:solidFill>
              <a:schemeClr val="tx1"/>
            </a:solidFill>
            <a:miter lim="800000"/>
            <a:headEnd/>
            <a:tailEnd/>
          </a:ln>
          <a:effectLst/>
        </p:spPr>
        <p:txBody>
          <a:bodyPr wrap="none" anchor="ctr"/>
          <a:lstStyle/>
          <a:p>
            <a:pPr algn="ctr"/>
            <a:r>
              <a:rPr lang="en-US" sz="1400" dirty="0"/>
              <a:t>Hash</a:t>
            </a:r>
          </a:p>
          <a:p>
            <a:pPr algn="ctr"/>
            <a:r>
              <a:rPr lang="en-US" sz="1400" dirty="0"/>
              <a:t>Value</a:t>
            </a:r>
          </a:p>
        </p:txBody>
      </p:sp>
      <p:sp>
        <p:nvSpPr>
          <p:cNvPr id="23560" name="Rectangle 8"/>
          <p:cNvSpPr>
            <a:spLocks noChangeArrowheads="1"/>
          </p:cNvSpPr>
          <p:nvPr/>
        </p:nvSpPr>
        <p:spPr bwMode="auto">
          <a:xfrm>
            <a:off x="6502400" y="4057650"/>
            <a:ext cx="1828800" cy="685800"/>
          </a:xfrm>
          <a:prstGeom prst="rect">
            <a:avLst/>
          </a:prstGeom>
          <a:noFill/>
          <a:ln w="9525" algn="ctr">
            <a:solidFill>
              <a:schemeClr val="tx1"/>
            </a:solidFill>
            <a:miter lim="800000"/>
            <a:headEnd/>
            <a:tailEnd/>
          </a:ln>
          <a:effectLst/>
        </p:spPr>
        <p:txBody>
          <a:bodyPr wrap="none" anchor="ctr"/>
          <a:lstStyle/>
          <a:p>
            <a:pPr algn="ctr"/>
            <a:r>
              <a:rPr lang="en-US" sz="1400" dirty="0"/>
              <a:t>Encryption</a:t>
            </a:r>
          </a:p>
          <a:p>
            <a:pPr algn="ctr"/>
            <a:r>
              <a:rPr lang="en-US" sz="1400" dirty="0"/>
              <a:t>Using </a:t>
            </a:r>
          </a:p>
          <a:p>
            <a:pPr algn="ctr"/>
            <a:r>
              <a:rPr lang="en-US" sz="1400" dirty="0"/>
              <a:t>Private Key</a:t>
            </a:r>
          </a:p>
        </p:txBody>
      </p:sp>
      <p:sp>
        <p:nvSpPr>
          <p:cNvPr id="23561" name="AutoShape 9"/>
          <p:cNvSpPr>
            <a:spLocks noChangeArrowheads="1"/>
          </p:cNvSpPr>
          <p:nvPr/>
        </p:nvSpPr>
        <p:spPr bwMode="auto">
          <a:xfrm>
            <a:off x="3759200" y="4124325"/>
            <a:ext cx="1828800" cy="571500"/>
          </a:xfrm>
          <a:prstGeom prst="roundRect">
            <a:avLst>
              <a:gd name="adj" fmla="val 16667"/>
            </a:avLst>
          </a:prstGeom>
          <a:noFill/>
          <a:ln w="9525" algn="ctr">
            <a:solidFill>
              <a:schemeClr val="tx1"/>
            </a:solidFill>
            <a:round/>
            <a:headEnd/>
            <a:tailEnd/>
          </a:ln>
          <a:effectLst/>
        </p:spPr>
        <p:txBody>
          <a:bodyPr wrap="none" anchor="ctr"/>
          <a:lstStyle/>
          <a:p>
            <a:pPr algn="ctr"/>
            <a:r>
              <a:rPr lang="en-US" sz="1400" dirty="0"/>
              <a:t>Signature</a:t>
            </a:r>
          </a:p>
        </p:txBody>
      </p:sp>
      <p:sp>
        <p:nvSpPr>
          <p:cNvPr id="23562" name="Rectangle 10"/>
          <p:cNvSpPr>
            <a:spLocks noChangeArrowheads="1"/>
          </p:cNvSpPr>
          <p:nvPr/>
        </p:nvSpPr>
        <p:spPr bwMode="auto">
          <a:xfrm>
            <a:off x="609600" y="3638550"/>
            <a:ext cx="1828800" cy="1543050"/>
          </a:xfrm>
          <a:prstGeom prst="rect">
            <a:avLst/>
          </a:prstGeom>
          <a:noFill/>
          <a:ln w="9525" algn="ctr">
            <a:solidFill>
              <a:schemeClr val="tx1"/>
            </a:solidFill>
            <a:miter lim="800000"/>
            <a:headEnd/>
            <a:tailEnd/>
          </a:ln>
          <a:effectLst/>
        </p:spPr>
        <p:txBody>
          <a:bodyPr wrap="none" anchor="ctr"/>
          <a:lstStyle/>
          <a:p>
            <a:pPr algn="ctr"/>
            <a:endParaRPr lang="en-US"/>
          </a:p>
        </p:txBody>
      </p:sp>
      <p:sp>
        <p:nvSpPr>
          <p:cNvPr id="23563" name="Rectangle 11"/>
          <p:cNvSpPr>
            <a:spLocks noChangeArrowheads="1"/>
          </p:cNvSpPr>
          <p:nvPr/>
        </p:nvSpPr>
        <p:spPr bwMode="auto">
          <a:xfrm>
            <a:off x="812800" y="4086225"/>
            <a:ext cx="1524000" cy="571500"/>
          </a:xfrm>
          <a:prstGeom prst="rect">
            <a:avLst/>
          </a:prstGeom>
          <a:noFill/>
          <a:ln w="9525" algn="ctr">
            <a:solidFill>
              <a:schemeClr val="tx1"/>
            </a:solidFill>
            <a:miter lim="800000"/>
            <a:headEnd/>
            <a:tailEnd/>
          </a:ln>
          <a:effectLst/>
        </p:spPr>
        <p:txBody>
          <a:bodyPr wrap="none" anchor="ctr"/>
          <a:lstStyle/>
          <a:p>
            <a:pPr algn="ctr"/>
            <a:r>
              <a:rPr lang="en-US" sz="1400" dirty="0"/>
              <a:t>Electronic</a:t>
            </a:r>
          </a:p>
          <a:p>
            <a:pPr algn="ctr"/>
            <a:r>
              <a:rPr lang="en-US" sz="1400" dirty="0"/>
              <a:t>Record</a:t>
            </a:r>
          </a:p>
        </p:txBody>
      </p:sp>
      <p:sp>
        <p:nvSpPr>
          <p:cNvPr id="23564" name="Rectangle 12"/>
          <p:cNvSpPr>
            <a:spLocks noChangeArrowheads="1"/>
          </p:cNvSpPr>
          <p:nvPr/>
        </p:nvSpPr>
        <p:spPr bwMode="auto">
          <a:xfrm>
            <a:off x="812800" y="4648200"/>
            <a:ext cx="1524000" cy="228600"/>
          </a:xfrm>
          <a:prstGeom prst="rect">
            <a:avLst/>
          </a:prstGeom>
          <a:noFill/>
          <a:ln w="9525" algn="ctr">
            <a:solidFill>
              <a:schemeClr val="tx1"/>
            </a:solidFill>
            <a:miter lim="800000"/>
            <a:headEnd/>
            <a:tailEnd/>
          </a:ln>
          <a:effectLst/>
        </p:spPr>
        <p:txBody>
          <a:bodyPr wrap="none" anchor="ctr"/>
          <a:lstStyle/>
          <a:p>
            <a:pPr algn="ctr"/>
            <a:r>
              <a:rPr lang="en-US" sz="1400" dirty="0"/>
              <a:t>Signature</a:t>
            </a:r>
          </a:p>
        </p:txBody>
      </p:sp>
      <p:cxnSp>
        <p:nvCxnSpPr>
          <p:cNvPr id="23565" name="AutoShape 13"/>
          <p:cNvCxnSpPr>
            <a:cxnSpLocks noChangeShapeType="1"/>
            <a:stCxn id="23557" idx="3"/>
            <a:endCxn id="23558" idx="1"/>
          </p:cNvCxnSpPr>
          <p:nvPr/>
        </p:nvCxnSpPr>
        <p:spPr bwMode="auto">
          <a:xfrm>
            <a:off x="2540000" y="2400300"/>
            <a:ext cx="1168400" cy="9525"/>
          </a:xfrm>
          <a:prstGeom prst="straightConnector1">
            <a:avLst/>
          </a:prstGeom>
          <a:noFill/>
          <a:ln w="9525">
            <a:solidFill>
              <a:schemeClr val="tx1"/>
            </a:solidFill>
            <a:round/>
            <a:headEnd/>
            <a:tailEnd type="triangle" w="med" len="med"/>
          </a:ln>
          <a:effectLst/>
        </p:spPr>
      </p:cxnSp>
      <p:cxnSp>
        <p:nvCxnSpPr>
          <p:cNvPr id="23566" name="AutoShape 14"/>
          <p:cNvCxnSpPr>
            <a:cxnSpLocks noChangeShapeType="1"/>
            <a:stCxn id="23558" idx="3"/>
            <a:endCxn id="23559" idx="1"/>
          </p:cNvCxnSpPr>
          <p:nvPr/>
        </p:nvCxnSpPr>
        <p:spPr bwMode="auto">
          <a:xfrm>
            <a:off x="5537200" y="2409825"/>
            <a:ext cx="1066800" cy="4763"/>
          </a:xfrm>
          <a:prstGeom prst="straightConnector1">
            <a:avLst/>
          </a:prstGeom>
          <a:noFill/>
          <a:ln w="9525">
            <a:solidFill>
              <a:schemeClr val="tx1"/>
            </a:solidFill>
            <a:round/>
            <a:headEnd/>
            <a:tailEnd type="triangle" w="med" len="med"/>
          </a:ln>
          <a:effectLst/>
        </p:spPr>
      </p:cxnSp>
      <p:cxnSp>
        <p:nvCxnSpPr>
          <p:cNvPr id="23567" name="AutoShape 15"/>
          <p:cNvCxnSpPr>
            <a:cxnSpLocks noChangeShapeType="1"/>
            <a:stCxn id="23559" idx="2"/>
            <a:endCxn id="23560" idx="0"/>
          </p:cNvCxnSpPr>
          <p:nvPr/>
        </p:nvCxnSpPr>
        <p:spPr bwMode="auto">
          <a:xfrm flipH="1">
            <a:off x="7416800" y="2689623"/>
            <a:ext cx="50800" cy="1368028"/>
          </a:xfrm>
          <a:prstGeom prst="straightConnector1">
            <a:avLst/>
          </a:prstGeom>
          <a:noFill/>
          <a:ln w="9525">
            <a:solidFill>
              <a:schemeClr val="tx1"/>
            </a:solidFill>
            <a:round/>
            <a:headEnd/>
            <a:tailEnd type="triangle" w="med" len="med"/>
          </a:ln>
          <a:effectLst/>
        </p:spPr>
      </p:cxnSp>
      <p:cxnSp>
        <p:nvCxnSpPr>
          <p:cNvPr id="23568" name="AutoShape 16"/>
          <p:cNvCxnSpPr>
            <a:cxnSpLocks noChangeShapeType="1"/>
            <a:stCxn id="23560" idx="1"/>
            <a:endCxn id="23561" idx="3"/>
          </p:cNvCxnSpPr>
          <p:nvPr/>
        </p:nvCxnSpPr>
        <p:spPr bwMode="auto">
          <a:xfrm flipH="1">
            <a:off x="5588000" y="4400550"/>
            <a:ext cx="914400" cy="9525"/>
          </a:xfrm>
          <a:prstGeom prst="straightConnector1">
            <a:avLst/>
          </a:prstGeom>
          <a:noFill/>
          <a:ln w="9525">
            <a:solidFill>
              <a:schemeClr val="tx1"/>
            </a:solidFill>
            <a:round/>
            <a:headEnd/>
            <a:tailEnd type="triangle" w="med" len="med"/>
          </a:ln>
          <a:effectLst/>
        </p:spPr>
      </p:cxnSp>
      <p:cxnSp>
        <p:nvCxnSpPr>
          <p:cNvPr id="23569" name="AutoShape 17"/>
          <p:cNvCxnSpPr>
            <a:cxnSpLocks noChangeShapeType="1"/>
            <a:stCxn id="23561" idx="1"/>
            <a:endCxn id="23562" idx="3"/>
          </p:cNvCxnSpPr>
          <p:nvPr/>
        </p:nvCxnSpPr>
        <p:spPr bwMode="auto">
          <a:xfrm flipH="1">
            <a:off x="2438400" y="4410075"/>
            <a:ext cx="1320800" cy="0"/>
          </a:xfrm>
          <a:prstGeom prst="straightConnector1">
            <a:avLst/>
          </a:prstGeom>
          <a:noFill/>
          <a:ln w="9525">
            <a:solidFill>
              <a:schemeClr val="tx1"/>
            </a:solidFill>
            <a:round/>
            <a:headEnd/>
            <a:tailEnd type="triangle" w="med" len="med"/>
          </a:ln>
          <a:effectLst/>
        </p:spPr>
      </p:cxnSp>
      <p:sp>
        <p:nvSpPr>
          <p:cNvPr id="23570" name="Text Box 18"/>
          <p:cNvSpPr txBox="1">
            <a:spLocks noChangeArrowheads="1"/>
          </p:cNvSpPr>
          <p:nvPr/>
        </p:nvSpPr>
        <p:spPr bwMode="auto">
          <a:xfrm>
            <a:off x="914400" y="3771900"/>
            <a:ext cx="1422400" cy="276999"/>
          </a:xfrm>
          <a:prstGeom prst="rect">
            <a:avLst/>
          </a:prstGeom>
          <a:noFill/>
          <a:ln w="9525" algn="ctr">
            <a:noFill/>
            <a:miter lim="800000"/>
            <a:headEnd/>
            <a:tailEnd/>
          </a:ln>
          <a:effectLst/>
        </p:spPr>
        <p:txBody>
          <a:bodyPr>
            <a:spAutoFit/>
          </a:bodyPr>
          <a:lstStyle/>
          <a:p>
            <a:pPr algn="ctr">
              <a:spcBef>
                <a:spcPct val="50000"/>
              </a:spcBef>
            </a:pPr>
            <a:r>
              <a:rPr lang="en-US" sz="1200" b="1"/>
              <a:t>Signed Record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556"/>
                                        </p:tgtEl>
                                        <p:attrNameLst>
                                          <p:attrName>style.visibility</p:attrName>
                                        </p:attrNameLst>
                                      </p:cBhvr>
                                      <p:to>
                                        <p:strVal val="visible"/>
                                      </p:to>
                                    </p:set>
                                    <p:anim calcmode="lin" valueType="num">
                                      <p:cBhvr additive="base">
                                        <p:cTn id="7" dur="500" fill="hold"/>
                                        <p:tgtEl>
                                          <p:spTgt spid="23556"/>
                                        </p:tgtEl>
                                        <p:attrNameLst>
                                          <p:attrName>ppt_x</p:attrName>
                                        </p:attrNameLst>
                                      </p:cBhvr>
                                      <p:tavLst>
                                        <p:tav tm="0">
                                          <p:val>
                                            <p:strVal val="#ppt_x"/>
                                          </p:val>
                                        </p:tav>
                                        <p:tav tm="100000">
                                          <p:val>
                                            <p:strVal val="#ppt_x"/>
                                          </p:val>
                                        </p:tav>
                                      </p:tavLst>
                                    </p:anim>
                                    <p:anim calcmode="lin" valueType="num">
                                      <p:cBhvr additive="base">
                                        <p:cTn id="8" dur="500" fill="hold"/>
                                        <p:tgtEl>
                                          <p:spTgt spid="2355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557"/>
                                        </p:tgtEl>
                                        <p:attrNameLst>
                                          <p:attrName>style.visibility</p:attrName>
                                        </p:attrNameLst>
                                      </p:cBhvr>
                                      <p:to>
                                        <p:strVal val="visible"/>
                                      </p:to>
                                    </p:set>
                                    <p:anim calcmode="lin" valueType="num">
                                      <p:cBhvr additive="base">
                                        <p:cTn id="13" dur="500" fill="hold"/>
                                        <p:tgtEl>
                                          <p:spTgt spid="23557"/>
                                        </p:tgtEl>
                                        <p:attrNameLst>
                                          <p:attrName>ppt_x</p:attrName>
                                        </p:attrNameLst>
                                      </p:cBhvr>
                                      <p:tavLst>
                                        <p:tav tm="0">
                                          <p:val>
                                            <p:strVal val="#ppt_x"/>
                                          </p:val>
                                        </p:tav>
                                        <p:tav tm="100000">
                                          <p:val>
                                            <p:strVal val="#ppt_x"/>
                                          </p:val>
                                        </p:tav>
                                      </p:tavLst>
                                    </p:anim>
                                    <p:anim calcmode="lin" valueType="num">
                                      <p:cBhvr additive="base">
                                        <p:cTn id="14" dur="500" fill="hold"/>
                                        <p:tgtEl>
                                          <p:spTgt spid="2355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nodeType="clickEffect">
                                  <p:stCondLst>
                                    <p:cond delay="0"/>
                                  </p:stCondLst>
                                  <p:childTnLst>
                                    <p:set>
                                      <p:cBhvr>
                                        <p:cTn id="18" dur="1" fill="hold">
                                          <p:stCondLst>
                                            <p:cond delay="0"/>
                                          </p:stCondLst>
                                        </p:cTn>
                                        <p:tgtEl>
                                          <p:spTgt spid="23565"/>
                                        </p:tgtEl>
                                        <p:attrNameLst>
                                          <p:attrName>style.visibility</p:attrName>
                                        </p:attrNameLst>
                                      </p:cBhvr>
                                      <p:to>
                                        <p:strVal val="visible"/>
                                      </p:to>
                                    </p:set>
                                    <p:animEffect transition="in" filter="diamond(in)">
                                      <p:cBhvr>
                                        <p:cTn id="19" dur="500"/>
                                        <p:tgtEl>
                                          <p:spTgt spid="2356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3558"/>
                                        </p:tgtEl>
                                        <p:attrNameLst>
                                          <p:attrName>style.visibility</p:attrName>
                                        </p:attrNameLst>
                                      </p:cBhvr>
                                      <p:to>
                                        <p:strVal val="visible"/>
                                      </p:to>
                                    </p:set>
                                    <p:anim calcmode="lin" valueType="num">
                                      <p:cBhvr additive="base">
                                        <p:cTn id="24" dur="500" fill="hold"/>
                                        <p:tgtEl>
                                          <p:spTgt spid="23558"/>
                                        </p:tgtEl>
                                        <p:attrNameLst>
                                          <p:attrName>ppt_x</p:attrName>
                                        </p:attrNameLst>
                                      </p:cBhvr>
                                      <p:tavLst>
                                        <p:tav tm="0">
                                          <p:val>
                                            <p:strVal val="#ppt_x"/>
                                          </p:val>
                                        </p:tav>
                                        <p:tav tm="100000">
                                          <p:val>
                                            <p:strVal val="#ppt_x"/>
                                          </p:val>
                                        </p:tav>
                                      </p:tavLst>
                                    </p:anim>
                                    <p:anim calcmode="lin" valueType="num">
                                      <p:cBhvr additive="base">
                                        <p:cTn id="25" dur="500" fill="hold"/>
                                        <p:tgtEl>
                                          <p:spTgt spid="2355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nodeType="clickEffect">
                                  <p:stCondLst>
                                    <p:cond delay="0"/>
                                  </p:stCondLst>
                                  <p:childTnLst>
                                    <p:set>
                                      <p:cBhvr>
                                        <p:cTn id="29" dur="1" fill="hold">
                                          <p:stCondLst>
                                            <p:cond delay="0"/>
                                          </p:stCondLst>
                                        </p:cTn>
                                        <p:tgtEl>
                                          <p:spTgt spid="23566"/>
                                        </p:tgtEl>
                                        <p:attrNameLst>
                                          <p:attrName>style.visibility</p:attrName>
                                        </p:attrNameLst>
                                      </p:cBhvr>
                                      <p:to>
                                        <p:strVal val="visible"/>
                                      </p:to>
                                    </p:set>
                                    <p:animEffect transition="in" filter="diamond(in)">
                                      <p:cBhvr>
                                        <p:cTn id="30" dur="500"/>
                                        <p:tgtEl>
                                          <p:spTgt spid="2356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3559"/>
                                        </p:tgtEl>
                                        <p:attrNameLst>
                                          <p:attrName>style.visibility</p:attrName>
                                        </p:attrNameLst>
                                      </p:cBhvr>
                                      <p:to>
                                        <p:strVal val="visible"/>
                                      </p:to>
                                    </p:set>
                                    <p:anim calcmode="lin" valueType="num">
                                      <p:cBhvr additive="base">
                                        <p:cTn id="35" dur="500" fill="hold"/>
                                        <p:tgtEl>
                                          <p:spTgt spid="23559"/>
                                        </p:tgtEl>
                                        <p:attrNameLst>
                                          <p:attrName>ppt_x</p:attrName>
                                        </p:attrNameLst>
                                      </p:cBhvr>
                                      <p:tavLst>
                                        <p:tav tm="0">
                                          <p:val>
                                            <p:strVal val="#ppt_x"/>
                                          </p:val>
                                        </p:tav>
                                        <p:tav tm="100000">
                                          <p:val>
                                            <p:strVal val="#ppt_x"/>
                                          </p:val>
                                        </p:tav>
                                      </p:tavLst>
                                    </p:anim>
                                    <p:anim calcmode="lin" valueType="num">
                                      <p:cBhvr additive="base">
                                        <p:cTn id="36" dur="500" fill="hold"/>
                                        <p:tgtEl>
                                          <p:spTgt spid="2355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nodeType="clickEffect">
                                  <p:stCondLst>
                                    <p:cond delay="0"/>
                                  </p:stCondLst>
                                  <p:childTnLst>
                                    <p:set>
                                      <p:cBhvr>
                                        <p:cTn id="40" dur="1" fill="hold">
                                          <p:stCondLst>
                                            <p:cond delay="0"/>
                                          </p:stCondLst>
                                        </p:cTn>
                                        <p:tgtEl>
                                          <p:spTgt spid="23567"/>
                                        </p:tgtEl>
                                        <p:attrNameLst>
                                          <p:attrName>style.visibility</p:attrName>
                                        </p:attrNameLst>
                                      </p:cBhvr>
                                      <p:to>
                                        <p:strVal val="visible"/>
                                      </p:to>
                                    </p:set>
                                    <p:animEffect transition="in" filter="diamond(in)">
                                      <p:cBhvr>
                                        <p:cTn id="41" dur="500"/>
                                        <p:tgtEl>
                                          <p:spTgt spid="23567"/>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3560"/>
                                        </p:tgtEl>
                                        <p:attrNameLst>
                                          <p:attrName>style.visibility</p:attrName>
                                        </p:attrNameLst>
                                      </p:cBhvr>
                                      <p:to>
                                        <p:strVal val="visible"/>
                                      </p:to>
                                    </p:set>
                                    <p:anim calcmode="lin" valueType="num">
                                      <p:cBhvr additive="base">
                                        <p:cTn id="46" dur="500" fill="hold"/>
                                        <p:tgtEl>
                                          <p:spTgt spid="23560"/>
                                        </p:tgtEl>
                                        <p:attrNameLst>
                                          <p:attrName>ppt_x</p:attrName>
                                        </p:attrNameLst>
                                      </p:cBhvr>
                                      <p:tavLst>
                                        <p:tav tm="0">
                                          <p:val>
                                            <p:strVal val="#ppt_x"/>
                                          </p:val>
                                        </p:tav>
                                        <p:tav tm="100000">
                                          <p:val>
                                            <p:strVal val="#ppt_x"/>
                                          </p:val>
                                        </p:tav>
                                      </p:tavLst>
                                    </p:anim>
                                    <p:anim calcmode="lin" valueType="num">
                                      <p:cBhvr additive="base">
                                        <p:cTn id="47" dur="500" fill="hold"/>
                                        <p:tgtEl>
                                          <p:spTgt spid="23560"/>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8" presetClass="entr" presetSubtype="16" fill="hold" nodeType="clickEffect">
                                  <p:stCondLst>
                                    <p:cond delay="0"/>
                                  </p:stCondLst>
                                  <p:childTnLst>
                                    <p:set>
                                      <p:cBhvr>
                                        <p:cTn id="51" dur="1" fill="hold">
                                          <p:stCondLst>
                                            <p:cond delay="0"/>
                                          </p:stCondLst>
                                        </p:cTn>
                                        <p:tgtEl>
                                          <p:spTgt spid="23568"/>
                                        </p:tgtEl>
                                        <p:attrNameLst>
                                          <p:attrName>style.visibility</p:attrName>
                                        </p:attrNameLst>
                                      </p:cBhvr>
                                      <p:to>
                                        <p:strVal val="visible"/>
                                      </p:to>
                                    </p:set>
                                    <p:animEffect transition="in" filter="diamond(in)">
                                      <p:cBhvr>
                                        <p:cTn id="52" dur="500"/>
                                        <p:tgtEl>
                                          <p:spTgt spid="23568"/>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3561"/>
                                        </p:tgtEl>
                                        <p:attrNameLst>
                                          <p:attrName>style.visibility</p:attrName>
                                        </p:attrNameLst>
                                      </p:cBhvr>
                                      <p:to>
                                        <p:strVal val="visible"/>
                                      </p:to>
                                    </p:set>
                                    <p:anim calcmode="lin" valueType="num">
                                      <p:cBhvr additive="base">
                                        <p:cTn id="57" dur="500" fill="hold"/>
                                        <p:tgtEl>
                                          <p:spTgt spid="23561"/>
                                        </p:tgtEl>
                                        <p:attrNameLst>
                                          <p:attrName>ppt_x</p:attrName>
                                        </p:attrNameLst>
                                      </p:cBhvr>
                                      <p:tavLst>
                                        <p:tav tm="0">
                                          <p:val>
                                            <p:strVal val="#ppt_x"/>
                                          </p:val>
                                        </p:tav>
                                        <p:tav tm="100000">
                                          <p:val>
                                            <p:strVal val="#ppt_x"/>
                                          </p:val>
                                        </p:tav>
                                      </p:tavLst>
                                    </p:anim>
                                    <p:anim calcmode="lin" valueType="num">
                                      <p:cBhvr additive="base">
                                        <p:cTn id="58" dur="500" fill="hold"/>
                                        <p:tgtEl>
                                          <p:spTgt spid="23561"/>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8" presetClass="entr" presetSubtype="16" fill="hold" nodeType="clickEffect">
                                  <p:stCondLst>
                                    <p:cond delay="0"/>
                                  </p:stCondLst>
                                  <p:childTnLst>
                                    <p:set>
                                      <p:cBhvr>
                                        <p:cTn id="62" dur="1" fill="hold">
                                          <p:stCondLst>
                                            <p:cond delay="0"/>
                                          </p:stCondLst>
                                        </p:cTn>
                                        <p:tgtEl>
                                          <p:spTgt spid="23569"/>
                                        </p:tgtEl>
                                        <p:attrNameLst>
                                          <p:attrName>style.visibility</p:attrName>
                                        </p:attrNameLst>
                                      </p:cBhvr>
                                      <p:to>
                                        <p:strVal val="visible"/>
                                      </p:to>
                                    </p:set>
                                    <p:animEffect transition="in" filter="diamond(in)">
                                      <p:cBhvr>
                                        <p:cTn id="63" dur="500"/>
                                        <p:tgtEl>
                                          <p:spTgt spid="23569"/>
                                        </p:tgtEl>
                                      </p:cBhvr>
                                    </p:animEffect>
                                  </p:childTnLst>
                                </p:cTn>
                              </p:par>
                            </p:childTnLst>
                          </p:cTn>
                        </p:par>
                      </p:childTnLst>
                    </p:cTn>
                  </p:par>
                  <p:par>
                    <p:cTn id="64" fill="hold">
                      <p:stCondLst>
                        <p:cond delay="indefinite"/>
                      </p:stCondLst>
                      <p:childTnLst>
                        <p:par>
                          <p:cTn id="65" fill="hold">
                            <p:stCondLst>
                              <p:cond delay="0"/>
                            </p:stCondLst>
                            <p:childTnLst>
                              <p:par>
                                <p:cTn id="66" presetID="8" presetClass="entr" presetSubtype="16" fill="hold" grpId="0" nodeType="clickEffect">
                                  <p:stCondLst>
                                    <p:cond delay="0"/>
                                  </p:stCondLst>
                                  <p:childTnLst>
                                    <p:set>
                                      <p:cBhvr>
                                        <p:cTn id="67" dur="1" fill="hold">
                                          <p:stCondLst>
                                            <p:cond delay="0"/>
                                          </p:stCondLst>
                                        </p:cTn>
                                        <p:tgtEl>
                                          <p:spTgt spid="23562"/>
                                        </p:tgtEl>
                                        <p:attrNameLst>
                                          <p:attrName>style.visibility</p:attrName>
                                        </p:attrNameLst>
                                      </p:cBhvr>
                                      <p:to>
                                        <p:strVal val="visible"/>
                                      </p:to>
                                    </p:set>
                                    <p:animEffect transition="in" filter="diamond(in)">
                                      <p:cBhvr>
                                        <p:cTn id="68" dur="500"/>
                                        <p:tgtEl>
                                          <p:spTgt spid="23562"/>
                                        </p:tgtEl>
                                      </p:cBhvr>
                                    </p:animEffect>
                                  </p:childTnLst>
                                </p:cTn>
                              </p:par>
                            </p:childTnLst>
                          </p:cTn>
                        </p:par>
                      </p:childTnLst>
                    </p:cTn>
                  </p:par>
                  <p:par>
                    <p:cTn id="69" fill="hold">
                      <p:stCondLst>
                        <p:cond delay="indefinite"/>
                      </p:stCondLst>
                      <p:childTnLst>
                        <p:par>
                          <p:cTn id="70" fill="hold">
                            <p:stCondLst>
                              <p:cond delay="0"/>
                            </p:stCondLst>
                            <p:childTnLst>
                              <p:par>
                                <p:cTn id="71" presetID="8" presetClass="entr" presetSubtype="16" fill="hold" grpId="0" nodeType="clickEffect">
                                  <p:stCondLst>
                                    <p:cond delay="0"/>
                                  </p:stCondLst>
                                  <p:childTnLst>
                                    <p:set>
                                      <p:cBhvr>
                                        <p:cTn id="72" dur="1" fill="hold">
                                          <p:stCondLst>
                                            <p:cond delay="0"/>
                                          </p:stCondLst>
                                        </p:cTn>
                                        <p:tgtEl>
                                          <p:spTgt spid="23570"/>
                                        </p:tgtEl>
                                        <p:attrNameLst>
                                          <p:attrName>style.visibility</p:attrName>
                                        </p:attrNameLst>
                                      </p:cBhvr>
                                      <p:to>
                                        <p:strVal val="visible"/>
                                      </p:to>
                                    </p:set>
                                    <p:animEffect transition="in" filter="diamond(in)">
                                      <p:cBhvr>
                                        <p:cTn id="73" dur="500"/>
                                        <p:tgtEl>
                                          <p:spTgt spid="23570"/>
                                        </p:tgtEl>
                                      </p:cBhvr>
                                    </p:animEffect>
                                  </p:childTnLst>
                                </p:cTn>
                              </p:par>
                              <p:par>
                                <p:cTn id="74" presetID="8" presetClass="entr" presetSubtype="16" fill="hold" grpId="0" nodeType="withEffect">
                                  <p:stCondLst>
                                    <p:cond delay="0"/>
                                  </p:stCondLst>
                                  <p:childTnLst>
                                    <p:set>
                                      <p:cBhvr>
                                        <p:cTn id="75" dur="1" fill="hold">
                                          <p:stCondLst>
                                            <p:cond delay="0"/>
                                          </p:stCondLst>
                                        </p:cTn>
                                        <p:tgtEl>
                                          <p:spTgt spid="23563"/>
                                        </p:tgtEl>
                                        <p:attrNameLst>
                                          <p:attrName>style.visibility</p:attrName>
                                        </p:attrNameLst>
                                      </p:cBhvr>
                                      <p:to>
                                        <p:strVal val="visible"/>
                                      </p:to>
                                    </p:set>
                                    <p:animEffect transition="in" filter="diamond(in)">
                                      <p:cBhvr>
                                        <p:cTn id="76" dur="500"/>
                                        <p:tgtEl>
                                          <p:spTgt spid="23563"/>
                                        </p:tgtEl>
                                      </p:cBhvr>
                                    </p:animEffect>
                                  </p:childTnLst>
                                </p:cTn>
                              </p:par>
                              <p:par>
                                <p:cTn id="77" presetID="8" presetClass="entr" presetSubtype="16" fill="hold" grpId="0" nodeType="withEffect">
                                  <p:stCondLst>
                                    <p:cond delay="0"/>
                                  </p:stCondLst>
                                  <p:childTnLst>
                                    <p:set>
                                      <p:cBhvr>
                                        <p:cTn id="78" dur="1" fill="hold">
                                          <p:stCondLst>
                                            <p:cond delay="0"/>
                                          </p:stCondLst>
                                        </p:cTn>
                                        <p:tgtEl>
                                          <p:spTgt spid="23564"/>
                                        </p:tgtEl>
                                        <p:attrNameLst>
                                          <p:attrName>style.visibility</p:attrName>
                                        </p:attrNameLst>
                                      </p:cBhvr>
                                      <p:to>
                                        <p:strVal val="visible"/>
                                      </p:to>
                                    </p:set>
                                    <p:animEffect transition="in" filter="diamond(in)">
                                      <p:cBhvr>
                                        <p:cTn id="79" dur="500"/>
                                        <p:tgtEl>
                                          <p:spTgt spid="235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P spid="23557" grpId="0" animBg="1"/>
      <p:bldP spid="23558" grpId="0" animBg="1"/>
      <p:bldP spid="23559" grpId="0" animBg="1"/>
      <p:bldP spid="23560" grpId="0" animBg="1"/>
      <p:bldP spid="23561" grpId="0" animBg="1"/>
      <p:bldP spid="23562" grpId="0" animBg="1"/>
      <p:bldP spid="23563" grpId="0" animBg="1"/>
      <p:bldP spid="23564" grpId="0" animBg="1"/>
      <p:bldP spid="2357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p:cNvSpPr>
            <a:spLocks noGrp="1" noChangeArrowheads="1"/>
          </p:cNvSpPr>
          <p:nvPr>
            <p:ph type="title" idx="4294967295"/>
          </p:nvPr>
        </p:nvSpPr>
        <p:spPr>
          <a:xfrm>
            <a:off x="457200" y="304800"/>
            <a:ext cx="8229600" cy="1143000"/>
          </a:xfrm>
        </p:spPr>
        <p:txBody>
          <a:bodyPr>
            <a:normAutofit/>
          </a:bodyPr>
          <a:lstStyle/>
          <a:p>
            <a:r>
              <a:rPr lang="en-US" sz="2800" b="1" u="sng" dirty="0">
                <a:solidFill>
                  <a:schemeClr val="tx1">
                    <a:lumMod val="85000"/>
                    <a:lumOff val="15000"/>
                  </a:schemeClr>
                </a:solidFill>
              </a:rPr>
              <a:t>Verification Process of Digitally Signed Record</a:t>
            </a:r>
          </a:p>
        </p:txBody>
      </p:sp>
      <p:sp>
        <p:nvSpPr>
          <p:cNvPr id="24582" name="Rectangle 6"/>
          <p:cNvSpPr>
            <a:spLocks noChangeArrowheads="1"/>
          </p:cNvSpPr>
          <p:nvPr/>
        </p:nvSpPr>
        <p:spPr bwMode="auto">
          <a:xfrm>
            <a:off x="3759200" y="2000250"/>
            <a:ext cx="1828800" cy="1314450"/>
          </a:xfrm>
          <a:prstGeom prst="rect">
            <a:avLst/>
          </a:prstGeom>
          <a:noFill/>
          <a:ln w="9525" algn="ctr">
            <a:solidFill>
              <a:schemeClr val="tx1"/>
            </a:solidFill>
            <a:miter lim="800000"/>
            <a:headEnd/>
            <a:tailEnd/>
          </a:ln>
          <a:effectLst/>
        </p:spPr>
        <p:txBody>
          <a:bodyPr wrap="none" anchor="ctr"/>
          <a:lstStyle/>
          <a:p>
            <a:endParaRPr lang="en-US"/>
          </a:p>
        </p:txBody>
      </p:sp>
      <p:sp>
        <p:nvSpPr>
          <p:cNvPr id="24583" name="Rectangle 7"/>
          <p:cNvSpPr>
            <a:spLocks noChangeArrowheads="1"/>
          </p:cNvSpPr>
          <p:nvPr/>
        </p:nvSpPr>
        <p:spPr bwMode="auto">
          <a:xfrm>
            <a:off x="3962400" y="2286000"/>
            <a:ext cx="1422400" cy="533400"/>
          </a:xfrm>
          <a:prstGeom prst="rect">
            <a:avLst/>
          </a:prstGeom>
          <a:noFill/>
          <a:ln w="9525" algn="ctr">
            <a:solidFill>
              <a:schemeClr val="tx1"/>
            </a:solidFill>
            <a:miter lim="800000"/>
            <a:headEnd/>
            <a:tailEnd/>
          </a:ln>
          <a:effectLst/>
        </p:spPr>
        <p:txBody>
          <a:bodyPr wrap="none" anchor="ctr"/>
          <a:lstStyle/>
          <a:p>
            <a:pPr algn="ctr"/>
            <a:r>
              <a:rPr lang="en-US" sz="1400" dirty="0"/>
              <a:t>Electronic</a:t>
            </a:r>
          </a:p>
          <a:p>
            <a:pPr algn="ctr"/>
            <a:r>
              <a:rPr lang="en-US" sz="1400" dirty="0"/>
              <a:t>Record</a:t>
            </a:r>
          </a:p>
        </p:txBody>
      </p:sp>
      <p:sp>
        <p:nvSpPr>
          <p:cNvPr id="24584" name="Rectangle 8"/>
          <p:cNvSpPr>
            <a:spLocks noChangeArrowheads="1"/>
          </p:cNvSpPr>
          <p:nvPr/>
        </p:nvSpPr>
        <p:spPr bwMode="auto">
          <a:xfrm>
            <a:off x="3962400" y="2800350"/>
            <a:ext cx="1422400" cy="285750"/>
          </a:xfrm>
          <a:prstGeom prst="rect">
            <a:avLst/>
          </a:prstGeom>
          <a:noFill/>
          <a:ln w="9525" algn="ctr">
            <a:solidFill>
              <a:schemeClr val="tx1"/>
            </a:solidFill>
            <a:miter lim="800000"/>
            <a:headEnd/>
            <a:tailEnd/>
          </a:ln>
          <a:effectLst/>
        </p:spPr>
        <p:txBody>
          <a:bodyPr wrap="none" anchor="ctr"/>
          <a:lstStyle/>
          <a:p>
            <a:pPr algn="ctr"/>
            <a:r>
              <a:rPr lang="en-US" sz="1400" dirty="0"/>
              <a:t>Signature</a:t>
            </a:r>
          </a:p>
        </p:txBody>
      </p:sp>
      <p:sp>
        <p:nvSpPr>
          <p:cNvPr id="24585" name="AutoShape 9"/>
          <p:cNvSpPr>
            <a:spLocks noChangeArrowheads="1"/>
          </p:cNvSpPr>
          <p:nvPr/>
        </p:nvSpPr>
        <p:spPr bwMode="auto">
          <a:xfrm>
            <a:off x="1016000" y="3638550"/>
            <a:ext cx="2032000" cy="800100"/>
          </a:xfrm>
          <a:prstGeom prst="roundRect">
            <a:avLst>
              <a:gd name="adj" fmla="val 16667"/>
            </a:avLst>
          </a:prstGeom>
          <a:noFill/>
          <a:ln w="9525" algn="ctr">
            <a:solidFill>
              <a:schemeClr val="tx1"/>
            </a:solidFill>
            <a:round/>
            <a:headEnd/>
            <a:tailEnd/>
          </a:ln>
          <a:effectLst/>
        </p:spPr>
        <p:txBody>
          <a:bodyPr wrap="none" anchor="ctr"/>
          <a:lstStyle/>
          <a:p>
            <a:pPr algn="ctr"/>
            <a:r>
              <a:rPr lang="en-US" sz="1400" dirty="0"/>
              <a:t>Hash </a:t>
            </a:r>
          </a:p>
          <a:p>
            <a:pPr algn="ctr"/>
            <a:r>
              <a:rPr lang="en-US" sz="1400" dirty="0"/>
              <a:t>Function</a:t>
            </a:r>
          </a:p>
        </p:txBody>
      </p:sp>
      <p:sp>
        <p:nvSpPr>
          <p:cNvPr id="24586" name="AutoShape 10"/>
          <p:cNvSpPr>
            <a:spLocks noChangeArrowheads="1"/>
          </p:cNvSpPr>
          <p:nvPr/>
        </p:nvSpPr>
        <p:spPr bwMode="auto">
          <a:xfrm>
            <a:off x="6096000" y="3657600"/>
            <a:ext cx="2032000" cy="800100"/>
          </a:xfrm>
          <a:prstGeom prst="roundRect">
            <a:avLst>
              <a:gd name="adj" fmla="val 16667"/>
            </a:avLst>
          </a:prstGeom>
          <a:noFill/>
          <a:ln w="9525" algn="ctr">
            <a:solidFill>
              <a:schemeClr val="tx1"/>
            </a:solidFill>
            <a:round/>
            <a:headEnd/>
            <a:tailEnd/>
          </a:ln>
          <a:effectLst/>
        </p:spPr>
        <p:txBody>
          <a:bodyPr wrap="none" anchor="ctr"/>
          <a:lstStyle/>
          <a:p>
            <a:pPr algn="ctr"/>
            <a:r>
              <a:rPr lang="en-US" sz="1400" dirty="0"/>
              <a:t>Decryption </a:t>
            </a:r>
          </a:p>
          <a:p>
            <a:pPr algn="ctr"/>
            <a:r>
              <a:rPr lang="en-US" sz="1400" dirty="0"/>
              <a:t>Using</a:t>
            </a:r>
          </a:p>
          <a:p>
            <a:pPr algn="ctr"/>
            <a:r>
              <a:rPr lang="en-US" sz="1400" dirty="0"/>
              <a:t>Public Key</a:t>
            </a:r>
          </a:p>
        </p:txBody>
      </p:sp>
      <p:sp>
        <p:nvSpPr>
          <p:cNvPr id="24587" name="AutoShape 11"/>
          <p:cNvSpPr>
            <a:spLocks noChangeArrowheads="1"/>
          </p:cNvSpPr>
          <p:nvPr/>
        </p:nvSpPr>
        <p:spPr bwMode="auto">
          <a:xfrm>
            <a:off x="914400" y="4857750"/>
            <a:ext cx="2235200" cy="742950"/>
          </a:xfrm>
          <a:prstGeom prst="flowChartDocument">
            <a:avLst/>
          </a:prstGeom>
          <a:noFill/>
          <a:ln w="9525" algn="ctr">
            <a:solidFill>
              <a:schemeClr val="tx1"/>
            </a:solidFill>
            <a:miter lim="800000"/>
            <a:headEnd/>
            <a:tailEnd/>
          </a:ln>
          <a:effectLst/>
        </p:spPr>
        <p:txBody>
          <a:bodyPr wrap="none" anchor="ctr"/>
          <a:lstStyle/>
          <a:p>
            <a:pPr algn="ctr"/>
            <a:r>
              <a:rPr lang="en-US" sz="1200" dirty="0"/>
              <a:t>Computed </a:t>
            </a:r>
          </a:p>
          <a:p>
            <a:pPr algn="ctr"/>
            <a:r>
              <a:rPr lang="en-US" sz="1200" dirty="0"/>
              <a:t>Hash</a:t>
            </a:r>
          </a:p>
          <a:p>
            <a:pPr algn="ctr"/>
            <a:r>
              <a:rPr lang="en-US" sz="1200" dirty="0"/>
              <a:t>Value</a:t>
            </a:r>
          </a:p>
        </p:txBody>
      </p:sp>
      <p:sp>
        <p:nvSpPr>
          <p:cNvPr id="24588" name="AutoShape 12"/>
          <p:cNvSpPr>
            <a:spLocks noChangeArrowheads="1"/>
          </p:cNvSpPr>
          <p:nvPr/>
        </p:nvSpPr>
        <p:spPr bwMode="auto">
          <a:xfrm>
            <a:off x="6096000" y="4800600"/>
            <a:ext cx="2032000" cy="742950"/>
          </a:xfrm>
          <a:prstGeom prst="flowChartDocument">
            <a:avLst/>
          </a:prstGeom>
          <a:noFill/>
          <a:ln w="9525" algn="ctr">
            <a:solidFill>
              <a:schemeClr val="tx1"/>
            </a:solidFill>
            <a:miter lim="800000"/>
            <a:headEnd/>
            <a:tailEnd/>
          </a:ln>
          <a:effectLst/>
        </p:spPr>
        <p:txBody>
          <a:bodyPr wrap="none" anchor="ctr"/>
          <a:lstStyle/>
          <a:p>
            <a:pPr algn="ctr"/>
            <a:r>
              <a:rPr lang="en-US" sz="1200" dirty="0"/>
              <a:t>Decrypted </a:t>
            </a:r>
          </a:p>
          <a:p>
            <a:pPr algn="ctr"/>
            <a:r>
              <a:rPr lang="en-US" sz="1200" dirty="0"/>
              <a:t>Hash</a:t>
            </a:r>
          </a:p>
          <a:p>
            <a:pPr algn="ctr"/>
            <a:r>
              <a:rPr lang="en-US" sz="1200" dirty="0"/>
              <a:t>Value</a:t>
            </a:r>
          </a:p>
        </p:txBody>
      </p:sp>
      <p:sp>
        <p:nvSpPr>
          <p:cNvPr id="24589" name="AutoShape 13"/>
          <p:cNvSpPr>
            <a:spLocks noChangeArrowheads="1"/>
          </p:cNvSpPr>
          <p:nvPr/>
        </p:nvSpPr>
        <p:spPr bwMode="auto">
          <a:xfrm>
            <a:off x="3454400" y="5886450"/>
            <a:ext cx="2133600" cy="571500"/>
          </a:xfrm>
          <a:prstGeom prst="flowChartPredefinedProcess">
            <a:avLst/>
          </a:prstGeom>
          <a:noFill/>
          <a:ln w="9525" algn="ctr">
            <a:solidFill>
              <a:schemeClr val="tx1"/>
            </a:solidFill>
            <a:miter lim="800000"/>
            <a:headEnd/>
            <a:tailEnd/>
          </a:ln>
          <a:effectLst/>
        </p:spPr>
        <p:txBody>
          <a:bodyPr wrap="none" anchor="ctr"/>
          <a:lstStyle/>
          <a:p>
            <a:pPr algn="ctr"/>
            <a:r>
              <a:rPr lang="en-US" sz="1200" dirty="0"/>
              <a:t>Comparison</a:t>
            </a:r>
          </a:p>
          <a:p>
            <a:pPr algn="ctr"/>
            <a:r>
              <a:rPr lang="en-US" sz="1200" dirty="0"/>
              <a:t>Of</a:t>
            </a:r>
          </a:p>
          <a:p>
            <a:pPr algn="ctr"/>
            <a:r>
              <a:rPr lang="en-US" sz="1200" dirty="0"/>
              <a:t>Equality</a:t>
            </a:r>
          </a:p>
        </p:txBody>
      </p:sp>
      <p:cxnSp>
        <p:nvCxnSpPr>
          <p:cNvPr id="24590" name="AutoShape 14"/>
          <p:cNvCxnSpPr>
            <a:cxnSpLocks noChangeShapeType="1"/>
          </p:cNvCxnSpPr>
          <p:nvPr/>
        </p:nvCxnSpPr>
        <p:spPr bwMode="auto">
          <a:xfrm rot="10800000" flipV="1">
            <a:off x="1981200" y="2667000"/>
            <a:ext cx="1727200" cy="981075"/>
          </a:xfrm>
          <a:prstGeom prst="bentConnector2">
            <a:avLst/>
          </a:prstGeom>
          <a:noFill/>
          <a:ln w="9525">
            <a:solidFill>
              <a:schemeClr val="tx1"/>
            </a:solidFill>
            <a:miter lim="800000"/>
            <a:headEnd/>
            <a:tailEnd type="triangle" w="med" len="med"/>
          </a:ln>
          <a:effectLst/>
        </p:spPr>
      </p:cxnSp>
      <p:cxnSp>
        <p:nvCxnSpPr>
          <p:cNvPr id="24591" name="AutoShape 15"/>
          <p:cNvCxnSpPr>
            <a:cxnSpLocks noChangeShapeType="1"/>
            <a:stCxn id="24585" idx="2"/>
            <a:endCxn id="24587" idx="0"/>
          </p:cNvCxnSpPr>
          <p:nvPr/>
        </p:nvCxnSpPr>
        <p:spPr bwMode="auto">
          <a:xfrm>
            <a:off x="2032000" y="4438650"/>
            <a:ext cx="0" cy="419100"/>
          </a:xfrm>
          <a:prstGeom prst="straightConnector1">
            <a:avLst/>
          </a:prstGeom>
          <a:noFill/>
          <a:ln w="9525">
            <a:solidFill>
              <a:schemeClr val="tx1"/>
            </a:solidFill>
            <a:round/>
            <a:headEnd/>
            <a:tailEnd type="triangle" w="med" len="med"/>
          </a:ln>
          <a:effectLst/>
        </p:spPr>
      </p:cxnSp>
      <p:cxnSp>
        <p:nvCxnSpPr>
          <p:cNvPr id="24593" name="AutoShape 17"/>
          <p:cNvCxnSpPr>
            <a:cxnSpLocks noChangeShapeType="1"/>
            <a:stCxn id="24587" idx="2"/>
            <a:endCxn id="24589" idx="1"/>
          </p:cNvCxnSpPr>
          <p:nvPr/>
        </p:nvCxnSpPr>
        <p:spPr bwMode="auto">
          <a:xfrm rot="16200000" flipH="1">
            <a:off x="2436614" y="5154414"/>
            <a:ext cx="613172" cy="1422400"/>
          </a:xfrm>
          <a:prstGeom prst="bentConnector2">
            <a:avLst/>
          </a:prstGeom>
          <a:noFill/>
          <a:ln w="9525">
            <a:solidFill>
              <a:schemeClr val="tx1"/>
            </a:solidFill>
            <a:miter lim="800000"/>
            <a:headEnd/>
            <a:tailEnd type="triangle" w="med" len="med"/>
          </a:ln>
          <a:effectLst/>
        </p:spPr>
      </p:cxnSp>
      <p:cxnSp>
        <p:nvCxnSpPr>
          <p:cNvPr id="24597" name="AutoShape 21"/>
          <p:cNvCxnSpPr>
            <a:cxnSpLocks noChangeShapeType="1"/>
            <a:stCxn id="24582" idx="3"/>
            <a:endCxn id="24586" idx="0"/>
          </p:cNvCxnSpPr>
          <p:nvPr/>
        </p:nvCxnSpPr>
        <p:spPr bwMode="auto">
          <a:xfrm>
            <a:off x="5588000" y="2657475"/>
            <a:ext cx="1524000" cy="1000125"/>
          </a:xfrm>
          <a:prstGeom prst="bentConnector2">
            <a:avLst/>
          </a:prstGeom>
          <a:noFill/>
          <a:ln w="9525">
            <a:solidFill>
              <a:schemeClr val="tx1"/>
            </a:solidFill>
            <a:miter lim="800000"/>
            <a:headEnd/>
            <a:tailEnd type="triangle" w="med" len="med"/>
          </a:ln>
          <a:effectLst/>
        </p:spPr>
      </p:cxnSp>
      <p:cxnSp>
        <p:nvCxnSpPr>
          <p:cNvPr id="24598" name="AutoShape 22"/>
          <p:cNvCxnSpPr>
            <a:cxnSpLocks noChangeShapeType="1"/>
            <a:stCxn id="24586" idx="2"/>
            <a:endCxn id="24588" idx="0"/>
          </p:cNvCxnSpPr>
          <p:nvPr/>
        </p:nvCxnSpPr>
        <p:spPr bwMode="auto">
          <a:xfrm>
            <a:off x="7112000" y="4457700"/>
            <a:ext cx="0" cy="342900"/>
          </a:xfrm>
          <a:prstGeom prst="straightConnector1">
            <a:avLst/>
          </a:prstGeom>
          <a:noFill/>
          <a:ln w="9525">
            <a:solidFill>
              <a:schemeClr val="tx1"/>
            </a:solidFill>
            <a:round/>
            <a:headEnd/>
            <a:tailEnd type="triangle" w="med" len="med"/>
          </a:ln>
          <a:effectLst/>
        </p:spPr>
      </p:cxnSp>
      <p:cxnSp>
        <p:nvCxnSpPr>
          <p:cNvPr id="24599" name="AutoShape 23"/>
          <p:cNvCxnSpPr>
            <a:cxnSpLocks noChangeShapeType="1"/>
            <a:stCxn id="24588" idx="2"/>
            <a:endCxn id="24589" idx="3"/>
          </p:cNvCxnSpPr>
          <p:nvPr/>
        </p:nvCxnSpPr>
        <p:spPr bwMode="auto">
          <a:xfrm rot="5400000">
            <a:off x="6014839" y="5075039"/>
            <a:ext cx="670322" cy="1524000"/>
          </a:xfrm>
          <a:prstGeom prst="bentConnector2">
            <a:avLst/>
          </a:prstGeom>
          <a:noFill/>
          <a:ln w="9525">
            <a:solidFill>
              <a:schemeClr val="tx1"/>
            </a:solidFill>
            <a:miter lim="800000"/>
            <a:headEnd/>
            <a:tailEnd type="triangle" w="med" len="med"/>
          </a:ln>
          <a:effectLst/>
        </p:spPr>
      </p:cxnSp>
      <p:sp>
        <p:nvSpPr>
          <p:cNvPr id="24600" name="Text Box 24"/>
          <p:cNvSpPr txBox="1">
            <a:spLocks noChangeArrowheads="1"/>
          </p:cNvSpPr>
          <p:nvPr/>
        </p:nvSpPr>
        <p:spPr bwMode="auto">
          <a:xfrm>
            <a:off x="3860800" y="2051448"/>
            <a:ext cx="1625600" cy="246221"/>
          </a:xfrm>
          <a:prstGeom prst="rect">
            <a:avLst/>
          </a:prstGeom>
          <a:noFill/>
          <a:ln w="9525" algn="ctr">
            <a:noFill/>
            <a:miter lim="800000"/>
            <a:headEnd/>
            <a:tailEnd/>
          </a:ln>
          <a:effectLst/>
        </p:spPr>
        <p:txBody>
          <a:bodyPr>
            <a:spAutoFit/>
          </a:bodyPr>
          <a:lstStyle/>
          <a:p>
            <a:pPr algn="ctr">
              <a:spcBef>
                <a:spcPct val="50000"/>
              </a:spcBef>
            </a:pPr>
            <a:r>
              <a:rPr lang="en-US" sz="1000" b="1"/>
              <a:t>Signed Record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580"/>
                                        </p:tgtEl>
                                        <p:attrNameLst>
                                          <p:attrName>style.visibility</p:attrName>
                                        </p:attrNameLst>
                                      </p:cBhvr>
                                      <p:to>
                                        <p:strVal val="visible"/>
                                      </p:to>
                                    </p:set>
                                    <p:anim calcmode="lin" valueType="num">
                                      <p:cBhvr additive="base">
                                        <p:cTn id="7" dur="500" fill="hold"/>
                                        <p:tgtEl>
                                          <p:spTgt spid="24580"/>
                                        </p:tgtEl>
                                        <p:attrNameLst>
                                          <p:attrName>ppt_x</p:attrName>
                                        </p:attrNameLst>
                                      </p:cBhvr>
                                      <p:tavLst>
                                        <p:tav tm="0">
                                          <p:val>
                                            <p:strVal val="#ppt_x"/>
                                          </p:val>
                                        </p:tav>
                                        <p:tav tm="100000">
                                          <p:val>
                                            <p:strVal val="#ppt_x"/>
                                          </p:val>
                                        </p:tav>
                                      </p:tavLst>
                                    </p:anim>
                                    <p:anim calcmode="lin" valueType="num">
                                      <p:cBhvr additive="base">
                                        <p:cTn id="8" dur="500" fill="hold"/>
                                        <p:tgtEl>
                                          <p:spTgt spid="2458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4582"/>
                                        </p:tgtEl>
                                        <p:attrNameLst>
                                          <p:attrName>style.visibility</p:attrName>
                                        </p:attrNameLst>
                                      </p:cBhvr>
                                      <p:to>
                                        <p:strVal val="visible"/>
                                      </p:to>
                                    </p:set>
                                    <p:animEffect transition="in" filter="blinds(horizontal)">
                                      <p:cBhvr>
                                        <p:cTn id="13" dur="500"/>
                                        <p:tgtEl>
                                          <p:spTgt spid="24582"/>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24584"/>
                                        </p:tgtEl>
                                        <p:attrNameLst>
                                          <p:attrName>style.visibility</p:attrName>
                                        </p:attrNameLst>
                                      </p:cBhvr>
                                      <p:to>
                                        <p:strVal val="visible"/>
                                      </p:to>
                                    </p:set>
                                    <p:animEffect transition="in" filter="blinds(horizontal)">
                                      <p:cBhvr>
                                        <p:cTn id="16" dur="500"/>
                                        <p:tgtEl>
                                          <p:spTgt spid="24584"/>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24600"/>
                                        </p:tgtEl>
                                        <p:attrNameLst>
                                          <p:attrName>style.visibility</p:attrName>
                                        </p:attrNameLst>
                                      </p:cBhvr>
                                      <p:to>
                                        <p:strVal val="visible"/>
                                      </p:to>
                                    </p:set>
                                    <p:animEffect transition="in" filter="blinds(horizontal)">
                                      <p:cBhvr>
                                        <p:cTn id="19" dur="500"/>
                                        <p:tgtEl>
                                          <p:spTgt spid="24600"/>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24583"/>
                                        </p:tgtEl>
                                        <p:attrNameLst>
                                          <p:attrName>style.visibility</p:attrName>
                                        </p:attrNameLst>
                                      </p:cBhvr>
                                      <p:to>
                                        <p:strVal val="visible"/>
                                      </p:to>
                                    </p:set>
                                    <p:animEffect transition="in" filter="blinds(horizontal)">
                                      <p:cBhvr>
                                        <p:cTn id="22" dur="500"/>
                                        <p:tgtEl>
                                          <p:spTgt spid="2458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4590"/>
                                        </p:tgtEl>
                                        <p:attrNameLst>
                                          <p:attrName>style.visibility</p:attrName>
                                        </p:attrNameLst>
                                      </p:cBhvr>
                                      <p:to>
                                        <p:strVal val="visible"/>
                                      </p:to>
                                    </p:set>
                                    <p:animEffect transition="in" filter="blinds(horizontal)">
                                      <p:cBhvr>
                                        <p:cTn id="27" dur="500"/>
                                        <p:tgtEl>
                                          <p:spTgt spid="24590"/>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24585"/>
                                        </p:tgtEl>
                                        <p:attrNameLst>
                                          <p:attrName>style.visibility</p:attrName>
                                        </p:attrNameLst>
                                      </p:cBhvr>
                                      <p:to>
                                        <p:strVal val="visible"/>
                                      </p:to>
                                    </p:set>
                                    <p:animEffect transition="in" filter="blinds(horizontal)">
                                      <p:cBhvr>
                                        <p:cTn id="30" dur="500"/>
                                        <p:tgtEl>
                                          <p:spTgt spid="24585"/>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24591"/>
                                        </p:tgtEl>
                                        <p:attrNameLst>
                                          <p:attrName>style.visibility</p:attrName>
                                        </p:attrNameLst>
                                      </p:cBhvr>
                                      <p:to>
                                        <p:strVal val="visible"/>
                                      </p:to>
                                    </p:set>
                                    <p:animEffect transition="in" filter="blinds(horizontal)">
                                      <p:cBhvr>
                                        <p:cTn id="35" dur="500"/>
                                        <p:tgtEl>
                                          <p:spTgt spid="24591"/>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24587"/>
                                        </p:tgtEl>
                                        <p:attrNameLst>
                                          <p:attrName>style.visibility</p:attrName>
                                        </p:attrNameLst>
                                      </p:cBhvr>
                                      <p:to>
                                        <p:strVal val="visible"/>
                                      </p:to>
                                    </p:set>
                                    <p:animEffect transition="in" filter="blinds(horizontal)">
                                      <p:cBhvr>
                                        <p:cTn id="38" dur="500"/>
                                        <p:tgtEl>
                                          <p:spTgt spid="24587"/>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24597"/>
                                        </p:tgtEl>
                                        <p:attrNameLst>
                                          <p:attrName>style.visibility</p:attrName>
                                        </p:attrNameLst>
                                      </p:cBhvr>
                                      <p:to>
                                        <p:strVal val="visible"/>
                                      </p:to>
                                    </p:set>
                                    <p:animEffect transition="in" filter="blinds(horizontal)">
                                      <p:cBhvr>
                                        <p:cTn id="43" dur="500"/>
                                        <p:tgtEl>
                                          <p:spTgt spid="24597"/>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24586"/>
                                        </p:tgtEl>
                                        <p:attrNameLst>
                                          <p:attrName>style.visibility</p:attrName>
                                        </p:attrNameLst>
                                      </p:cBhvr>
                                      <p:to>
                                        <p:strVal val="visible"/>
                                      </p:to>
                                    </p:set>
                                    <p:animEffect transition="in" filter="blinds(horizontal)">
                                      <p:cBhvr>
                                        <p:cTn id="46" dur="500"/>
                                        <p:tgtEl>
                                          <p:spTgt spid="24586"/>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24598"/>
                                        </p:tgtEl>
                                        <p:attrNameLst>
                                          <p:attrName>style.visibility</p:attrName>
                                        </p:attrNameLst>
                                      </p:cBhvr>
                                      <p:to>
                                        <p:strVal val="visible"/>
                                      </p:to>
                                    </p:set>
                                    <p:animEffect transition="in" filter="blinds(horizontal)">
                                      <p:cBhvr>
                                        <p:cTn id="51" dur="500"/>
                                        <p:tgtEl>
                                          <p:spTgt spid="24598"/>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24588"/>
                                        </p:tgtEl>
                                        <p:attrNameLst>
                                          <p:attrName>style.visibility</p:attrName>
                                        </p:attrNameLst>
                                      </p:cBhvr>
                                      <p:to>
                                        <p:strVal val="visible"/>
                                      </p:to>
                                    </p:set>
                                    <p:animEffect transition="in" filter="blinds(horizontal)">
                                      <p:cBhvr>
                                        <p:cTn id="54" dur="500"/>
                                        <p:tgtEl>
                                          <p:spTgt spid="24588"/>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nodeType="clickEffect">
                                  <p:stCondLst>
                                    <p:cond delay="0"/>
                                  </p:stCondLst>
                                  <p:childTnLst>
                                    <p:set>
                                      <p:cBhvr>
                                        <p:cTn id="58" dur="1" fill="hold">
                                          <p:stCondLst>
                                            <p:cond delay="0"/>
                                          </p:stCondLst>
                                        </p:cTn>
                                        <p:tgtEl>
                                          <p:spTgt spid="24593"/>
                                        </p:tgtEl>
                                        <p:attrNameLst>
                                          <p:attrName>style.visibility</p:attrName>
                                        </p:attrNameLst>
                                      </p:cBhvr>
                                      <p:to>
                                        <p:strVal val="visible"/>
                                      </p:to>
                                    </p:set>
                                    <p:animEffect transition="in" filter="blinds(horizontal)">
                                      <p:cBhvr>
                                        <p:cTn id="59" dur="500"/>
                                        <p:tgtEl>
                                          <p:spTgt spid="24593"/>
                                        </p:tgtEl>
                                      </p:cBhvr>
                                    </p:animEffect>
                                  </p:childTnLst>
                                </p:cTn>
                              </p:par>
                              <p:par>
                                <p:cTn id="60" presetID="3" presetClass="entr" presetSubtype="10" fill="hold" nodeType="withEffect">
                                  <p:stCondLst>
                                    <p:cond delay="0"/>
                                  </p:stCondLst>
                                  <p:childTnLst>
                                    <p:set>
                                      <p:cBhvr>
                                        <p:cTn id="61" dur="1" fill="hold">
                                          <p:stCondLst>
                                            <p:cond delay="0"/>
                                          </p:stCondLst>
                                        </p:cTn>
                                        <p:tgtEl>
                                          <p:spTgt spid="24599"/>
                                        </p:tgtEl>
                                        <p:attrNameLst>
                                          <p:attrName>style.visibility</p:attrName>
                                        </p:attrNameLst>
                                      </p:cBhvr>
                                      <p:to>
                                        <p:strVal val="visible"/>
                                      </p:to>
                                    </p:set>
                                    <p:animEffect transition="in" filter="blinds(horizontal)">
                                      <p:cBhvr>
                                        <p:cTn id="62" dur="500"/>
                                        <p:tgtEl>
                                          <p:spTgt spid="24599"/>
                                        </p:tgtEl>
                                      </p:cBhvr>
                                    </p:animEffect>
                                  </p:childTnLst>
                                </p:cTn>
                              </p:par>
                              <p:par>
                                <p:cTn id="63" presetID="3" presetClass="entr" presetSubtype="10" fill="hold" grpId="0" nodeType="withEffect">
                                  <p:stCondLst>
                                    <p:cond delay="0"/>
                                  </p:stCondLst>
                                  <p:childTnLst>
                                    <p:set>
                                      <p:cBhvr>
                                        <p:cTn id="64" dur="1" fill="hold">
                                          <p:stCondLst>
                                            <p:cond delay="0"/>
                                          </p:stCondLst>
                                        </p:cTn>
                                        <p:tgtEl>
                                          <p:spTgt spid="24589"/>
                                        </p:tgtEl>
                                        <p:attrNameLst>
                                          <p:attrName>style.visibility</p:attrName>
                                        </p:attrNameLst>
                                      </p:cBhvr>
                                      <p:to>
                                        <p:strVal val="visible"/>
                                      </p:to>
                                    </p:set>
                                    <p:animEffect transition="in" filter="blinds(horizontal)">
                                      <p:cBhvr>
                                        <p:cTn id="65" dur="500"/>
                                        <p:tgtEl>
                                          <p:spTgt spid="245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p:bldP spid="24582" grpId="0" animBg="1"/>
      <p:bldP spid="24583" grpId="0" animBg="1"/>
      <p:bldP spid="24584" grpId="0" animBg="1"/>
      <p:bldP spid="24585" grpId="0" animBg="1"/>
      <p:bldP spid="24586" grpId="0" animBg="1"/>
      <p:bldP spid="24587" grpId="0" animBg="1"/>
      <p:bldP spid="24588" grpId="0" animBg="1"/>
      <p:bldP spid="24589" grpId="0" animBg="1"/>
      <p:bldP spid="2460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304800"/>
          <a:ext cx="8229600" cy="5486398"/>
        </p:xfrm>
        <a:graphic>
          <a:graphicData uri="http://schemas.openxmlformats.org/drawingml/2006/table">
            <a:tbl>
              <a:tblPr firstRow="1" bandRow="1">
                <a:tableStyleId>{5C22544A-7EE6-4342-B048-85BDC9FD1C3A}</a:tableStyleId>
              </a:tblPr>
              <a:tblGrid>
                <a:gridCol w="2743200"/>
                <a:gridCol w="2743200"/>
                <a:gridCol w="2743200"/>
              </a:tblGrid>
              <a:tr h="1081990">
                <a:tc>
                  <a:txBody>
                    <a:bodyPr/>
                    <a:lstStyle/>
                    <a:p>
                      <a:pPr algn="ctr"/>
                      <a:r>
                        <a:rPr lang="en-US" dirty="0" smtClean="0"/>
                        <a:t> INFO SYSTEM           (35 to 40 Marks)</a:t>
                      </a:r>
                      <a:endParaRPr lang="en-US" dirty="0"/>
                    </a:p>
                  </a:txBody>
                  <a:tcPr/>
                </a:tc>
                <a:tc>
                  <a:txBody>
                    <a:bodyPr/>
                    <a:lstStyle/>
                    <a:p>
                      <a:pPr algn="ctr"/>
                      <a:r>
                        <a:rPr lang="en-US" dirty="0" smtClean="0"/>
                        <a:t>CONTROL</a:t>
                      </a:r>
                    </a:p>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(25 to 30 Marks)</a:t>
                      </a:r>
                    </a:p>
                    <a:p>
                      <a:pPr algn="ctr"/>
                      <a:endParaRPr lang="en-US" dirty="0"/>
                    </a:p>
                  </a:txBody>
                  <a:tcPr/>
                </a:tc>
                <a:tc>
                  <a:txBody>
                    <a:bodyPr/>
                    <a:lstStyle/>
                    <a:p>
                      <a:pPr algn="ctr"/>
                      <a:r>
                        <a:rPr lang="en-US" dirty="0" smtClean="0"/>
                        <a:t>AUDIT</a:t>
                      </a:r>
                    </a:p>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(20 to 30 Marks)</a:t>
                      </a:r>
                    </a:p>
                    <a:p>
                      <a:pPr algn="ctr"/>
                      <a:endParaRPr lang="en-US" dirty="0"/>
                    </a:p>
                  </a:txBody>
                  <a:tcPr/>
                </a:tc>
              </a:tr>
              <a:tr h="1278335">
                <a:tc>
                  <a:txBody>
                    <a:bodyPr/>
                    <a:lstStyle/>
                    <a:p>
                      <a:pPr algn="ctr"/>
                      <a:r>
                        <a:rPr lang="en-US" sz="2000" dirty="0" smtClean="0"/>
                        <a:t>1. Info Sys Concepts</a:t>
                      </a:r>
                      <a:endParaRPr lang="en-US" sz="2000" dirty="0"/>
                    </a:p>
                  </a:txBody>
                  <a:tcPr/>
                </a:tc>
                <a:tc>
                  <a:txBody>
                    <a:bodyPr/>
                    <a:lstStyle/>
                    <a:p>
                      <a:pPr algn="ctr"/>
                      <a:r>
                        <a:rPr lang="en-US" sz="2000" dirty="0" smtClean="0"/>
                        <a:t>3. Control Objectives &amp; Testing's</a:t>
                      </a:r>
                      <a:endParaRPr lang="en-US" sz="2000" dirty="0"/>
                    </a:p>
                  </a:txBody>
                  <a:tcPr/>
                </a:tc>
                <a:tc>
                  <a:txBody>
                    <a:bodyPr/>
                    <a:lstStyle/>
                    <a:p>
                      <a:pPr algn="ctr"/>
                      <a:r>
                        <a:rPr lang="en-US" sz="2000" dirty="0" smtClean="0"/>
                        <a:t>8. IS Auditing Std’s , Guidelines and Best Practices</a:t>
                      </a:r>
                      <a:endParaRPr lang="en-US" sz="2000" dirty="0"/>
                    </a:p>
                  </a:txBody>
                  <a:tcPr/>
                </a:tc>
              </a:tr>
              <a:tr h="1278335">
                <a:tc>
                  <a:txBody>
                    <a:bodyPr/>
                    <a:lstStyle/>
                    <a:p>
                      <a:pPr algn="ctr"/>
                      <a:r>
                        <a:rPr lang="en-US" sz="2000" dirty="0" smtClean="0"/>
                        <a:t>2. System Development Life Cycle Methodology</a:t>
                      </a:r>
                      <a:endParaRPr lang="en-US" sz="2000" dirty="0"/>
                    </a:p>
                  </a:txBody>
                  <a:tcPr/>
                </a:tc>
                <a:tc>
                  <a:txBody>
                    <a:bodyPr/>
                    <a:lstStyle/>
                    <a:p>
                      <a:pPr algn="ctr"/>
                      <a:r>
                        <a:rPr lang="en-US" sz="2000" dirty="0" smtClean="0"/>
                        <a:t>4. Testing – General &amp; Automated Controls</a:t>
                      </a:r>
                      <a:endParaRPr lang="en-US" sz="2000" dirty="0"/>
                    </a:p>
                  </a:txBody>
                  <a:tcPr/>
                </a:tc>
                <a:tc>
                  <a:txBody>
                    <a:bodyPr/>
                    <a:lstStyle/>
                    <a:p>
                      <a:pPr algn="ctr"/>
                      <a:r>
                        <a:rPr lang="en-US" sz="2000" dirty="0" smtClean="0"/>
                        <a:t>9.Security Policy, Audit Policy &amp;</a:t>
                      </a:r>
                      <a:r>
                        <a:rPr lang="en-US" sz="2000" baseline="0" dirty="0" smtClean="0"/>
                        <a:t> Audit Reporting.</a:t>
                      </a:r>
                      <a:endParaRPr lang="en-US" sz="2000" dirty="0"/>
                    </a:p>
                  </a:txBody>
                  <a:tcPr/>
                </a:tc>
              </a:tr>
              <a:tr h="1329302">
                <a:tc>
                  <a:txBody>
                    <a:bodyPr/>
                    <a:lstStyle/>
                    <a:p>
                      <a:pPr algn="ctr"/>
                      <a:r>
                        <a:rPr lang="en-US" sz="2000" dirty="0" smtClean="0"/>
                        <a:t>6. BCP &amp; DRP</a:t>
                      </a:r>
                    </a:p>
                    <a:p>
                      <a:pPr algn="ct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5.Risk Assessment</a:t>
                      </a:r>
                      <a:r>
                        <a:rPr lang="en-US" sz="2000" baseline="0" dirty="0" smtClean="0"/>
                        <a:t> Methodologies and Applications</a:t>
                      </a:r>
                      <a:endParaRPr lang="en-US" sz="2000" dirty="0" smtClean="0"/>
                    </a:p>
                    <a:p>
                      <a:pPr algn="ctr"/>
                      <a:endParaRPr lang="en-US" sz="2000" dirty="0"/>
                    </a:p>
                  </a:txBody>
                  <a:tcPr/>
                </a:tc>
                <a:tc>
                  <a:txBody>
                    <a:bodyPr/>
                    <a:lstStyle/>
                    <a:p>
                      <a:pPr algn="ctr"/>
                      <a:r>
                        <a:rPr lang="en-US" sz="2000" dirty="0" smtClean="0"/>
                        <a:t>10. Info Tech (Amended) Act, 2008</a:t>
                      </a:r>
                      <a:endParaRPr lang="en-US" sz="2000" dirty="0"/>
                    </a:p>
                  </a:txBody>
                  <a:tcPr/>
                </a:tc>
              </a:tr>
              <a:tr h="518436">
                <a:tc>
                  <a:txBody>
                    <a:bodyPr/>
                    <a:lstStyle/>
                    <a:p>
                      <a:pPr algn="ctr"/>
                      <a:r>
                        <a:rPr lang="en-US" sz="2000" dirty="0" smtClean="0"/>
                        <a:t>7. ERP</a:t>
                      </a:r>
                      <a:endParaRPr lang="en-US" sz="2000" dirty="0"/>
                    </a:p>
                  </a:txBody>
                  <a:tcPr/>
                </a:tc>
                <a:tc>
                  <a:txBody>
                    <a:bodyPr/>
                    <a:lstStyle/>
                    <a:p>
                      <a:pPr algn="ctr"/>
                      <a:endParaRPr lang="en-US" sz="2000" dirty="0"/>
                    </a:p>
                  </a:txBody>
                  <a:tcPr/>
                </a:tc>
                <a:tc>
                  <a:txBody>
                    <a:bodyPr/>
                    <a:lstStyle/>
                    <a:p>
                      <a:pPr algn="ctr"/>
                      <a:endParaRPr lang="en-US" sz="2000" dirty="0"/>
                    </a:p>
                  </a:txBody>
                  <a:tcPr/>
                </a:tc>
              </a:tr>
            </a:tbl>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itchFamily="2" charset="2"/>
              <a:buChar char="Ø"/>
            </a:pPr>
            <a:r>
              <a:rPr lang="en-US" b="1" u="sng" dirty="0" smtClean="0">
                <a:solidFill>
                  <a:srgbClr val="FF0000"/>
                </a:solidFill>
              </a:rPr>
              <a:t>Business Continuity Planning:</a:t>
            </a:r>
          </a:p>
          <a:p>
            <a:pPr>
              <a:buNone/>
            </a:pPr>
            <a:r>
              <a:rPr lang="en-US" sz="2400" dirty="0" smtClean="0"/>
              <a:t>Focuses on </a:t>
            </a:r>
            <a:r>
              <a:rPr lang="en-US" sz="2400" dirty="0" smtClean="0">
                <a:sym typeface="Wingdings" pitchFamily="2" charset="2"/>
              </a:rPr>
              <a:t></a:t>
            </a:r>
            <a:r>
              <a:rPr lang="en-US" sz="2400" dirty="0" smtClean="0"/>
              <a:t> maintaining the OPERATIONS of the </a:t>
            </a:r>
            <a:r>
              <a:rPr lang="en-US" sz="2400" dirty="0" err="1" smtClean="0"/>
              <a:t>organisation</a:t>
            </a:r>
            <a:r>
              <a:rPr lang="en-US" sz="2400" dirty="0" smtClean="0"/>
              <a:t>, especially the IT infrastructure </a:t>
            </a:r>
            <a:r>
              <a:rPr lang="en-US" sz="2400" dirty="0" smtClean="0">
                <a:sym typeface="Wingdings" pitchFamily="2" charset="2"/>
              </a:rPr>
              <a:t></a:t>
            </a:r>
            <a:r>
              <a:rPr lang="en-US" sz="2400" dirty="0" smtClean="0"/>
              <a:t>in face of a threat that has </a:t>
            </a:r>
            <a:r>
              <a:rPr lang="en-US" sz="2400" dirty="0" err="1" smtClean="0"/>
              <a:t>materialised</a:t>
            </a:r>
            <a:r>
              <a:rPr lang="en-US" sz="2400" dirty="0" smtClean="0"/>
              <a:t>.</a:t>
            </a:r>
          </a:p>
          <a:p>
            <a:pPr>
              <a:buFont typeface="Wingdings" pitchFamily="2" charset="2"/>
              <a:buChar char="Ø"/>
            </a:pPr>
            <a:r>
              <a:rPr lang="en-US" b="1" u="sng" dirty="0" smtClean="0">
                <a:solidFill>
                  <a:srgbClr val="FF0000"/>
                </a:solidFill>
              </a:rPr>
              <a:t>Disaster Recovery Planning:</a:t>
            </a:r>
          </a:p>
          <a:p>
            <a:pPr>
              <a:buNone/>
            </a:pPr>
            <a:r>
              <a:rPr lang="en-US" sz="2400" dirty="0" smtClean="0"/>
              <a:t>Arises mostly when </a:t>
            </a:r>
            <a:r>
              <a:rPr lang="en-US" sz="2400" dirty="0" smtClean="0">
                <a:sym typeface="Wingdings" pitchFamily="2" charset="2"/>
              </a:rPr>
              <a:t> BCP fails leading to Service Disruption.</a:t>
            </a:r>
          </a:p>
          <a:p>
            <a:pPr>
              <a:buNone/>
            </a:pPr>
            <a:r>
              <a:rPr lang="en-US" sz="2400" dirty="0" smtClean="0">
                <a:sym typeface="Wingdings" pitchFamily="2" charset="2"/>
              </a:rPr>
              <a:t>Focuses on restarting the operation using a priorities resumption list.</a:t>
            </a:r>
            <a:endParaRPr lang="en-US" sz="2400" dirty="0"/>
          </a:p>
        </p:txBody>
      </p:sp>
      <p:sp>
        <p:nvSpPr>
          <p:cNvPr id="4" name="Title 3"/>
          <p:cNvSpPr>
            <a:spLocks noGrp="1"/>
          </p:cNvSpPr>
          <p:nvPr>
            <p:ph type="title"/>
          </p:nvPr>
        </p:nvSpPr>
        <p:spPr/>
        <p:txBody>
          <a:bodyPr>
            <a:normAutofit/>
          </a:bodyPr>
          <a:lstStyle/>
          <a:p>
            <a:pPr algn="ctr"/>
            <a:r>
              <a:rPr lang="en-US" sz="2800" u="sng" dirty="0" smtClean="0"/>
              <a:t>Business Continuity Planning &amp; Disaster Recovery Planning</a:t>
            </a:r>
            <a:endParaRPr lang="en-US" sz="2800" u="sng"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4940491"/>
          </a:xfrm>
        </p:spPr>
        <p:txBody>
          <a:bodyPr>
            <a:normAutofit fontScale="77500" lnSpcReduction="20000"/>
          </a:bodyPr>
          <a:lstStyle/>
          <a:p>
            <a:pPr marL="624078" indent="-514350">
              <a:buNone/>
            </a:pPr>
            <a:r>
              <a:rPr lang="en-US" b="1" u="sng" dirty="0" smtClean="0"/>
              <a:t>Safety of Manpower </a:t>
            </a:r>
            <a:r>
              <a:rPr lang="en-US" dirty="0" smtClean="0"/>
              <a:t>is a </a:t>
            </a:r>
            <a:r>
              <a:rPr lang="en-US" b="1" u="sng" dirty="0" smtClean="0"/>
              <a:t>continuous critical business operation</a:t>
            </a:r>
            <a:r>
              <a:rPr lang="en-US" dirty="0" smtClean="0"/>
              <a:t> which will </a:t>
            </a:r>
            <a:r>
              <a:rPr lang="en-US" b="1" u="sng" dirty="0" err="1" smtClean="0"/>
              <a:t>minimise</a:t>
            </a:r>
            <a:r>
              <a:rPr lang="en-US" b="1" u="sng" dirty="0" smtClean="0"/>
              <a:t> the duration and damage</a:t>
            </a:r>
            <a:r>
              <a:rPr lang="en-US" dirty="0" smtClean="0"/>
              <a:t>s, but this is possible only if mgmt uses </a:t>
            </a:r>
            <a:r>
              <a:rPr lang="en-US" b="1" u="sng" dirty="0" smtClean="0"/>
              <a:t>Emergency powers </a:t>
            </a:r>
            <a:r>
              <a:rPr lang="en-US" dirty="0" smtClean="0"/>
              <a:t>and</a:t>
            </a:r>
            <a:r>
              <a:rPr lang="en-US" b="1" u="sng" dirty="0" smtClean="0"/>
              <a:t> co-ordinates recovery task </a:t>
            </a:r>
            <a:r>
              <a:rPr lang="en-US" dirty="0" smtClean="0"/>
              <a:t>so that</a:t>
            </a:r>
            <a:r>
              <a:rPr lang="en-US" b="1" u="sng" dirty="0" smtClean="0"/>
              <a:t> complexity of recovery is reduced </a:t>
            </a:r>
            <a:r>
              <a:rPr lang="en-US" dirty="0" smtClean="0"/>
              <a:t>and mgmt can </a:t>
            </a:r>
            <a:r>
              <a:rPr lang="en-US" b="1" u="sng" dirty="0" err="1" smtClean="0"/>
              <a:t>idenitfy</a:t>
            </a:r>
            <a:r>
              <a:rPr lang="en-US" b="1" u="sng" dirty="0" smtClean="0"/>
              <a:t> critical line of business and supporting functions</a:t>
            </a:r>
          </a:p>
          <a:p>
            <a:pPr marL="624078" indent="-514350">
              <a:buNone/>
            </a:pPr>
            <a:endParaRPr lang="en-US" b="1" u="sng" dirty="0" smtClean="0">
              <a:solidFill>
                <a:schemeClr val="accent3"/>
              </a:solidFill>
            </a:endParaRPr>
          </a:p>
          <a:p>
            <a:pPr marL="624078" indent="-514350">
              <a:buAutoNum type="arabicPeriod"/>
            </a:pPr>
            <a:r>
              <a:rPr lang="en-US" b="1" u="sng" dirty="0" smtClean="0">
                <a:solidFill>
                  <a:schemeClr val="accent3"/>
                </a:solidFill>
              </a:rPr>
              <a:t>S</a:t>
            </a:r>
            <a:r>
              <a:rPr lang="en-US" b="1" u="sng" dirty="0" smtClean="0"/>
              <a:t>afety of Manpower</a:t>
            </a:r>
            <a:r>
              <a:rPr lang="en-US" dirty="0" smtClean="0"/>
              <a:t> at premises</a:t>
            </a:r>
          </a:p>
          <a:p>
            <a:pPr marL="624078" indent="-514350">
              <a:buAutoNum type="arabicPeriod"/>
            </a:pPr>
            <a:r>
              <a:rPr lang="en-US" b="1" u="sng" dirty="0" smtClean="0">
                <a:solidFill>
                  <a:schemeClr val="accent3"/>
                </a:solidFill>
              </a:rPr>
              <a:t>C</a:t>
            </a:r>
            <a:r>
              <a:rPr lang="en-US" b="1" u="sng" dirty="0" smtClean="0"/>
              <a:t>ontinue Critical Business Operation</a:t>
            </a:r>
          </a:p>
          <a:p>
            <a:pPr marL="624078" indent="-514350">
              <a:buAutoNum type="arabicPeriod"/>
            </a:pPr>
            <a:r>
              <a:rPr lang="en-US" b="1" u="sng" dirty="0" err="1" smtClean="0">
                <a:solidFill>
                  <a:schemeClr val="accent3"/>
                </a:solidFill>
              </a:rPr>
              <a:t>M</a:t>
            </a:r>
            <a:r>
              <a:rPr lang="en-US" b="1" u="sng" dirty="0" err="1" smtClean="0"/>
              <a:t>inimise</a:t>
            </a:r>
            <a:r>
              <a:rPr lang="en-US" b="1" u="sng" dirty="0" smtClean="0"/>
              <a:t> the </a:t>
            </a:r>
            <a:r>
              <a:rPr lang="en-US" b="1" u="sng" dirty="0" smtClean="0">
                <a:solidFill>
                  <a:schemeClr val="accent3"/>
                </a:solidFill>
              </a:rPr>
              <a:t>d</a:t>
            </a:r>
            <a:r>
              <a:rPr lang="en-US" b="1" u="sng" dirty="0" smtClean="0"/>
              <a:t>uration </a:t>
            </a:r>
            <a:r>
              <a:rPr lang="en-US" dirty="0" smtClean="0"/>
              <a:t>of a serious disruption to operation and resources</a:t>
            </a:r>
          </a:p>
          <a:p>
            <a:pPr marL="624078" indent="-514350">
              <a:buAutoNum type="arabicPeriod"/>
            </a:pPr>
            <a:r>
              <a:rPr lang="en-US" b="1" u="sng" dirty="0" err="1" smtClean="0">
                <a:solidFill>
                  <a:schemeClr val="accent3"/>
                </a:solidFill>
              </a:rPr>
              <a:t>M</a:t>
            </a:r>
            <a:r>
              <a:rPr lang="en-US" b="1" u="sng" dirty="0" err="1" smtClean="0"/>
              <a:t>inimise</a:t>
            </a:r>
            <a:r>
              <a:rPr lang="en-US" b="1" u="sng" dirty="0" smtClean="0"/>
              <a:t> immediate </a:t>
            </a:r>
            <a:r>
              <a:rPr lang="en-US" b="1" u="sng" dirty="0" smtClean="0">
                <a:solidFill>
                  <a:schemeClr val="accent3"/>
                </a:solidFill>
              </a:rPr>
              <a:t>d</a:t>
            </a:r>
            <a:r>
              <a:rPr lang="en-US" b="1" u="sng" dirty="0" smtClean="0"/>
              <a:t>amage </a:t>
            </a:r>
            <a:r>
              <a:rPr lang="en-US" dirty="0" smtClean="0"/>
              <a:t>and losses</a:t>
            </a:r>
          </a:p>
          <a:p>
            <a:pPr marL="624078" indent="-514350">
              <a:buAutoNum type="arabicPeriod"/>
            </a:pPr>
            <a:r>
              <a:rPr lang="en-US" dirty="0" smtClean="0"/>
              <a:t>Establish Mgmt succession and </a:t>
            </a:r>
            <a:r>
              <a:rPr lang="en-US" b="1" u="sng" dirty="0" smtClean="0">
                <a:solidFill>
                  <a:schemeClr val="accent3"/>
                </a:solidFill>
              </a:rPr>
              <a:t>e</a:t>
            </a:r>
            <a:r>
              <a:rPr lang="en-US" b="1" u="sng" dirty="0" smtClean="0"/>
              <a:t>mergency powers</a:t>
            </a:r>
          </a:p>
          <a:p>
            <a:pPr marL="624078" indent="-514350">
              <a:buAutoNum type="arabicPeriod"/>
            </a:pPr>
            <a:r>
              <a:rPr lang="en-US" dirty="0" smtClean="0"/>
              <a:t>Facilitate Effective </a:t>
            </a:r>
            <a:r>
              <a:rPr lang="en-US" b="1" u="sng" dirty="0" smtClean="0">
                <a:solidFill>
                  <a:schemeClr val="accent3"/>
                </a:solidFill>
              </a:rPr>
              <a:t>c</a:t>
            </a:r>
            <a:r>
              <a:rPr lang="en-US" b="1" u="sng" dirty="0" smtClean="0"/>
              <a:t>o-ordination of recovery task</a:t>
            </a:r>
          </a:p>
          <a:p>
            <a:pPr marL="624078" indent="-514350">
              <a:buAutoNum type="arabicPeriod"/>
            </a:pPr>
            <a:r>
              <a:rPr lang="en-US" b="1" u="sng" dirty="0" smtClean="0">
                <a:solidFill>
                  <a:schemeClr val="accent3"/>
                </a:solidFill>
              </a:rPr>
              <a:t>R</a:t>
            </a:r>
            <a:r>
              <a:rPr lang="en-US" b="1" u="sng" dirty="0" smtClean="0"/>
              <a:t>educe the </a:t>
            </a:r>
            <a:r>
              <a:rPr lang="en-US" b="1" u="sng" dirty="0" smtClean="0">
                <a:solidFill>
                  <a:schemeClr val="accent3"/>
                </a:solidFill>
              </a:rPr>
              <a:t>c</a:t>
            </a:r>
            <a:r>
              <a:rPr lang="en-US" b="1" u="sng" dirty="0" smtClean="0"/>
              <a:t>omplexity of the recovery effort</a:t>
            </a:r>
          </a:p>
          <a:p>
            <a:pPr marL="624078" indent="-514350">
              <a:buAutoNum type="arabicPeriod"/>
            </a:pPr>
            <a:r>
              <a:rPr lang="en-US" b="1" u="sng" dirty="0" smtClean="0"/>
              <a:t>Identify </a:t>
            </a:r>
            <a:r>
              <a:rPr lang="en-US" b="1" u="sng" dirty="0" smtClean="0">
                <a:solidFill>
                  <a:schemeClr val="accent3"/>
                </a:solidFill>
              </a:rPr>
              <a:t>c</a:t>
            </a:r>
            <a:r>
              <a:rPr lang="en-US" b="1" u="sng" dirty="0" smtClean="0"/>
              <a:t>ritical lines of business and </a:t>
            </a:r>
            <a:r>
              <a:rPr lang="en-US" b="1" u="sng" dirty="0" smtClean="0">
                <a:solidFill>
                  <a:schemeClr val="accent3"/>
                </a:solidFill>
              </a:rPr>
              <a:t>s</a:t>
            </a:r>
            <a:r>
              <a:rPr lang="en-US" b="1" u="sng" dirty="0" smtClean="0"/>
              <a:t>upporting functions</a:t>
            </a:r>
          </a:p>
          <a:p>
            <a:pPr marL="624078" indent="-514350">
              <a:buNone/>
            </a:pPr>
            <a:endParaRPr lang="en-US" dirty="0" smtClean="0"/>
          </a:p>
          <a:p>
            <a:pPr marL="624078" indent="-514350">
              <a:buAutoNum type="arabicPeriod"/>
            </a:pPr>
            <a:endParaRPr lang="en-US" dirty="0" smtClean="0"/>
          </a:p>
          <a:p>
            <a:pPr marL="624078" indent="-514350">
              <a:buAutoNum type="arabicPeriod"/>
            </a:pPr>
            <a:endParaRPr lang="en-US" dirty="0" smtClean="0"/>
          </a:p>
          <a:p>
            <a:pPr marL="624078" indent="-514350">
              <a:buAutoNum type="arabicPeriod"/>
            </a:pPr>
            <a:endParaRPr lang="en-US" dirty="0" smtClean="0"/>
          </a:p>
          <a:p>
            <a:pPr marL="624078" indent="-514350">
              <a:buAutoNum type="arabicPeriod"/>
            </a:pPr>
            <a:endParaRPr lang="en-US" dirty="0" smtClean="0"/>
          </a:p>
          <a:p>
            <a:pPr marL="624078" indent="-514350">
              <a:buAutoNum type="arabicPeriod"/>
            </a:pPr>
            <a:endParaRPr lang="en-US" dirty="0" smtClean="0"/>
          </a:p>
          <a:p>
            <a:pPr marL="624078" indent="-514350">
              <a:buAutoNum type="arabicPeriod"/>
            </a:pPr>
            <a:endParaRPr lang="en-US" dirty="0"/>
          </a:p>
        </p:txBody>
      </p:sp>
      <p:sp>
        <p:nvSpPr>
          <p:cNvPr id="4" name="Title 3"/>
          <p:cNvSpPr>
            <a:spLocks noGrp="1"/>
          </p:cNvSpPr>
          <p:nvPr>
            <p:ph type="title"/>
          </p:nvPr>
        </p:nvSpPr>
        <p:spPr>
          <a:xfrm>
            <a:off x="457200" y="274638"/>
            <a:ext cx="8229600" cy="792162"/>
          </a:xfrm>
        </p:spPr>
        <p:txBody>
          <a:bodyPr>
            <a:normAutofit/>
          </a:bodyPr>
          <a:lstStyle/>
          <a:p>
            <a:pPr algn="ctr"/>
            <a:r>
              <a:rPr lang="en-US" sz="2800" u="sng" dirty="0" smtClean="0"/>
              <a:t>Objectives &amp; Goals of BCP - </a:t>
            </a:r>
            <a:endParaRPr lang="en-US" sz="2800" u="sng"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864291"/>
          </a:xfrm>
        </p:spPr>
        <p:txBody>
          <a:bodyPr>
            <a:normAutofit fontScale="85000" lnSpcReduction="10000"/>
          </a:bodyPr>
          <a:lstStyle/>
          <a:p>
            <a:pPr marL="624078" indent="-514350">
              <a:buNone/>
            </a:pPr>
            <a:r>
              <a:rPr lang="en-US" sz="2000" b="1" u="sng" dirty="0" smtClean="0"/>
              <a:t>P</a:t>
            </a:r>
            <a:r>
              <a:rPr lang="en-US" sz="2000" dirty="0" smtClean="0"/>
              <a:t>ak </a:t>
            </a:r>
            <a:r>
              <a:rPr lang="en-US" sz="2000" b="1" u="sng" dirty="0" smtClean="0"/>
              <a:t>V</a:t>
            </a:r>
            <a:r>
              <a:rPr lang="en-US" sz="2000" dirty="0" smtClean="0"/>
              <a:t>/s</a:t>
            </a:r>
            <a:r>
              <a:rPr lang="en-US" sz="2000" b="1" u="sng" dirty="0" smtClean="0"/>
              <a:t> B</a:t>
            </a:r>
            <a:r>
              <a:rPr lang="en-US" sz="2000" dirty="0" smtClean="0"/>
              <a:t>angladesh </a:t>
            </a:r>
            <a:r>
              <a:rPr lang="en-US" sz="2000" b="1" u="sng" dirty="0" smtClean="0"/>
              <a:t>Defined</a:t>
            </a:r>
            <a:r>
              <a:rPr lang="en-US" sz="2000" dirty="0" smtClean="0"/>
              <a:t> to</a:t>
            </a:r>
            <a:r>
              <a:rPr lang="en-US" sz="2000" b="1" u="sng" dirty="0" smtClean="0"/>
              <a:t> Plan Test M</a:t>
            </a:r>
            <a:r>
              <a:rPr lang="en-US" sz="2000" dirty="0" smtClean="0"/>
              <a:t>atch</a:t>
            </a:r>
            <a:r>
              <a:rPr lang="en-US" sz="2000" b="1" u="sng" dirty="0" smtClean="0"/>
              <a:t> </a:t>
            </a:r>
            <a:r>
              <a:rPr lang="en-US" sz="2000" dirty="0" smtClean="0"/>
              <a:t>in </a:t>
            </a:r>
            <a:r>
              <a:rPr lang="en-US" sz="2000" b="1" u="sng" dirty="0" smtClean="0"/>
              <a:t>I</a:t>
            </a:r>
            <a:r>
              <a:rPr lang="en-US" sz="2000" dirty="0" smtClean="0"/>
              <a:t>ndia</a:t>
            </a:r>
          </a:p>
          <a:p>
            <a:pPr marL="624078" indent="-514350">
              <a:buNone/>
            </a:pPr>
            <a:endParaRPr lang="en-US" sz="2000" dirty="0" smtClean="0"/>
          </a:p>
          <a:p>
            <a:pPr marL="624078" indent="-514350">
              <a:buAutoNum type="arabicPeriod"/>
            </a:pPr>
            <a:r>
              <a:rPr lang="en-US" sz="2000" b="1" u="sng" dirty="0" smtClean="0">
                <a:solidFill>
                  <a:schemeClr val="accent3"/>
                </a:solidFill>
              </a:rPr>
              <a:t>P</a:t>
            </a:r>
            <a:r>
              <a:rPr lang="en-US" sz="2000" u="sng" dirty="0" smtClean="0"/>
              <a:t>re Planning Activity </a:t>
            </a:r>
            <a:r>
              <a:rPr lang="en-US" sz="2000" dirty="0" smtClean="0"/>
              <a:t>– Understand the existing &amp; the projected system environment of the </a:t>
            </a:r>
            <a:r>
              <a:rPr lang="en-US" sz="2000" dirty="0" err="1" smtClean="0"/>
              <a:t>organisation</a:t>
            </a:r>
            <a:r>
              <a:rPr lang="en-US" sz="2000" dirty="0" smtClean="0"/>
              <a:t>.</a:t>
            </a:r>
          </a:p>
          <a:p>
            <a:pPr marL="624078" indent="-514350">
              <a:buAutoNum type="arabicPeriod"/>
            </a:pPr>
            <a:r>
              <a:rPr lang="en-US" sz="2000" b="1" u="sng" dirty="0" smtClean="0">
                <a:solidFill>
                  <a:schemeClr val="accent3"/>
                </a:solidFill>
              </a:rPr>
              <a:t>V</a:t>
            </a:r>
            <a:r>
              <a:rPr lang="en-US" sz="2000" u="sng" dirty="0" smtClean="0"/>
              <a:t>ulnerability Assessment and </a:t>
            </a:r>
            <a:r>
              <a:rPr lang="en-US" sz="2000" u="sng" dirty="0" err="1" smtClean="0"/>
              <a:t>defination</a:t>
            </a:r>
            <a:r>
              <a:rPr lang="en-US" sz="2000" u="sng" dirty="0" smtClean="0"/>
              <a:t> of </a:t>
            </a:r>
            <a:r>
              <a:rPr lang="en-US" sz="2000" u="sng" dirty="0" err="1" smtClean="0"/>
              <a:t>requirments</a:t>
            </a:r>
            <a:r>
              <a:rPr lang="en-US" sz="2000" b="1" dirty="0" smtClean="0"/>
              <a:t> – </a:t>
            </a:r>
            <a:r>
              <a:rPr lang="en-US" sz="2000" dirty="0" smtClean="0"/>
              <a:t>measures to reduce the probability of occurrence of disasters</a:t>
            </a:r>
            <a:endParaRPr lang="en-US" sz="2000" u="sng" dirty="0" smtClean="0"/>
          </a:p>
          <a:p>
            <a:pPr marL="624078" indent="-514350">
              <a:buAutoNum type="arabicPeriod"/>
            </a:pPr>
            <a:r>
              <a:rPr lang="en-US" sz="2000" b="1" u="sng" dirty="0" err="1" smtClean="0">
                <a:solidFill>
                  <a:schemeClr val="accent3"/>
                </a:solidFill>
              </a:rPr>
              <a:t>B</a:t>
            </a:r>
            <a:r>
              <a:rPr lang="en-US" sz="2000" b="1" u="sng" dirty="0" err="1" smtClean="0"/>
              <a:t>uisness</a:t>
            </a:r>
            <a:r>
              <a:rPr lang="en-US" sz="2000" b="1" u="sng" dirty="0" smtClean="0"/>
              <a:t> Impact Analysis</a:t>
            </a:r>
            <a:r>
              <a:rPr lang="en-US" sz="2000" dirty="0" smtClean="0"/>
              <a:t> – helps to </a:t>
            </a:r>
            <a:r>
              <a:rPr lang="en-US" sz="2000" dirty="0" err="1" smtClean="0"/>
              <a:t>undertand</a:t>
            </a:r>
            <a:r>
              <a:rPr lang="en-US" sz="2000" dirty="0" smtClean="0"/>
              <a:t> the degree of potential loss– BIA Report identifies critical service functions and the timeframe in which they must be recovered after interruption.</a:t>
            </a:r>
            <a:endParaRPr lang="en-US" sz="2000" b="1" u="sng" dirty="0" smtClean="0"/>
          </a:p>
          <a:p>
            <a:pPr marL="624078" indent="-514350">
              <a:buAutoNum type="arabicPeriod"/>
            </a:pPr>
            <a:r>
              <a:rPr lang="en-US" sz="2000" b="1" u="sng" dirty="0" smtClean="0"/>
              <a:t>Detailed </a:t>
            </a:r>
            <a:r>
              <a:rPr lang="en-US" sz="2000" b="1" u="sng" dirty="0" err="1" smtClean="0">
                <a:solidFill>
                  <a:schemeClr val="accent3"/>
                </a:solidFill>
              </a:rPr>
              <a:t>definations</a:t>
            </a:r>
            <a:r>
              <a:rPr lang="en-US" sz="2000" b="1" u="sng" dirty="0" smtClean="0"/>
              <a:t> of requirements – </a:t>
            </a:r>
            <a:r>
              <a:rPr lang="en-US" sz="2000" dirty="0" smtClean="0"/>
              <a:t>A Profile of recovery requirement is developed like H/W,S/</a:t>
            </a:r>
            <a:r>
              <a:rPr lang="en-US" sz="2000" dirty="0" err="1" smtClean="0"/>
              <a:t>W,Documentation</a:t>
            </a:r>
            <a:r>
              <a:rPr lang="en-US" sz="2000" dirty="0" smtClean="0"/>
              <a:t>, etc.</a:t>
            </a:r>
            <a:endParaRPr lang="en-US" sz="2000" b="1" u="sng" dirty="0" smtClean="0"/>
          </a:p>
          <a:p>
            <a:pPr marL="624078" indent="-514350">
              <a:buAutoNum type="arabicPeriod"/>
            </a:pPr>
            <a:r>
              <a:rPr lang="en-US" sz="2000" b="1" u="sng" dirty="0" smtClean="0">
                <a:solidFill>
                  <a:schemeClr val="accent3"/>
                </a:solidFill>
              </a:rPr>
              <a:t>Plan</a:t>
            </a:r>
            <a:r>
              <a:rPr lang="en-US" sz="2000" b="1" u="sng" dirty="0" smtClean="0"/>
              <a:t> Development –</a:t>
            </a:r>
            <a:r>
              <a:rPr lang="en-US" sz="2000" dirty="0" smtClean="0"/>
              <a:t> Options available to provide timely recovery for all critical processes and dependencies.</a:t>
            </a:r>
            <a:endParaRPr lang="en-US" sz="2000" b="1" u="sng" dirty="0" smtClean="0"/>
          </a:p>
          <a:p>
            <a:pPr marL="624078" indent="-514350">
              <a:buAutoNum type="arabicPeriod"/>
            </a:pPr>
            <a:r>
              <a:rPr lang="en-US" sz="2000" b="1" u="sng" dirty="0" smtClean="0">
                <a:solidFill>
                  <a:schemeClr val="accent3"/>
                </a:solidFill>
              </a:rPr>
              <a:t>Test</a:t>
            </a:r>
            <a:r>
              <a:rPr lang="en-US" sz="2000" b="1" u="sng" dirty="0" smtClean="0"/>
              <a:t>ing Program –</a:t>
            </a:r>
            <a:r>
              <a:rPr lang="en-US" sz="2000" dirty="0" smtClean="0"/>
              <a:t> to check that in the event of disaster the </a:t>
            </a:r>
            <a:r>
              <a:rPr lang="en-US" sz="2000" dirty="0" err="1" smtClean="0"/>
              <a:t>organisation</a:t>
            </a:r>
            <a:r>
              <a:rPr lang="en-US" sz="2000" dirty="0" smtClean="0"/>
              <a:t> would survive.</a:t>
            </a:r>
            <a:endParaRPr lang="en-US" sz="2000" b="1" u="sng" dirty="0" smtClean="0"/>
          </a:p>
          <a:p>
            <a:pPr marL="624078" indent="-514350">
              <a:buAutoNum type="arabicPeriod"/>
            </a:pPr>
            <a:r>
              <a:rPr lang="en-US" sz="2000" b="1" u="sng" dirty="0" smtClean="0">
                <a:solidFill>
                  <a:schemeClr val="accent3"/>
                </a:solidFill>
              </a:rPr>
              <a:t>M</a:t>
            </a:r>
            <a:r>
              <a:rPr lang="en-US" sz="2000" b="1" u="sng" dirty="0" smtClean="0"/>
              <a:t>aintenance Program</a:t>
            </a:r>
            <a:r>
              <a:rPr lang="en-US" sz="2000" dirty="0" smtClean="0"/>
              <a:t> – Updating with changes in environment</a:t>
            </a:r>
            <a:endParaRPr lang="en-US" sz="2000" b="1" u="sng" dirty="0" smtClean="0"/>
          </a:p>
          <a:p>
            <a:pPr marL="624078" indent="-514350">
              <a:buAutoNum type="arabicPeriod"/>
            </a:pPr>
            <a:r>
              <a:rPr lang="en-US" sz="2000" b="1" u="sng" dirty="0" smtClean="0">
                <a:solidFill>
                  <a:schemeClr val="accent3"/>
                </a:solidFill>
              </a:rPr>
              <a:t>I</a:t>
            </a:r>
            <a:r>
              <a:rPr lang="en-US" sz="2000" b="1" u="sng" dirty="0" smtClean="0"/>
              <a:t>nitial Plan Testing and Plan Implementation </a:t>
            </a:r>
            <a:r>
              <a:rPr lang="en-US" sz="2000" dirty="0" smtClean="0"/>
              <a:t> - After development of plans </a:t>
            </a:r>
            <a:r>
              <a:rPr lang="en-US" sz="2000" dirty="0" smtClean="0">
                <a:sym typeface="Wingdings" pitchFamily="2" charset="2"/>
              </a:rPr>
              <a:t> test  and make necessary modification to the plans.</a:t>
            </a:r>
            <a:endParaRPr lang="en-US" sz="2000" b="1" u="sng" dirty="0" smtClean="0"/>
          </a:p>
          <a:p>
            <a:pPr marL="880110" lvl="1" indent="-514350">
              <a:buNone/>
            </a:pPr>
            <a:endParaRPr lang="en-US" dirty="0"/>
          </a:p>
        </p:txBody>
      </p:sp>
      <p:sp>
        <p:nvSpPr>
          <p:cNvPr id="4" name="Title 3"/>
          <p:cNvSpPr>
            <a:spLocks noGrp="1"/>
          </p:cNvSpPr>
          <p:nvPr>
            <p:ph type="title"/>
          </p:nvPr>
        </p:nvSpPr>
        <p:spPr>
          <a:xfrm>
            <a:off x="457200" y="274638"/>
            <a:ext cx="8229600" cy="792162"/>
          </a:xfrm>
        </p:spPr>
        <p:txBody>
          <a:bodyPr>
            <a:normAutofit/>
          </a:bodyPr>
          <a:lstStyle/>
          <a:p>
            <a:pPr algn="ctr"/>
            <a:r>
              <a:rPr lang="en-US" sz="2800" u="sng" dirty="0" smtClean="0"/>
              <a:t>8 Phases of BCP</a:t>
            </a:r>
            <a:endParaRPr lang="en-US" sz="2800" u="sng"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u="sng" dirty="0" smtClean="0"/>
              <a:t>B</a:t>
            </a:r>
            <a:r>
              <a:rPr lang="en-US" dirty="0" smtClean="0"/>
              <a:t>oys </a:t>
            </a:r>
            <a:r>
              <a:rPr lang="en-US" b="1" u="sng" dirty="0" smtClean="0"/>
              <a:t>E</a:t>
            </a:r>
            <a:r>
              <a:rPr lang="en-US" dirty="0" smtClean="0"/>
              <a:t>ntered the </a:t>
            </a:r>
            <a:r>
              <a:rPr lang="en-US" b="1" u="sng" dirty="0" smtClean="0"/>
              <a:t>R</a:t>
            </a:r>
            <a:r>
              <a:rPr lang="en-US" dirty="0" smtClean="0"/>
              <a:t>ooms. </a:t>
            </a:r>
          </a:p>
          <a:p>
            <a:pPr>
              <a:buNone/>
            </a:pPr>
            <a:endParaRPr lang="en-US" dirty="0" smtClean="0"/>
          </a:p>
          <a:p>
            <a:pPr>
              <a:buNone/>
            </a:pPr>
            <a:r>
              <a:rPr lang="en-US" dirty="0" smtClean="0"/>
              <a:t>B – Back up Plans - </a:t>
            </a:r>
            <a:r>
              <a:rPr lang="en-US" sz="1800" dirty="0" smtClean="0"/>
              <a:t>Specifies Types/Frequency/Procedure/Location/</a:t>
            </a:r>
            <a:r>
              <a:rPr lang="en-US" sz="1800" dirty="0" err="1" smtClean="0"/>
              <a:t>Responsibilty</a:t>
            </a:r>
            <a:r>
              <a:rPr lang="en-US" sz="1800" dirty="0" smtClean="0"/>
              <a:t>/Restarting operations </a:t>
            </a:r>
            <a:r>
              <a:rPr lang="en-US" sz="1800" dirty="0" smtClean="0">
                <a:sym typeface="Wingdings" pitchFamily="2" charset="2"/>
              </a:rPr>
              <a:t></a:t>
            </a:r>
            <a:r>
              <a:rPr lang="en-US" sz="1800" dirty="0" smtClean="0"/>
              <a:t>of backup.</a:t>
            </a:r>
            <a:endParaRPr lang="en-US" dirty="0" smtClean="0"/>
          </a:p>
          <a:p>
            <a:pPr>
              <a:buNone/>
            </a:pPr>
            <a:r>
              <a:rPr lang="en-US" dirty="0" smtClean="0"/>
              <a:t>E – Emergency Plans – </a:t>
            </a:r>
            <a:r>
              <a:rPr lang="en-US" sz="1800" dirty="0" smtClean="0"/>
              <a:t>Specifies                                   Actions to be undertaken immediately when a disaster occurs </a:t>
            </a:r>
            <a:r>
              <a:rPr lang="en-US" sz="1800" dirty="0" smtClean="0">
                <a:sym typeface="Wingdings" pitchFamily="2" charset="2"/>
              </a:rPr>
              <a:t> who should be informed immediately –action to be undertaken – evacuation procedure – return back to normal procedure.</a:t>
            </a:r>
            <a:endParaRPr lang="en-US" dirty="0" smtClean="0"/>
          </a:p>
          <a:p>
            <a:pPr>
              <a:buNone/>
            </a:pPr>
            <a:r>
              <a:rPr lang="en-US" dirty="0" smtClean="0"/>
              <a:t>R – Recovery Plans – </a:t>
            </a:r>
            <a:r>
              <a:rPr lang="en-US" sz="1800" dirty="0" smtClean="0"/>
              <a:t>Specifies                                           Responsibilities of people and provide guidelines on priorities to be followed also indicating which application are to be recovered first.       </a:t>
            </a:r>
            <a:endParaRPr lang="en-US" dirty="0"/>
          </a:p>
        </p:txBody>
      </p:sp>
      <p:sp>
        <p:nvSpPr>
          <p:cNvPr id="4" name="Title 3"/>
          <p:cNvSpPr>
            <a:spLocks noGrp="1"/>
          </p:cNvSpPr>
          <p:nvPr>
            <p:ph type="title"/>
          </p:nvPr>
        </p:nvSpPr>
        <p:spPr/>
        <p:txBody>
          <a:bodyPr>
            <a:normAutofit/>
          </a:bodyPr>
          <a:lstStyle/>
          <a:p>
            <a:pPr algn="ctr"/>
            <a:r>
              <a:rPr lang="en-US" sz="3200" u="sng" dirty="0" smtClean="0"/>
              <a:t>Types of Plans</a:t>
            </a:r>
            <a:endParaRPr lang="en-US" sz="3200" u="sng"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Policies are contracts that obligates the insurer to indemnify the policyholder or some third party for specific risks in return for the payment of a premium. Policies usually covers the following resources. </a:t>
            </a:r>
          </a:p>
          <a:p>
            <a:r>
              <a:rPr lang="en-US" dirty="0" smtClean="0"/>
              <a:t>Adequate Insurance coverage is a key consideration when developing a business recovery plan and performing a risk analysis.</a:t>
            </a:r>
          </a:p>
        </p:txBody>
      </p:sp>
      <p:sp>
        <p:nvSpPr>
          <p:cNvPr id="4" name="Title 3"/>
          <p:cNvSpPr>
            <a:spLocks noGrp="1"/>
          </p:cNvSpPr>
          <p:nvPr>
            <p:ph type="title"/>
          </p:nvPr>
        </p:nvSpPr>
        <p:spPr/>
        <p:txBody>
          <a:bodyPr>
            <a:normAutofit/>
          </a:bodyPr>
          <a:lstStyle/>
          <a:p>
            <a:pPr algn="ctr"/>
            <a:r>
              <a:rPr lang="en-US" sz="3200" u="sng" dirty="0" smtClean="0"/>
              <a:t>Insurance</a:t>
            </a:r>
            <a:endParaRPr lang="en-US" sz="3200" u="sng"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458200" cy="4525963"/>
          </a:xfrm>
        </p:spPr>
        <p:txBody>
          <a:bodyPr>
            <a:normAutofit/>
          </a:bodyPr>
          <a:lstStyle/>
          <a:p>
            <a:r>
              <a:rPr lang="en-US" b="1" u="sng" dirty="0" smtClean="0">
                <a:solidFill>
                  <a:schemeClr val="accent3"/>
                </a:solidFill>
              </a:rPr>
              <a:t>FARMM BEES</a:t>
            </a:r>
          </a:p>
          <a:p>
            <a:r>
              <a:rPr lang="en-US" sz="2200" b="1" u="sng" dirty="0" smtClean="0"/>
              <a:t>F</a:t>
            </a:r>
            <a:r>
              <a:rPr lang="en-US" sz="2200" dirty="0" smtClean="0"/>
              <a:t>acilities –</a:t>
            </a:r>
            <a:r>
              <a:rPr lang="en-US" dirty="0" smtClean="0"/>
              <a:t> </a:t>
            </a:r>
            <a:r>
              <a:rPr lang="en-US" sz="1800" dirty="0" smtClean="0"/>
              <a:t>covers computer room, furniture, </a:t>
            </a:r>
            <a:r>
              <a:rPr lang="en-US" sz="1800" dirty="0" err="1" smtClean="0"/>
              <a:t>flooring,etc</a:t>
            </a:r>
            <a:endParaRPr lang="en-US" sz="1800" dirty="0" smtClean="0"/>
          </a:p>
          <a:p>
            <a:r>
              <a:rPr lang="en-US" sz="2000" b="1" u="sng" dirty="0" smtClean="0"/>
              <a:t>A</a:t>
            </a:r>
            <a:r>
              <a:rPr lang="en-US" sz="2000" dirty="0" smtClean="0"/>
              <a:t>ccounts </a:t>
            </a:r>
            <a:r>
              <a:rPr lang="en-US" sz="2000" b="1" u="sng" dirty="0" smtClean="0"/>
              <a:t>R</a:t>
            </a:r>
            <a:r>
              <a:rPr lang="en-US" sz="2000" dirty="0" smtClean="0"/>
              <a:t>eceivables</a:t>
            </a:r>
          </a:p>
          <a:p>
            <a:r>
              <a:rPr lang="en-US" sz="2000" b="1" u="sng" dirty="0" smtClean="0"/>
              <a:t>M</a:t>
            </a:r>
            <a:r>
              <a:rPr lang="en-US" sz="2000" dirty="0" smtClean="0"/>
              <a:t>edia Transportation</a:t>
            </a:r>
            <a:r>
              <a:rPr lang="en-US" sz="2200" dirty="0" smtClean="0"/>
              <a:t> -</a:t>
            </a:r>
            <a:r>
              <a:rPr lang="en-US" sz="1800" dirty="0" smtClean="0"/>
              <a:t> covers damage to media in transit</a:t>
            </a:r>
            <a:endParaRPr lang="en-US" dirty="0" smtClean="0"/>
          </a:p>
          <a:p>
            <a:r>
              <a:rPr lang="en-US" sz="2000" b="1" u="sng" dirty="0" smtClean="0"/>
              <a:t>M</a:t>
            </a:r>
            <a:r>
              <a:rPr lang="en-US" sz="2000" dirty="0" smtClean="0"/>
              <a:t>alpractice , errors –</a:t>
            </a:r>
            <a:r>
              <a:rPr lang="en-US" sz="1800" dirty="0" smtClean="0"/>
              <a:t> covers claims on errors</a:t>
            </a:r>
            <a:r>
              <a:rPr lang="en-US" sz="1800" dirty="0" smtClean="0">
                <a:sym typeface="Wingdings" pitchFamily="2" charset="2"/>
              </a:rPr>
              <a:t></a:t>
            </a:r>
            <a:r>
              <a:rPr lang="en-US" sz="1800" dirty="0" smtClean="0"/>
              <a:t> by 3</a:t>
            </a:r>
            <a:r>
              <a:rPr lang="en-US" sz="1800" baseline="30000" dirty="0" smtClean="0"/>
              <a:t>rd</a:t>
            </a:r>
            <a:r>
              <a:rPr lang="en-US" sz="1800" dirty="0" smtClean="0"/>
              <a:t>party on Co.</a:t>
            </a:r>
            <a:endParaRPr lang="en-US" sz="2000" dirty="0" smtClean="0"/>
          </a:p>
          <a:p>
            <a:r>
              <a:rPr lang="en-US" sz="2000" b="1" u="sng" dirty="0" smtClean="0"/>
              <a:t>B</a:t>
            </a:r>
            <a:r>
              <a:rPr lang="en-US" sz="2000" dirty="0" smtClean="0"/>
              <a:t>usiness interruption </a:t>
            </a:r>
            <a:r>
              <a:rPr lang="en-US" sz="1800" dirty="0" smtClean="0"/>
              <a:t>– covers Loss in Biz Income due to unable to trade.</a:t>
            </a:r>
            <a:endParaRPr lang="en-US" dirty="0" smtClean="0"/>
          </a:p>
          <a:p>
            <a:r>
              <a:rPr lang="en-US" sz="2000" b="1" u="sng" dirty="0" smtClean="0"/>
              <a:t>E</a:t>
            </a:r>
            <a:r>
              <a:rPr lang="en-US" sz="2000" dirty="0" smtClean="0"/>
              <a:t>quipment </a:t>
            </a:r>
            <a:r>
              <a:rPr lang="en-US" sz="1800" dirty="0" smtClean="0"/>
              <a:t>– covers Repairs/Acquisition of </a:t>
            </a:r>
            <a:r>
              <a:rPr lang="en-US" sz="1800" dirty="0" err="1" smtClean="0"/>
              <a:t>Hardwares</a:t>
            </a:r>
            <a:r>
              <a:rPr lang="en-US" sz="1800" dirty="0" smtClean="0"/>
              <a:t>.</a:t>
            </a:r>
            <a:endParaRPr lang="en-US" dirty="0" smtClean="0"/>
          </a:p>
          <a:p>
            <a:r>
              <a:rPr lang="en-US" sz="2000" b="1" u="sng" dirty="0" smtClean="0"/>
              <a:t>E</a:t>
            </a:r>
            <a:r>
              <a:rPr lang="en-US" sz="2000" dirty="0" smtClean="0"/>
              <a:t>xtra Expenses </a:t>
            </a:r>
            <a:r>
              <a:rPr lang="en-US" sz="1800" dirty="0" smtClean="0"/>
              <a:t>– covers extra cost </a:t>
            </a:r>
            <a:r>
              <a:rPr lang="en-US" sz="1800" dirty="0" err="1" smtClean="0"/>
              <a:t>bcoz</a:t>
            </a:r>
            <a:r>
              <a:rPr lang="en-US" sz="1800" dirty="0" smtClean="0"/>
              <a:t> an </a:t>
            </a:r>
            <a:r>
              <a:rPr lang="en-US" sz="1800" dirty="0" err="1" smtClean="0"/>
              <a:t>organisation</a:t>
            </a:r>
            <a:r>
              <a:rPr lang="en-US" sz="1800" dirty="0" smtClean="0"/>
              <a:t> is not in operation state.</a:t>
            </a:r>
            <a:endParaRPr lang="en-US" dirty="0" smtClean="0"/>
          </a:p>
          <a:p>
            <a:r>
              <a:rPr lang="en-US" sz="2000" b="1" u="sng" dirty="0" smtClean="0"/>
              <a:t>S</a:t>
            </a:r>
            <a:r>
              <a:rPr lang="en-US" sz="2000" dirty="0" smtClean="0"/>
              <a:t>torage Media</a:t>
            </a:r>
            <a:r>
              <a:rPr lang="en-US" dirty="0" smtClean="0"/>
              <a:t> –</a:t>
            </a:r>
            <a:r>
              <a:rPr lang="en-US" sz="1800" dirty="0" smtClean="0"/>
              <a:t>covers the replacement of the storage media plus their contents – data files, </a:t>
            </a:r>
            <a:r>
              <a:rPr lang="en-US" sz="1800" dirty="0" err="1" smtClean="0"/>
              <a:t>programs,documentations</a:t>
            </a:r>
            <a:r>
              <a:rPr lang="en-US" sz="1800" dirty="0" smtClean="0"/>
              <a:t>.</a:t>
            </a:r>
            <a:endParaRPr lang="en-US" dirty="0"/>
          </a:p>
        </p:txBody>
      </p:sp>
      <p:sp>
        <p:nvSpPr>
          <p:cNvPr id="4" name="Title 3"/>
          <p:cNvSpPr>
            <a:spLocks noGrp="1"/>
          </p:cNvSpPr>
          <p:nvPr>
            <p:ph type="title"/>
          </p:nvPr>
        </p:nvSpPr>
        <p:spPr/>
        <p:txBody>
          <a:bodyPr>
            <a:normAutofit/>
          </a:bodyPr>
          <a:lstStyle/>
          <a:p>
            <a:pPr algn="ctr"/>
            <a:r>
              <a:rPr lang="en-US" sz="2800" u="sng" dirty="0" smtClean="0"/>
              <a:t>Policies covers following resources</a:t>
            </a:r>
            <a:endParaRPr lang="en-US" sz="2800" u="sng"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048000"/>
            <a:ext cx="8382000" cy="2286000"/>
          </a:xfrm>
        </p:spPr>
        <p:txBody>
          <a:bodyPr>
            <a:normAutofit fontScale="77500" lnSpcReduction="20000"/>
          </a:bodyPr>
          <a:lstStyle/>
          <a:p>
            <a:pPr>
              <a:buNone/>
            </a:pPr>
            <a:r>
              <a:rPr lang="en-US" sz="2800" dirty="0" smtClean="0"/>
              <a:t>                            </a:t>
            </a:r>
            <a:r>
              <a:rPr lang="en-US" sz="2800" u="sng" dirty="0" smtClean="0">
                <a:solidFill>
                  <a:schemeClr val="tx1">
                    <a:lumMod val="85000"/>
                    <a:lumOff val="15000"/>
                  </a:schemeClr>
                </a:solidFill>
              </a:rPr>
              <a:t>Audit Tools and Testing</a:t>
            </a:r>
          </a:p>
          <a:p>
            <a:pPr algn="ctr"/>
            <a:r>
              <a:rPr lang="en-US" dirty="0" smtClean="0">
                <a:solidFill>
                  <a:schemeClr val="accent3"/>
                </a:solidFill>
              </a:rPr>
              <a:t>I – PAD</a:t>
            </a:r>
          </a:p>
          <a:p>
            <a:pPr algn="ctr">
              <a:buNone/>
            </a:pPr>
            <a:endParaRPr lang="en-US" dirty="0" smtClean="0">
              <a:solidFill>
                <a:schemeClr val="accent3"/>
              </a:solidFill>
            </a:endParaRPr>
          </a:p>
          <a:p>
            <a:r>
              <a:rPr lang="en-US" dirty="0" smtClean="0"/>
              <a:t>I – Internal Control Auditing</a:t>
            </a:r>
          </a:p>
          <a:p>
            <a:r>
              <a:rPr lang="en-US" dirty="0" smtClean="0"/>
              <a:t>P – Penetration Testing</a:t>
            </a:r>
          </a:p>
          <a:p>
            <a:r>
              <a:rPr lang="en-US" dirty="0" smtClean="0"/>
              <a:t>A – Automated Tools</a:t>
            </a:r>
          </a:p>
          <a:p>
            <a:r>
              <a:rPr lang="en-US" dirty="0" smtClean="0"/>
              <a:t>D – Disaster and Security Checklists.</a:t>
            </a:r>
          </a:p>
          <a:p>
            <a:pPr>
              <a:buNone/>
            </a:pPr>
            <a:endParaRPr lang="en-US" dirty="0"/>
          </a:p>
        </p:txBody>
      </p:sp>
      <p:sp>
        <p:nvSpPr>
          <p:cNvPr id="4" name="Title 3"/>
          <p:cNvSpPr>
            <a:spLocks noGrp="1"/>
          </p:cNvSpPr>
          <p:nvPr>
            <p:ph type="title"/>
          </p:nvPr>
        </p:nvSpPr>
        <p:spPr>
          <a:xfrm>
            <a:off x="533400" y="381000"/>
            <a:ext cx="8229600" cy="2895600"/>
          </a:xfrm>
        </p:spPr>
        <p:txBody>
          <a:bodyPr>
            <a:normAutofit fontScale="90000"/>
          </a:bodyPr>
          <a:lstStyle/>
          <a:p>
            <a:r>
              <a:rPr lang="en-US" sz="3200" u="sng" dirty="0" smtClean="0"/>
              <a:t/>
            </a:r>
            <a:br>
              <a:rPr lang="en-US" sz="3200" u="sng" dirty="0" smtClean="0"/>
            </a:br>
            <a:r>
              <a:rPr lang="en-US" sz="3200" dirty="0" smtClean="0"/>
              <a:t>                      </a:t>
            </a:r>
            <a:r>
              <a:rPr lang="en-US" sz="2700" u="sng" dirty="0" smtClean="0"/>
              <a:t>Kinds of Insurances</a:t>
            </a:r>
            <a:r>
              <a:rPr lang="en-US" sz="3200" u="sng" dirty="0" smtClean="0"/>
              <a:t/>
            </a:r>
            <a:br>
              <a:rPr lang="en-US" sz="3200" u="sng" dirty="0" smtClean="0"/>
            </a:br>
            <a:r>
              <a:rPr lang="en-US" sz="2200" dirty="0" smtClean="0"/>
              <a:t/>
            </a:r>
            <a:br>
              <a:rPr lang="en-US" sz="2200" dirty="0" smtClean="0"/>
            </a:br>
            <a:r>
              <a:rPr lang="en-US" sz="2200" dirty="0" smtClean="0">
                <a:solidFill>
                  <a:schemeClr val="tx1"/>
                </a:solidFill>
              </a:rPr>
              <a:t>1. First Party Insurances – Property Damages</a:t>
            </a:r>
            <a:br>
              <a:rPr lang="en-US" sz="2200" dirty="0" smtClean="0">
                <a:solidFill>
                  <a:schemeClr val="tx1"/>
                </a:solidFill>
              </a:rPr>
            </a:br>
            <a:r>
              <a:rPr lang="en-US" sz="2200" dirty="0" smtClean="0">
                <a:solidFill>
                  <a:schemeClr val="tx1"/>
                </a:solidFill>
              </a:rPr>
              <a:t>2. First Party Insurances – Biz Interruption</a:t>
            </a:r>
            <a:br>
              <a:rPr lang="en-US" sz="2200" dirty="0" smtClean="0">
                <a:solidFill>
                  <a:schemeClr val="tx1"/>
                </a:solidFill>
              </a:rPr>
            </a:br>
            <a:r>
              <a:rPr lang="en-US" sz="2200" dirty="0" smtClean="0">
                <a:solidFill>
                  <a:schemeClr val="tx1"/>
                </a:solidFill>
              </a:rPr>
              <a:t>3. Third Party Insurances – Gen Liability</a:t>
            </a:r>
            <a:br>
              <a:rPr lang="en-US" sz="2200" dirty="0" smtClean="0">
                <a:solidFill>
                  <a:schemeClr val="tx1"/>
                </a:solidFill>
              </a:rPr>
            </a:br>
            <a:r>
              <a:rPr lang="en-US" sz="2200" dirty="0" smtClean="0">
                <a:solidFill>
                  <a:schemeClr val="tx1"/>
                </a:solidFill>
              </a:rPr>
              <a:t>4. Third Party Insurances – Directors &amp; Officers</a:t>
            </a:r>
            <a:r>
              <a:rPr lang="en-US" sz="3200" u="sng" dirty="0" smtClean="0"/>
              <a:t/>
            </a:r>
            <a:br>
              <a:rPr lang="en-US" sz="3200" u="sng" dirty="0" smtClean="0"/>
            </a:br>
            <a:endParaRPr lang="en-US" sz="3200" u="sng"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4940491"/>
          </a:xfrm>
        </p:spPr>
        <p:txBody>
          <a:bodyPr/>
          <a:lstStyle/>
          <a:p>
            <a:endParaRPr lang="en-US" dirty="0" smtClean="0"/>
          </a:p>
          <a:p>
            <a:r>
              <a:rPr lang="en-US" dirty="0" smtClean="0"/>
              <a:t>There are 4 types of tests to plan a great deal of disaster recovery.</a:t>
            </a:r>
          </a:p>
          <a:p>
            <a:r>
              <a:rPr lang="en-US" dirty="0" err="1" smtClean="0">
                <a:solidFill>
                  <a:schemeClr val="accent3"/>
                </a:solidFill>
              </a:rPr>
              <a:t>Hy</a:t>
            </a:r>
            <a:r>
              <a:rPr lang="en-US" dirty="0" smtClean="0"/>
              <a:t> </a:t>
            </a:r>
            <a:r>
              <a:rPr lang="en-US" dirty="0" smtClean="0">
                <a:solidFill>
                  <a:schemeClr val="accent3"/>
                </a:solidFill>
              </a:rPr>
              <a:t>Co Mo</a:t>
            </a:r>
            <a:r>
              <a:rPr lang="en-US" dirty="0" smtClean="0"/>
              <a:t> Full</a:t>
            </a:r>
          </a:p>
          <a:p>
            <a:r>
              <a:rPr lang="en-US" dirty="0" smtClean="0"/>
              <a:t>Hypothetical</a:t>
            </a:r>
          </a:p>
          <a:p>
            <a:r>
              <a:rPr lang="en-US" dirty="0" smtClean="0"/>
              <a:t>Components</a:t>
            </a:r>
          </a:p>
          <a:p>
            <a:r>
              <a:rPr lang="en-US" dirty="0" smtClean="0"/>
              <a:t>Module</a:t>
            </a:r>
          </a:p>
          <a:p>
            <a:r>
              <a:rPr lang="en-US" dirty="0" smtClean="0"/>
              <a:t>Full</a:t>
            </a:r>
          </a:p>
          <a:p>
            <a:endParaRPr lang="en-US" dirty="0"/>
          </a:p>
        </p:txBody>
      </p:sp>
      <p:sp>
        <p:nvSpPr>
          <p:cNvPr id="4" name="Title 3"/>
          <p:cNvSpPr>
            <a:spLocks noGrp="1"/>
          </p:cNvSpPr>
          <p:nvPr>
            <p:ph type="title"/>
          </p:nvPr>
        </p:nvSpPr>
        <p:spPr>
          <a:xfrm>
            <a:off x="457200" y="304800"/>
            <a:ext cx="8229600" cy="1066800"/>
          </a:xfrm>
        </p:spPr>
        <p:txBody>
          <a:bodyPr>
            <a:normAutofit/>
          </a:bodyPr>
          <a:lstStyle/>
          <a:p>
            <a:pPr algn="ctr"/>
            <a:r>
              <a:rPr lang="en-US" sz="3200" u="sng" dirty="0" smtClean="0"/>
              <a:t>Testing Methodologies and Checklists</a:t>
            </a:r>
            <a:endParaRPr lang="en-US" sz="3200" u="sng" dirty="0"/>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711891"/>
          </a:xfrm>
        </p:spPr>
        <p:txBody>
          <a:bodyPr>
            <a:normAutofit/>
          </a:bodyPr>
          <a:lstStyle/>
          <a:p>
            <a:r>
              <a:rPr lang="en-US" sz="1800" dirty="0" smtClean="0"/>
              <a:t>The Law of Evidence is traditionally based upon paper based records and oral testimony which is the major hurdle why people are not shifting completely to e-commerce which is paperless.</a:t>
            </a:r>
          </a:p>
          <a:p>
            <a:r>
              <a:rPr lang="en-US" sz="1800" dirty="0" smtClean="0"/>
              <a:t>Hence to facilitate e-commerce and give legal recognition to e-records and digital signature, the need for legal changes has become an urgent necessity.</a:t>
            </a:r>
          </a:p>
          <a:p>
            <a:r>
              <a:rPr lang="en-US" sz="1800" dirty="0" smtClean="0"/>
              <a:t>Because of which the e-records and digital signature could facilitate the conclusion of contracts and legal rights and obligations through the electronic communication like internet – This gave birth to IT Act,2000 which was passed by the president in August 2000.</a:t>
            </a:r>
          </a:p>
          <a:p>
            <a:r>
              <a:rPr lang="en-US" sz="1800" dirty="0" smtClean="0"/>
              <a:t>This IT Act 2000 was amended by  IT Amendment Bill 2006, passed on Dec 22 in LS and Dec 23</a:t>
            </a:r>
            <a:r>
              <a:rPr lang="en-US" sz="1800" baseline="30000" dirty="0" smtClean="0"/>
              <a:t>rd</a:t>
            </a:r>
            <a:r>
              <a:rPr lang="en-US" sz="1800" dirty="0" smtClean="0"/>
              <a:t> in RS of 2008. The then </a:t>
            </a:r>
            <a:r>
              <a:rPr lang="en-US" sz="1800" dirty="0" err="1" smtClean="0"/>
              <a:t>Hon’ble</a:t>
            </a:r>
            <a:r>
              <a:rPr lang="en-US" sz="1800" dirty="0" smtClean="0"/>
              <a:t> Minister of Communication &amp; IT was </a:t>
            </a:r>
            <a:r>
              <a:rPr lang="en-US" sz="1800" dirty="0" err="1" smtClean="0"/>
              <a:t>Mr.Dayanidhi</a:t>
            </a:r>
            <a:r>
              <a:rPr lang="en-US" sz="1800" dirty="0" smtClean="0"/>
              <a:t> </a:t>
            </a:r>
            <a:r>
              <a:rPr lang="en-US" sz="1800" dirty="0" err="1" smtClean="0"/>
              <a:t>Maran</a:t>
            </a:r>
            <a:r>
              <a:rPr lang="en-US" sz="1800" dirty="0" smtClean="0"/>
              <a:t>.</a:t>
            </a:r>
            <a:endParaRPr lang="en-US" sz="1800" dirty="0"/>
          </a:p>
        </p:txBody>
      </p:sp>
      <p:sp>
        <p:nvSpPr>
          <p:cNvPr id="4" name="Title 3"/>
          <p:cNvSpPr>
            <a:spLocks noGrp="1"/>
          </p:cNvSpPr>
          <p:nvPr>
            <p:ph type="title"/>
          </p:nvPr>
        </p:nvSpPr>
        <p:spPr/>
        <p:txBody>
          <a:bodyPr>
            <a:normAutofit/>
          </a:bodyPr>
          <a:lstStyle/>
          <a:p>
            <a:pPr algn="ctr"/>
            <a:r>
              <a:rPr lang="en-US" sz="3200" u="sng" dirty="0" smtClean="0"/>
              <a:t>Info Tech (Amended) Act, 2008</a:t>
            </a:r>
            <a:endParaRPr lang="en-US" sz="3200" u="sng" dirty="0"/>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457200" y="1481138"/>
          <a:ext cx="8229600" cy="3167061"/>
        </p:xfrm>
        <a:graphic>
          <a:graphicData uri="http://schemas.openxmlformats.org/drawingml/2006/table">
            <a:tbl>
              <a:tblPr firstRow="1" bandRow="1">
                <a:tableStyleId>{5C22544A-7EE6-4342-B048-85BDC9FD1C3A}</a:tableStyleId>
              </a:tblPr>
              <a:tblGrid>
                <a:gridCol w="2743200"/>
                <a:gridCol w="2743200"/>
                <a:gridCol w="2743200"/>
              </a:tblGrid>
              <a:tr h="691594">
                <a:tc>
                  <a:txBody>
                    <a:bodyPr/>
                    <a:lstStyle/>
                    <a:p>
                      <a:r>
                        <a:rPr lang="en-US" dirty="0" smtClean="0"/>
                        <a:t> To Give Legal </a:t>
                      </a:r>
                      <a:r>
                        <a:rPr lang="en-US" dirty="0" err="1" smtClean="0"/>
                        <a:t>Recognisition</a:t>
                      </a:r>
                      <a:r>
                        <a:rPr lang="en-US" dirty="0" smtClean="0"/>
                        <a:t> to</a:t>
                      </a:r>
                      <a:endParaRPr lang="en-US" dirty="0"/>
                    </a:p>
                  </a:txBody>
                  <a:tcPr/>
                </a:tc>
                <a:tc>
                  <a:txBody>
                    <a:bodyPr/>
                    <a:lstStyle/>
                    <a:p>
                      <a:r>
                        <a:rPr lang="en-US" dirty="0" smtClean="0"/>
                        <a:t>To Facilitate</a:t>
                      </a:r>
                      <a:endParaRPr lang="en-US" dirty="0"/>
                    </a:p>
                  </a:txBody>
                  <a:tcPr/>
                </a:tc>
                <a:tc>
                  <a:txBody>
                    <a:bodyPr/>
                    <a:lstStyle/>
                    <a:p>
                      <a:r>
                        <a:rPr lang="en-US" dirty="0" smtClean="0"/>
                        <a:t>To Amend the following Acts,</a:t>
                      </a:r>
                      <a:endParaRPr lang="en-US" dirty="0"/>
                    </a:p>
                  </a:txBody>
                  <a:tcPr/>
                </a:tc>
              </a:tr>
              <a:tr h="691594">
                <a:tc>
                  <a:txBody>
                    <a:bodyPr/>
                    <a:lstStyle/>
                    <a:p>
                      <a:r>
                        <a:rPr lang="en-US" dirty="0" smtClean="0"/>
                        <a:t>1.E-Commerce</a:t>
                      </a:r>
                      <a:endParaRPr lang="en-US" dirty="0"/>
                    </a:p>
                  </a:txBody>
                  <a:tcPr/>
                </a:tc>
                <a:tc>
                  <a:txBody>
                    <a:bodyPr/>
                    <a:lstStyle/>
                    <a:p>
                      <a:r>
                        <a:rPr lang="en-US" dirty="0" smtClean="0"/>
                        <a:t>1. E-filing</a:t>
                      </a:r>
                      <a:r>
                        <a:rPr lang="en-US" baseline="0" dirty="0" smtClean="0"/>
                        <a:t> with Government Dept</a:t>
                      </a:r>
                      <a:endParaRPr lang="en-US" dirty="0"/>
                    </a:p>
                  </a:txBody>
                  <a:tcPr/>
                </a:tc>
                <a:tc>
                  <a:txBody>
                    <a:bodyPr/>
                    <a:lstStyle/>
                    <a:p>
                      <a:r>
                        <a:rPr lang="en-US" dirty="0" smtClean="0"/>
                        <a:t>1. IPC</a:t>
                      </a:r>
                      <a:endParaRPr lang="en-US" dirty="0"/>
                    </a:p>
                  </a:txBody>
                  <a:tcPr/>
                </a:tc>
              </a:tr>
              <a:tr h="691594">
                <a:tc>
                  <a:txBody>
                    <a:bodyPr/>
                    <a:lstStyle/>
                    <a:p>
                      <a:r>
                        <a:rPr lang="en-US" dirty="0" smtClean="0"/>
                        <a:t>2. Digital Signature for authentication</a:t>
                      </a:r>
                      <a:endParaRPr lang="en-US" dirty="0"/>
                    </a:p>
                  </a:txBody>
                  <a:tcPr/>
                </a:tc>
                <a:tc>
                  <a:txBody>
                    <a:bodyPr/>
                    <a:lstStyle/>
                    <a:p>
                      <a:r>
                        <a:rPr lang="en-US" dirty="0" smtClean="0"/>
                        <a:t>2.E – Storage</a:t>
                      </a:r>
                      <a:r>
                        <a:rPr lang="en-US" baseline="0" dirty="0" smtClean="0"/>
                        <a:t> of Data</a:t>
                      </a:r>
                      <a:endParaRPr lang="en-US" dirty="0"/>
                    </a:p>
                  </a:txBody>
                  <a:tcPr/>
                </a:tc>
                <a:tc>
                  <a:txBody>
                    <a:bodyPr/>
                    <a:lstStyle/>
                    <a:p>
                      <a:r>
                        <a:rPr lang="en-US" dirty="0" smtClean="0"/>
                        <a:t>2.Indian Evidence Act,1872</a:t>
                      </a:r>
                      <a:endParaRPr lang="en-US" dirty="0"/>
                    </a:p>
                  </a:txBody>
                  <a:tcPr/>
                </a:tc>
              </a:tr>
              <a:tr h="691594">
                <a:tc>
                  <a:txBody>
                    <a:bodyPr/>
                    <a:lstStyle/>
                    <a:p>
                      <a:endParaRPr lang="en-US" dirty="0"/>
                    </a:p>
                  </a:txBody>
                  <a:tcPr/>
                </a:tc>
                <a:tc>
                  <a:txBody>
                    <a:bodyPr/>
                    <a:lstStyle/>
                    <a:p>
                      <a:r>
                        <a:rPr lang="en-US" dirty="0" smtClean="0"/>
                        <a:t>3.E-Transfer of Funds</a:t>
                      </a:r>
                      <a:endParaRPr lang="en-US" dirty="0"/>
                    </a:p>
                  </a:txBody>
                  <a:tcPr/>
                </a:tc>
                <a:tc>
                  <a:txBody>
                    <a:bodyPr/>
                    <a:lstStyle/>
                    <a:p>
                      <a:r>
                        <a:rPr lang="en-US" dirty="0" smtClean="0"/>
                        <a:t>3.Bankers Book Evidence Act,1891</a:t>
                      </a:r>
                      <a:endParaRPr lang="en-US" dirty="0"/>
                    </a:p>
                  </a:txBody>
                  <a:tcPr/>
                </a:tc>
              </a:tr>
              <a:tr h="400685">
                <a:tc>
                  <a:txBody>
                    <a:bodyPr/>
                    <a:lstStyle/>
                    <a:p>
                      <a:endParaRPr lang="en-US" dirty="0"/>
                    </a:p>
                  </a:txBody>
                  <a:tcPr/>
                </a:tc>
                <a:tc>
                  <a:txBody>
                    <a:bodyPr/>
                    <a:lstStyle/>
                    <a:p>
                      <a:endParaRPr lang="en-US" dirty="0"/>
                    </a:p>
                  </a:txBody>
                  <a:tcPr/>
                </a:tc>
                <a:tc>
                  <a:txBody>
                    <a:bodyPr/>
                    <a:lstStyle/>
                    <a:p>
                      <a:r>
                        <a:rPr lang="en-US" dirty="0" smtClean="0"/>
                        <a:t>4.RBI Act,</a:t>
                      </a:r>
                      <a:r>
                        <a:rPr lang="en-US" baseline="0" dirty="0" smtClean="0"/>
                        <a:t> 1934.</a:t>
                      </a:r>
                      <a:endParaRPr lang="en-US" dirty="0"/>
                    </a:p>
                  </a:txBody>
                  <a:tcPr/>
                </a:tc>
              </a:tr>
            </a:tbl>
          </a:graphicData>
        </a:graphic>
      </p:graphicFrame>
      <p:sp>
        <p:nvSpPr>
          <p:cNvPr id="4" name="Title 3"/>
          <p:cNvSpPr>
            <a:spLocks noGrp="1"/>
          </p:cNvSpPr>
          <p:nvPr>
            <p:ph type="title"/>
          </p:nvPr>
        </p:nvSpPr>
        <p:spPr/>
        <p:txBody>
          <a:bodyPr>
            <a:normAutofit/>
          </a:bodyPr>
          <a:lstStyle/>
          <a:p>
            <a:pPr algn="ctr"/>
            <a:r>
              <a:rPr lang="en-US" sz="3200" u="sng" dirty="0" smtClean="0"/>
              <a:t>Objectives of IT Act</a:t>
            </a:r>
            <a:endParaRPr lang="en-US" sz="3200" u="sng"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180 Minutes ---- 100 Marks</a:t>
            </a:r>
          </a:p>
          <a:p>
            <a:r>
              <a:rPr lang="en-US" dirty="0" smtClean="0"/>
              <a:t>05 Minutes ---- Reading Question Paper</a:t>
            </a:r>
          </a:p>
          <a:p>
            <a:r>
              <a:rPr lang="en-US" dirty="0" smtClean="0"/>
              <a:t>10 Minutes ---- Assessment of Answer Sheet</a:t>
            </a:r>
          </a:p>
          <a:p>
            <a:r>
              <a:rPr lang="en-US" dirty="0" smtClean="0"/>
              <a:t>15 Minutes ---- Contingencies</a:t>
            </a:r>
          </a:p>
          <a:p>
            <a:r>
              <a:rPr lang="en-US" b="1" dirty="0" smtClean="0"/>
              <a:t>150 Minutes ---- Balance Time ---           </a:t>
            </a:r>
            <a:r>
              <a:rPr lang="en-US" sz="3600" b="1" dirty="0" smtClean="0">
                <a:solidFill>
                  <a:schemeClr val="accent2"/>
                </a:solidFill>
              </a:rPr>
              <a:t>(i.e. 15 Minutes per 10 Marks)</a:t>
            </a:r>
            <a:endParaRPr lang="en-US" sz="3600" dirty="0">
              <a:solidFill>
                <a:schemeClr val="accent2"/>
              </a:solidFill>
            </a:endParaRPr>
          </a:p>
        </p:txBody>
      </p:sp>
      <p:sp>
        <p:nvSpPr>
          <p:cNvPr id="4" name="Title 3"/>
          <p:cNvSpPr>
            <a:spLocks noGrp="1"/>
          </p:cNvSpPr>
          <p:nvPr>
            <p:ph type="title"/>
          </p:nvPr>
        </p:nvSpPr>
        <p:spPr/>
        <p:txBody>
          <a:bodyPr/>
          <a:lstStyle/>
          <a:p>
            <a:r>
              <a:rPr lang="en-US" sz="3200" dirty="0" smtClean="0"/>
              <a:t>Break – up – of Time</a:t>
            </a:r>
            <a:endParaRPr lang="en-US" sz="32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457200" y="609600"/>
            <a:ext cx="8229600" cy="4525962"/>
          </a:xfrm>
        </p:spPr>
        <p:txBody>
          <a:bodyPr>
            <a:normAutofit fontScale="92500" lnSpcReduction="20000"/>
          </a:bodyPr>
          <a:lstStyle/>
          <a:p>
            <a:pPr>
              <a:buNone/>
            </a:pPr>
            <a:r>
              <a:rPr lang="en-US" dirty="0" smtClean="0"/>
              <a:t>  Receive messages for recent tax </a:t>
            </a:r>
            <a:r>
              <a:rPr lang="en-US" dirty="0" err="1" smtClean="0"/>
              <a:t>caselaws</a:t>
            </a:r>
            <a:r>
              <a:rPr lang="en-US" dirty="0" smtClean="0"/>
              <a:t>, tax amendments, ICAI update, exam tips, exam revision’s etc.</a:t>
            </a:r>
          </a:p>
          <a:p>
            <a:pPr>
              <a:buNone/>
            </a:pPr>
            <a:endParaRPr lang="en-US" dirty="0" smtClean="0"/>
          </a:p>
          <a:p>
            <a:pPr>
              <a:buNone/>
            </a:pPr>
            <a:r>
              <a:rPr lang="en-US" dirty="0" smtClean="0"/>
              <a:t>  To join type:</a:t>
            </a:r>
          </a:p>
          <a:p>
            <a:pPr>
              <a:buNone/>
            </a:pPr>
            <a:r>
              <a:rPr lang="en-US" dirty="0" smtClean="0"/>
              <a:t>                   </a:t>
            </a:r>
          </a:p>
          <a:p>
            <a:pPr>
              <a:buNone/>
            </a:pPr>
            <a:r>
              <a:rPr lang="en-US" dirty="0" smtClean="0"/>
              <a:t>                    On </a:t>
            </a:r>
            <a:r>
              <a:rPr lang="en-US" dirty="0" err="1" smtClean="0"/>
              <a:t>B_Chartered</a:t>
            </a:r>
            <a:endParaRPr lang="en-US" dirty="0" smtClean="0"/>
          </a:p>
          <a:p>
            <a:pPr>
              <a:buNone/>
            </a:pPr>
            <a:endParaRPr lang="en-US" dirty="0" smtClean="0"/>
          </a:p>
          <a:p>
            <a:pPr>
              <a:buNone/>
            </a:pPr>
            <a:r>
              <a:rPr lang="en-US" dirty="0" smtClean="0"/>
              <a:t>  And send it to 9870807070</a:t>
            </a:r>
          </a:p>
          <a:p>
            <a:pPr>
              <a:buNone/>
            </a:pPr>
            <a:endParaRPr lang="en-US" dirty="0" smtClean="0"/>
          </a:p>
          <a:p>
            <a:pPr algn="r">
              <a:buNone/>
            </a:pPr>
            <a:r>
              <a:rPr lang="en-US" sz="1700" b="1" dirty="0" err="1" smtClean="0"/>
              <a:t>B_Chartered</a:t>
            </a:r>
            <a:r>
              <a:rPr lang="en-US" sz="1700" b="1" dirty="0" smtClean="0"/>
              <a:t> Team Member:</a:t>
            </a:r>
          </a:p>
          <a:p>
            <a:pPr algn="r">
              <a:buNone/>
            </a:pPr>
            <a:r>
              <a:rPr lang="en-US" sz="1700" b="1" dirty="0" err="1" smtClean="0"/>
              <a:t>Brijesh</a:t>
            </a:r>
            <a:r>
              <a:rPr lang="en-US" sz="1700" b="1" dirty="0" smtClean="0"/>
              <a:t> Gandhi</a:t>
            </a:r>
          </a:p>
          <a:p>
            <a:pPr algn="r">
              <a:buNone/>
            </a:pPr>
            <a:r>
              <a:rPr lang="en-US" sz="1700" b="1" dirty="0" err="1" smtClean="0"/>
              <a:t>Vrunda</a:t>
            </a:r>
            <a:r>
              <a:rPr lang="en-US" sz="1700" b="1" dirty="0" smtClean="0"/>
              <a:t> Mehta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711891"/>
          </a:xfrm>
        </p:spPr>
        <p:txBody>
          <a:bodyPr>
            <a:normAutofit fontScale="92500" lnSpcReduction="20000"/>
          </a:bodyPr>
          <a:lstStyle/>
          <a:p>
            <a:pPr marL="609600" indent="-609600" algn="ctr">
              <a:lnSpc>
                <a:spcPct val="80000"/>
              </a:lnSpc>
              <a:buNone/>
            </a:pPr>
            <a:r>
              <a:rPr lang="en-US" sz="3600" u="sng" dirty="0" smtClean="0"/>
              <a:t>Characteristics of Information</a:t>
            </a:r>
            <a:r>
              <a:rPr lang="en-US" sz="2800" u="sng" dirty="0" smtClean="0"/>
              <a:t>:</a:t>
            </a:r>
          </a:p>
          <a:p>
            <a:pPr marL="609600" indent="-609600">
              <a:lnSpc>
                <a:spcPct val="80000"/>
              </a:lnSpc>
              <a:buNone/>
            </a:pPr>
            <a:endParaRPr lang="en-US" sz="2800" u="sng" dirty="0" smtClean="0"/>
          </a:p>
          <a:p>
            <a:pPr marL="609600" indent="-609600">
              <a:lnSpc>
                <a:spcPct val="80000"/>
              </a:lnSpc>
              <a:buNone/>
            </a:pPr>
            <a:r>
              <a:rPr lang="en-US" sz="2800" u="sng" dirty="0" smtClean="0"/>
              <a:t>Cheat: </a:t>
            </a:r>
            <a:r>
              <a:rPr lang="en-US" sz="2800" u="sng" dirty="0" smtClean="0">
                <a:solidFill>
                  <a:srgbClr val="FF0000"/>
                </a:solidFill>
              </a:rPr>
              <a:t>MRF ka TR,CAR </a:t>
            </a:r>
            <a:r>
              <a:rPr lang="en-US" sz="2800" u="sng" dirty="0" err="1" smtClean="0">
                <a:solidFill>
                  <a:srgbClr val="FF0000"/>
                </a:solidFill>
              </a:rPr>
              <a:t>mein</a:t>
            </a:r>
            <a:r>
              <a:rPr lang="en-US" sz="2800" u="sng" dirty="0" smtClean="0">
                <a:solidFill>
                  <a:srgbClr val="FF0000"/>
                </a:solidFill>
              </a:rPr>
              <a:t> Q,FC </a:t>
            </a:r>
            <a:r>
              <a:rPr lang="en-US" sz="2800" u="sng" dirty="0" err="1" smtClean="0">
                <a:solidFill>
                  <a:srgbClr val="FF0000"/>
                </a:solidFill>
              </a:rPr>
              <a:t>karte</a:t>
            </a:r>
            <a:r>
              <a:rPr lang="en-US" sz="2800" u="sng" dirty="0" smtClean="0">
                <a:solidFill>
                  <a:srgbClr val="FF0000"/>
                </a:solidFill>
              </a:rPr>
              <a:t> </a:t>
            </a:r>
            <a:r>
              <a:rPr lang="en-US" sz="2800" u="sng" dirty="0" err="1" smtClean="0">
                <a:solidFill>
                  <a:srgbClr val="FF0000"/>
                </a:solidFill>
              </a:rPr>
              <a:t>hain</a:t>
            </a:r>
            <a:endParaRPr lang="en-US" sz="2800" u="sng" dirty="0" smtClean="0">
              <a:solidFill>
                <a:srgbClr val="FF0000"/>
              </a:solidFill>
            </a:endParaRPr>
          </a:p>
          <a:p>
            <a:pPr marL="609600" indent="-609600">
              <a:lnSpc>
                <a:spcPct val="80000"/>
              </a:lnSpc>
              <a:buNone/>
            </a:pPr>
            <a:endParaRPr lang="en-US" sz="2800" u="sng" dirty="0" smtClean="0"/>
          </a:p>
          <a:p>
            <a:pPr marL="609600" indent="-609600">
              <a:lnSpc>
                <a:spcPct val="80000"/>
              </a:lnSpc>
              <a:buFont typeface="Wingdings" pitchFamily="2" charset="2"/>
              <a:buAutoNum type="arabicPeriod"/>
            </a:pPr>
            <a:r>
              <a:rPr lang="en-US" sz="2800" u="sng" dirty="0" smtClean="0">
                <a:solidFill>
                  <a:srgbClr val="FF0000"/>
                </a:solidFill>
              </a:rPr>
              <a:t>M</a:t>
            </a:r>
            <a:r>
              <a:rPr lang="en-US" sz="2800" dirty="0" smtClean="0">
                <a:solidFill>
                  <a:srgbClr val="FF0000"/>
                </a:solidFill>
              </a:rPr>
              <a:t>-M</a:t>
            </a:r>
            <a:r>
              <a:rPr lang="en-US" sz="2800" dirty="0" smtClean="0"/>
              <a:t>ode &amp; Format of Information</a:t>
            </a:r>
          </a:p>
          <a:p>
            <a:pPr marL="609600" indent="-609600">
              <a:lnSpc>
                <a:spcPct val="80000"/>
              </a:lnSpc>
              <a:buFont typeface="Wingdings" pitchFamily="2" charset="2"/>
              <a:buAutoNum type="arabicPeriod"/>
            </a:pPr>
            <a:r>
              <a:rPr lang="en-US" sz="2800" u="sng" dirty="0" smtClean="0">
                <a:solidFill>
                  <a:srgbClr val="FF0000"/>
                </a:solidFill>
              </a:rPr>
              <a:t>R</a:t>
            </a:r>
            <a:r>
              <a:rPr lang="en-US" sz="2800" dirty="0" smtClean="0"/>
              <a:t>-</a:t>
            </a:r>
            <a:r>
              <a:rPr lang="en-US" sz="2800" dirty="0" smtClean="0">
                <a:solidFill>
                  <a:srgbClr val="FF0000"/>
                </a:solidFill>
              </a:rPr>
              <a:t>R</a:t>
            </a:r>
            <a:r>
              <a:rPr lang="en-US" sz="2800" dirty="0" smtClean="0"/>
              <a:t>elevance</a:t>
            </a:r>
          </a:p>
          <a:p>
            <a:pPr marL="609600" indent="-609600">
              <a:lnSpc>
                <a:spcPct val="80000"/>
              </a:lnSpc>
              <a:buFont typeface="Wingdings" pitchFamily="2" charset="2"/>
              <a:buAutoNum type="arabicPeriod"/>
            </a:pPr>
            <a:r>
              <a:rPr lang="en-US" sz="2800" u="sng" dirty="0" smtClean="0">
                <a:solidFill>
                  <a:srgbClr val="FF0000"/>
                </a:solidFill>
              </a:rPr>
              <a:t>F</a:t>
            </a:r>
            <a:r>
              <a:rPr lang="en-US" sz="2800" dirty="0" smtClean="0"/>
              <a:t>-</a:t>
            </a:r>
            <a:r>
              <a:rPr lang="en-US" sz="2800" dirty="0" smtClean="0">
                <a:solidFill>
                  <a:srgbClr val="FF0000"/>
                </a:solidFill>
              </a:rPr>
              <a:t>F</a:t>
            </a:r>
            <a:r>
              <a:rPr lang="en-US" sz="2800" dirty="0" smtClean="0"/>
              <a:t>lexibility</a:t>
            </a:r>
          </a:p>
          <a:p>
            <a:pPr marL="609600" indent="-609600">
              <a:lnSpc>
                <a:spcPct val="80000"/>
              </a:lnSpc>
              <a:buFont typeface="Wingdings" pitchFamily="2" charset="2"/>
              <a:buAutoNum type="arabicPeriod"/>
            </a:pPr>
            <a:r>
              <a:rPr lang="en-US" sz="2800" u="sng" dirty="0" smtClean="0">
                <a:solidFill>
                  <a:srgbClr val="FF0000"/>
                </a:solidFill>
              </a:rPr>
              <a:t>T</a:t>
            </a:r>
            <a:r>
              <a:rPr lang="en-US" sz="2800" dirty="0" smtClean="0"/>
              <a:t>-</a:t>
            </a:r>
            <a:r>
              <a:rPr lang="en-US" sz="2800" dirty="0" smtClean="0">
                <a:solidFill>
                  <a:srgbClr val="FF0000"/>
                </a:solidFill>
              </a:rPr>
              <a:t>T</a:t>
            </a:r>
            <a:r>
              <a:rPr lang="en-US" sz="2800" dirty="0" smtClean="0"/>
              <a:t>imeliness</a:t>
            </a:r>
          </a:p>
          <a:p>
            <a:pPr marL="609600" indent="-609600">
              <a:lnSpc>
                <a:spcPct val="80000"/>
              </a:lnSpc>
              <a:buFont typeface="Wingdings" pitchFamily="2" charset="2"/>
              <a:buAutoNum type="arabicPeriod"/>
            </a:pPr>
            <a:r>
              <a:rPr lang="en-US" sz="2800" u="sng" dirty="0" smtClean="0">
                <a:solidFill>
                  <a:srgbClr val="FF0000"/>
                </a:solidFill>
              </a:rPr>
              <a:t>R</a:t>
            </a:r>
            <a:r>
              <a:rPr lang="en-US" sz="2800" dirty="0" smtClean="0"/>
              <a:t>-</a:t>
            </a:r>
            <a:r>
              <a:rPr lang="en-US" sz="2800" dirty="0" smtClean="0">
                <a:solidFill>
                  <a:srgbClr val="FF0000"/>
                </a:solidFill>
              </a:rPr>
              <a:t>R</a:t>
            </a:r>
            <a:r>
              <a:rPr lang="en-US" sz="2800" dirty="0" smtClean="0"/>
              <a:t>edundancy</a:t>
            </a:r>
          </a:p>
          <a:p>
            <a:pPr marL="609600" indent="-609600">
              <a:lnSpc>
                <a:spcPct val="80000"/>
              </a:lnSpc>
              <a:buFont typeface="Wingdings" pitchFamily="2" charset="2"/>
              <a:buAutoNum type="arabicPeriod"/>
            </a:pPr>
            <a:r>
              <a:rPr lang="en-US" sz="2800" u="sng" dirty="0" smtClean="0">
                <a:solidFill>
                  <a:srgbClr val="FF0000"/>
                </a:solidFill>
              </a:rPr>
              <a:t>C</a:t>
            </a:r>
            <a:r>
              <a:rPr lang="en-US" sz="2800" dirty="0" smtClean="0"/>
              <a:t>-</a:t>
            </a:r>
            <a:r>
              <a:rPr lang="en-US" sz="2800" dirty="0" smtClean="0">
                <a:solidFill>
                  <a:srgbClr val="FF0000"/>
                </a:solidFill>
              </a:rPr>
              <a:t>C</a:t>
            </a:r>
            <a:r>
              <a:rPr lang="en-US" sz="2800" dirty="0" smtClean="0"/>
              <a:t>ompleteness</a:t>
            </a:r>
          </a:p>
          <a:p>
            <a:pPr marL="609600" indent="-609600">
              <a:lnSpc>
                <a:spcPct val="80000"/>
              </a:lnSpc>
              <a:buFont typeface="Wingdings" pitchFamily="2" charset="2"/>
              <a:buAutoNum type="arabicPeriod"/>
            </a:pPr>
            <a:r>
              <a:rPr lang="en-US" sz="2800" u="sng" dirty="0" smtClean="0">
                <a:solidFill>
                  <a:srgbClr val="FF0000"/>
                </a:solidFill>
              </a:rPr>
              <a:t>A</a:t>
            </a:r>
            <a:r>
              <a:rPr lang="en-US" sz="2800" dirty="0" smtClean="0"/>
              <a:t>-</a:t>
            </a:r>
            <a:r>
              <a:rPr lang="en-US" sz="2800" dirty="0" smtClean="0">
                <a:solidFill>
                  <a:srgbClr val="FF0000"/>
                </a:solidFill>
              </a:rPr>
              <a:t>A</a:t>
            </a:r>
            <a:r>
              <a:rPr lang="en-US" sz="2800" dirty="0" smtClean="0"/>
              <a:t>ccuracy</a:t>
            </a:r>
          </a:p>
          <a:p>
            <a:pPr marL="609600" indent="-609600">
              <a:lnSpc>
                <a:spcPct val="80000"/>
              </a:lnSpc>
              <a:buFont typeface="Wingdings" pitchFamily="2" charset="2"/>
              <a:buAutoNum type="arabicPeriod"/>
            </a:pPr>
            <a:r>
              <a:rPr lang="en-US" sz="2800" u="sng" dirty="0" smtClean="0">
                <a:solidFill>
                  <a:srgbClr val="FF0000"/>
                </a:solidFill>
              </a:rPr>
              <a:t>R</a:t>
            </a:r>
            <a:r>
              <a:rPr lang="en-US" sz="2800" dirty="0" smtClean="0"/>
              <a:t>-</a:t>
            </a:r>
            <a:r>
              <a:rPr lang="en-US" sz="2800" dirty="0" smtClean="0">
                <a:solidFill>
                  <a:srgbClr val="FF0000"/>
                </a:solidFill>
              </a:rPr>
              <a:t>R</a:t>
            </a:r>
            <a:r>
              <a:rPr lang="en-US" sz="2800" dirty="0" smtClean="0"/>
              <a:t>eliability</a:t>
            </a:r>
          </a:p>
          <a:p>
            <a:pPr marL="609600" indent="-609600">
              <a:lnSpc>
                <a:spcPct val="80000"/>
              </a:lnSpc>
              <a:buFont typeface="Wingdings" pitchFamily="2" charset="2"/>
              <a:buAutoNum type="arabicPeriod"/>
            </a:pPr>
            <a:r>
              <a:rPr lang="en-US" sz="2800" u="sng" dirty="0" smtClean="0">
                <a:solidFill>
                  <a:srgbClr val="FF0000"/>
                </a:solidFill>
              </a:rPr>
              <a:t>Q</a:t>
            </a:r>
            <a:r>
              <a:rPr lang="en-US" sz="2800" dirty="0" smtClean="0"/>
              <a:t>-</a:t>
            </a:r>
            <a:r>
              <a:rPr lang="en-US" sz="2800" dirty="0" smtClean="0">
                <a:solidFill>
                  <a:srgbClr val="FF0000"/>
                </a:solidFill>
              </a:rPr>
              <a:t>Q</a:t>
            </a:r>
            <a:r>
              <a:rPr lang="en-US" sz="2800" dirty="0" smtClean="0"/>
              <a:t>uality</a:t>
            </a:r>
          </a:p>
          <a:p>
            <a:pPr marL="609600" indent="-609600">
              <a:lnSpc>
                <a:spcPct val="80000"/>
              </a:lnSpc>
              <a:buFont typeface="Wingdings" pitchFamily="2" charset="2"/>
              <a:buAutoNum type="arabicPeriod"/>
            </a:pPr>
            <a:r>
              <a:rPr lang="en-US" sz="2800" u="sng" dirty="0" smtClean="0">
                <a:solidFill>
                  <a:srgbClr val="FF0000"/>
                </a:solidFill>
              </a:rPr>
              <a:t>F</a:t>
            </a:r>
            <a:r>
              <a:rPr lang="en-US" sz="2800" dirty="0" smtClean="0"/>
              <a:t>-</a:t>
            </a:r>
            <a:r>
              <a:rPr lang="en-US" sz="2800" dirty="0" smtClean="0">
                <a:solidFill>
                  <a:srgbClr val="FF0000"/>
                </a:solidFill>
              </a:rPr>
              <a:t>F</a:t>
            </a:r>
            <a:r>
              <a:rPr lang="en-US" sz="2800" dirty="0" smtClean="0"/>
              <a:t>requency</a:t>
            </a:r>
          </a:p>
          <a:p>
            <a:pPr marL="609600" indent="-609600">
              <a:lnSpc>
                <a:spcPct val="80000"/>
              </a:lnSpc>
              <a:buFont typeface="Wingdings" pitchFamily="2" charset="2"/>
              <a:buAutoNum type="arabicPeriod"/>
            </a:pPr>
            <a:r>
              <a:rPr lang="en-US" sz="2800" u="sng" dirty="0" smtClean="0">
                <a:solidFill>
                  <a:srgbClr val="FF0000"/>
                </a:solidFill>
              </a:rPr>
              <a:t>C</a:t>
            </a:r>
            <a:r>
              <a:rPr lang="en-US" sz="2800" dirty="0" smtClean="0"/>
              <a:t>-</a:t>
            </a:r>
            <a:r>
              <a:rPr lang="en-US" sz="2800" dirty="0" smtClean="0">
                <a:solidFill>
                  <a:srgbClr val="FF0000"/>
                </a:solidFill>
              </a:rPr>
              <a:t>C</a:t>
            </a:r>
            <a:r>
              <a:rPr lang="en-US" sz="2800" dirty="0" smtClean="0"/>
              <a:t>ost Benefit Analysis</a:t>
            </a:r>
            <a:endParaRPr lang="en-US" dirty="0"/>
          </a:p>
        </p:txBody>
      </p:sp>
      <p:sp>
        <p:nvSpPr>
          <p:cNvPr id="4" name="Title 3"/>
          <p:cNvSpPr>
            <a:spLocks noGrp="1"/>
          </p:cNvSpPr>
          <p:nvPr>
            <p:ph type="title"/>
          </p:nvPr>
        </p:nvSpPr>
        <p:spPr/>
        <p:txBody>
          <a:bodyPr/>
          <a:lstStyle/>
          <a:p>
            <a:pPr algn="ctr"/>
            <a:r>
              <a:rPr lang="en-US" sz="3200" u="sng" dirty="0" smtClean="0"/>
              <a:t>Information System Concepts</a:t>
            </a:r>
            <a:endParaRPr lang="en-US" sz="3200" u="sng"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09600" indent="-609600"/>
            <a:r>
              <a:rPr lang="en-US" u="sng" dirty="0" smtClean="0"/>
              <a:t>Introduction:</a:t>
            </a:r>
            <a:r>
              <a:rPr lang="en-US" dirty="0" smtClean="0"/>
              <a:t> </a:t>
            </a:r>
          </a:p>
          <a:p>
            <a:pPr marL="609600" indent="-609600" algn="ctr">
              <a:buNone/>
            </a:pPr>
            <a:r>
              <a:rPr lang="en-US" dirty="0" smtClean="0"/>
              <a:t>TPS is an IS used for</a:t>
            </a:r>
          </a:p>
          <a:p>
            <a:pPr marL="609600" indent="-609600" algn="ctr">
              <a:buNone/>
            </a:pPr>
            <a:r>
              <a:rPr lang="en-US" dirty="0" smtClean="0"/>
              <a:t>           Processing Day to Day transactions like Purchase, Receipts, etc   </a:t>
            </a:r>
          </a:p>
          <a:p>
            <a:pPr marL="609600" indent="-609600" algn="ctr">
              <a:buNone/>
            </a:pPr>
            <a:r>
              <a:rPr lang="en-US" dirty="0" smtClean="0"/>
              <a:t>    &amp; </a:t>
            </a:r>
          </a:p>
          <a:p>
            <a:pPr marL="609600" indent="-609600" algn="ctr">
              <a:buNone/>
            </a:pPr>
            <a:r>
              <a:rPr lang="en-US" dirty="0" smtClean="0"/>
              <a:t>Provide some </a:t>
            </a:r>
            <a:r>
              <a:rPr lang="en-US" dirty="0" smtClean="0">
                <a:solidFill>
                  <a:srgbClr val="FF0000"/>
                </a:solidFill>
              </a:rPr>
              <a:t>REGULAR &amp; ROUTINE</a:t>
            </a:r>
            <a:r>
              <a:rPr lang="en-US" dirty="0" smtClean="0"/>
              <a:t> reports like B/S, TB, P&amp;L etc.</a:t>
            </a:r>
          </a:p>
          <a:p>
            <a:pPr marL="609600" indent="-609600">
              <a:buNone/>
            </a:pPr>
            <a:endParaRPr lang="en-US" dirty="0" smtClean="0"/>
          </a:p>
          <a:p>
            <a:endParaRPr lang="en-US" dirty="0"/>
          </a:p>
        </p:txBody>
      </p:sp>
      <p:sp>
        <p:nvSpPr>
          <p:cNvPr id="4" name="Title 3"/>
          <p:cNvSpPr>
            <a:spLocks noGrp="1"/>
          </p:cNvSpPr>
          <p:nvPr>
            <p:ph type="title"/>
          </p:nvPr>
        </p:nvSpPr>
        <p:spPr/>
        <p:txBody>
          <a:bodyPr>
            <a:normAutofit/>
          </a:bodyPr>
          <a:lstStyle/>
          <a:p>
            <a:pPr algn="ctr"/>
            <a:r>
              <a:rPr lang="en-US" sz="3200" u="sng" dirty="0" smtClean="0"/>
              <a:t>Transaction(Data) Processing System (TPS)</a:t>
            </a:r>
            <a:endParaRPr lang="en-US" sz="3200" u="sng"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u="sng" dirty="0" smtClean="0"/>
              <a:t>Introduction:</a:t>
            </a:r>
          </a:p>
          <a:p>
            <a:pPr algn="ctr">
              <a:buNone/>
            </a:pPr>
            <a:r>
              <a:rPr lang="en-US" dirty="0" smtClean="0"/>
              <a:t>It is an extension of TPS</a:t>
            </a:r>
          </a:p>
          <a:p>
            <a:pPr algn="ctr">
              <a:buNone/>
            </a:pPr>
            <a:endParaRPr lang="en-US" dirty="0" smtClean="0"/>
          </a:p>
          <a:p>
            <a:pPr algn="ctr">
              <a:buNone/>
            </a:pPr>
            <a:r>
              <a:rPr lang="en-US" dirty="0" smtClean="0"/>
              <a:t>Which provides </a:t>
            </a:r>
            <a:r>
              <a:rPr lang="en-US" dirty="0" smtClean="0">
                <a:solidFill>
                  <a:srgbClr val="FF0000"/>
                </a:solidFill>
              </a:rPr>
              <a:t>VALUE ADDED OUTPUTS</a:t>
            </a:r>
            <a:r>
              <a:rPr lang="en-US" dirty="0" smtClean="0"/>
              <a:t>, like exception reports, whereas TPS provides only REGULAR REPORTS</a:t>
            </a:r>
          </a:p>
          <a:p>
            <a:endParaRPr lang="en-US" dirty="0"/>
          </a:p>
        </p:txBody>
      </p:sp>
      <p:sp>
        <p:nvSpPr>
          <p:cNvPr id="4" name="Title 3"/>
          <p:cNvSpPr>
            <a:spLocks noGrp="1"/>
          </p:cNvSpPr>
          <p:nvPr>
            <p:ph type="title"/>
          </p:nvPr>
        </p:nvSpPr>
        <p:spPr/>
        <p:txBody>
          <a:bodyPr/>
          <a:lstStyle/>
          <a:p>
            <a:pPr algn="ctr"/>
            <a:r>
              <a:rPr lang="en-US" sz="3200" u="sng" dirty="0" smtClean="0"/>
              <a:t>Management Info System</a:t>
            </a:r>
            <a:endParaRPr lang="en-US" sz="3200" u="sng"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
            <a:ext cx="8229600" cy="5778691"/>
          </a:xfrm>
        </p:spPr>
        <p:txBody>
          <a:bodyPr>
            <a:normAutofit fontScale="92500" lnSpcReduction="10000"/>
          </a:bodyPr>
          <a:lstStyle/>
          <a:p>
            <a:pPr marL="609600" indent="-609600" algn="ctr">
              <a:lnSpc>
                <a:spcPct val="80000"/>
              </a:lnSpc>
            </a:pPr>
            <a:r>
              <a:rPr lang="en-US" sz="2800" b="1" u="sng" dirty="0" smtClean="0">
                <a:solidFill>
                  <a:schemeClr val="tx1">
                    <a:lumMod val="75000"/>
                    <a:lumOff val="25000"/>
                  </a:schemeClr>
                </a:solidFill>
              </a:rPr>
              <a:t>Characteristics of an Effective MIS</a:t>
            </a:r>
          </a:p>
          <a:p>
            <a:pPr marL="609600" indent="-609600">
              <a:lnSpc>
                <a:spcPct val="80000"/>
              </a:lnSpc>
              <a:buNone/>
            </a:pPr>
            <a:endParaRPr lang="en-US" sz="2800" b="1" u="sng" dirty="0" smtClean="0"/>
          </a:p>
          <a:p>
            <a:pPr marL="609600" indent="-609600">
              <a:lnSpc>
                <a:spcPct val="80000"/>
              </a:lnSpc>
            </a:pPr>
            <a:r>
              <a:rPr lang="en-US" sz="2800" b="1" u="sng" dirty="0" smtClean="0">
                <a:solidFill>
                  <a:srgbClr val="FF0000"/>
                </a:solidFill>
              </a:rPr>
              <a:t>M</a:t>
            </a:r>
            <a:r>
              <a:rPr lang="en-US" sz="2800" dirty="0" smtClean="0"/>
              <a:t>anager </a:t>
            </a:r>
            <a:r>
              <a:rPr lang="en-US" sz="2800" b="1" u="sng" dirty="0" err="1" smtClean="0">
                <a:solidFill>
                  <a:srgbClr val="FF0000"/>
                </a:solidFill>
              </a:rPr>
              <a:t>C</a:t>
            </a:r>
            <a:r>
              <a:rPr lang="en-US" sz="2800" dirty="0" err="1" smtClean="0"/>
              <a:t>halte</a:t>
            </a:r>
            <a:r>
              <a:rPr lang="en-US" sz="2800" dirty="0" smtClean="0"/>
              <a:t> </a:t>
            </a:r>
            <a:r>
              <a:rPr lang="en-US" sz="2800" b="1" u="sng" dirty="0" err="1" smtClean="0">
                <a:solidFill>
                  <a:srgbClr val="FF0000"/>
                </a:solidFill>
              </a:rPr>
              <a:t>C</a:t>
            </a:r>
            <a:r>
              <a:rPr lang="en-US" sz="2800" dirty="0" err="1" smtClean="0"/>
              <a:t>halte</a:t>
            </a:r>
            <a:r>
              <a:rPr lang="en-US" sz="2800" dirty="0" smtClean="0"/>
              <a:t> </a:t>
            </a:r>
            <a:r>
              <a:rPr lang="en-US" sz="2800" dirty="0" err="1" smtClean="0"/>
              <a:t>ja</a:t>
            </a:r>
            <a:r>
              <a:rPr lang="en-US" sz="2800" dirty="0" smtClean="0"/>
              <a:t> </a:t>
            </a:r>
            <a:r>
              <a:rPr lang="en-US" sz="2800" dirty="0" err="1" smtClean="0"/>
              <a:t>raha</a:t>
            </a:r>
            <a:r>
              <a:rPr lang="en-US" sz="2800" dirty="0" smtClean="0"/>
              <a:t> </a:t>
            </a:r>
            <a:r>
              <a:rPr lang="en-US" sz="2800" dirty="0" err="1" smtClean="0"/>
              <a:t>tha</a:t>
            </a:r>
            <a:r>
              <a:rPr lang="en-US" sz="2800" dirty="0" smtClean="0"/>
              <a:t> </a:t>
            </a:r>
            <a:r>
              <a:rPr lang="en-US" sz="2800" dirty="0" err="1" smtClean="0">
                <a:solidFill>
                  <a:srgbClr val="FF0000"/>
                </a:solidFill>
              </a:rPr>
              <a:t>M</a:t>
            </a:r>
            <a:r>
              <a:rPr lang="en-US" sz="2800" dirty="0" err="1" smtClean="0"/>
              <a:t>eduvada</a:t>
            </a:r>
            <a:r>
              <a:rPr lang="en-US" sz="2800" dirty="0" smtClean="0"/>
              <a:t>, </a:t>
            </a:r>
            <a:r>
              <a:rPr lang="en-US" sz="2800" dirty="0" err="1" smtClean="0">
                <a:solidFill>
                  <a:srgbClr val="FF0000"/>
                </a:solidFill>
              </a:rPr>
              <a:t>I</a:t>
            </a:r>
            <a:r>
              <a:rPr lang="en-US" sz="2800" dirty="0" err="1" smtClean="0"/>
              <a:t>dli</a:t>
            </a:r>
            <a:r>
              <a:rPr lang="en-US" sz="2800" dirty="0" smtClean="0">
                <a:solidFill>
                  <a:srgbClr val="FF0000"/>
                </a:solidFill>
              </a:rPr>
              <a:t> </a:t>
            </a:r>
            <a:r>
              <a:rPr lang="en-US" sz="2800" dirty="0" smtClean="0"/>
              <a:t>, </a:t>
            </a:r>
            <a:r>
              <a:rPr lang="en-US" sz="2800" b="1" u="sng" dirty="0" err="1" smtClean="0">
                <a:solidFill>
                  <a:srgbClr val="FF0000"/>
                </a:solidFill>
              </a:rPr>
              <a:t>S</a:t>
            </a:r>
            <a:r>
              <a:rPr lang="en-US" sz="2800" dirty="0" err="1" smtClean="0"/>
              <a:t>ambhar</a:t>
            </a:r>
            <a:r>
              <a:rPr lang="en-US" sz="2800" dirty="0" smtClean="0"/>
              <a:t>, </a:t>
            </a:r>
            <a:r>
              <a:rPr lang="en-US" sz="2800" b="1" u="sng" dirty="0" err="1" smtClean="0">
                <a:solidFill>
                  <a:srgbClr val="FF0000"/>
                </a:solidFill>
              </a:rPr>
              <a:t>C</a:t>
            </a:r>
            <a:r>
              <a:rPr lang="en-US" sz="2800" dirty="0" err="1" smtClean="0"/>
              <a:t>hatni</a:t>
            </a:r>
            <a:r>
              <a:rPr lang="en-US" sz="2800" dirty="0" smtClean="0"/>
              <a:t> </a:t>
            </a:r>
            <a:r>
              <a:rPr lang="en-US" sz="2800" dirty="0" err="1" smtClean="0">
                <a:solidFill>
                  <a:srgbClr val="FF0000"/>
                </a:solidFill>
              </a:rPr>
              <a:t>E</a:t>
            </a:r>
            <a:r>
              <a:rPr lang="en-US" sz="2800" dirty="0" err="1" smtClean="0"/>
              <a:t>clairs</a:t>
            </a:r>
            <a:r>
              <a:rPr lang="en-US" sz="2800" dirty="0" smtClean="0"/>
              <a:t>, </a:t>
            </a:r>
            <a:r>
              <a:rPr lang="en-US" sz="2800" dirty="0" smtClean="0">
                <a:solidFill>
                  <a:srgbClr val="FF0000"/>
                </a:solidFill>
              </a:rPr>
              <a:t>N</a:t>
            </a:r>
            <a:r>
              <a:rPr lang="en-US" sz="2800" dirty="0" smtClean="0"/>
              <a:t>oodles</a:t>
            </a:r>
            <a:r>
              <a:rPr lang="en-US" sz="2800" dirty="0" smtClean="0">
                <a:solidFill>
                  <a:srgbClr val="FF0000"/>
                </a:solidFill>
              </a:rPr>
              <a:t>, L</a:t>
            </a:r>
            <a:r>
              <a:rPr lang="en-US" sz="2800" dirty="0" smtClean="0"/>
              <a:t>ollypop </a:t>
            </a:r>
            <a:r>
              <a:rPr lang="en-US" sz="2800" dirty="0" err="1" smtClean="0"/>
              <a:t>kha</a:t>
            </a:r>
            <a:r>
              <a:rPr lang="en-US" sz="2800" dirty="0" smtClean="0"/>
              <a:t> </a:t>
            </a:r>
            <a:r>
              <a:rPr lang="en-US" sz="2800" dirty="0" err="1" smtClean="0"/>
              <a:t>raha</a:t>
            </a:r>
            <a:r>
              <a:rPr lang="en-US" sz="2800" dirty="0" smtClean="0"/>
              <a:t> </a:t>
            </a:r>
            <a:r>
              <a:rPr lang="en-US" sz="2800" dirty="0" err="1" smtClean="0"/>
              <a:t>tha</a:t>
            </a:r>
            <a:r>
              <a:rPr lang="en-US" sz="2800" dirty="0" smtClean="0"/>
              <a:t>.</a:t>
            </a:r>
          </a:p>
          <a:p>
            <a:pPr marL="609600" indent="-609600">
              <a:lnSpc>
                <a:spcPct val="80000"/>
              </a:lnSpc>
              <a:buNone/>
            </a:pPr>
            <a:endParaRPr lang="en-US" sz="2800" dirty="0" smtClean="0"/>
          </a:p>
          <a:p>
            <a:pPr marL="609600" indent="-609600">
              <a:lnSpc>
                <a:spcPct val="80000"/>
              </a:lnSpc>
              <a:buFont typeface="Wingdings" pitchFamily="2" charset="2"/>
              <a:buAutoNum type="arabicPeriod"/>
            </a:pPr>
            <a:r>
              <a:rPr lang="en-US" sz="2800" b="1" dirty="0" smtClean="0">
                <a:solidFill>
                  <a:srgbClr val="FF0000"/>
                </a:solidFill>
              </a:rPr>
              <a:t>M</a:t>
            </a:r>
            <a:r>
              <a:rPr lang="en-US" sz="2800" dirty="0" smtClean="0">
                <a:solidFill>
                  <a:srgbClr val="FF0000"/>
                </a:solidFill>
              </a:rPr>
              <a:t>-</a:t>
            </a:r>
            <a:r>
              <a:rPr lang="en-US" sz="2800" dirty="0" smtClean="0"/>
              <a:t> </a:t>
            </a:r>
            <a:r>
              <a:rPr lang="en-US" sz="2800" b="1" dirty="0" smtClean="0">
                <a:solidFill>
                  <a:srgbClr val="FF0000"/>
                </a:solidFill>
              </a:rPr>
              <a:t>M</a:t>
            </a:r>
            <a:r>
              <a:rPr lang="en-US" sz="2800" dirty="0" smtClean="0"/>
              <a:t>anager Oriented</a:t>
            </a:r>
          </a:p>
          <a:p>
            <a:pPr marL="609600" indent="-609600">
              <a:lnSpc>
                <a:spcPct val="80000"/>
              </a:lnSpc>
              <a:buFont typeface="Wingdings" pitchFamily="2" charset="2"/>
              <a:buAutoNum type="arabicPeriod"/>
            </a:pPr>
            <a:r>
              <a:rPr lang="en-US" sz="2800" b="1" dirty="0" smtClean="0">
                <a:solidFill>
                  <a:srgbClr val="FF0000"/>
                </a:solidFill>
              </a:rPr>
              <a:t>C- C</a:t>
            </a:r>
            <a:r>
              <a:rPr lang="en-US" sz="2800" dirty="0" smtClean="0"/>
              <a:t>ommon Data Flow</a:t>
            </a:r>
          </a:p>
          <a:p>
            <a:pPr marL="609600" indent="-609600">
              <a:lnSpc>
                <a:spcPct val="80000"/>
              </a:lnSpc>
              <a:buFont typeface="Wingdings" pitchFamily="2" charset="2"/>
              <a:buAutoNum type="arabicPeriod"/>
            </a:pPr>
            <a:r>
              <a:rPr lang="en-US" sz="2800" b="1" dirty="0" smtClean="0">
                <a:solidFill>
                  <a:srgbClr val="FF0000"/>
                </a:solidFill>
              </a:rPr>
              <a:t>C- C</a:t>
            </a:r>
            <a:r>
              <a:rPr lang="en-US" sz="2800" dirty="0" smtClean="0"/>
              <a:t>ommon Database</a:t>
            </a:r>
          </a:p>
          <a:p>
            <a:pPr marL="609600" indent="-609600">
              <a:lnSpc>
                <a:spcPct val="80000"/>
              </a:lnSpc>
              <a:buFont typeface="Wingdings" pitchFamily="2" charset="2"/>
              <a:buAutoNum type="arabicPeriod"/>
            </a:pPr>
            <a:r>
              <a:rPr lang="en-US" sz="2800" b="1" dirty="0" smtClean="0">
                <a:solidFill>
                  <a:srgbClr val="FF0000"/>
                </a:solidFill>
              </a:rPr>
              <a:t>M- M</a:t>
            </a:r>
            <a:r>
              <a:rPr lang="en-US" sz="2800" dirty="0" smtClean="0"/>
              <a:t>anagement Directed</a:t>
            </a:r>
          </a:p>
          <a:p>
            <a:pPr marL="609600" indent="-609600">
              <a:lnSpc>
                <a:spcPct val="80000"/>
              </a:lnSpc>
              <a:buFont typeface="Wingdings" pitchFamily="2" charset="2"/>
              <a:buAutoNum type="arabicPeriod"/>
            </a:pPr>
            <a:r>
              <a:rPr lang="en-US" sz="2800" b="1" dirty="0" smtClean="0">
                <a:solidFill>
                  <a:srgbClr val="FF0000"/>
                </a:solidFill>
              </a:rPr>
              <a:t>I- I</a:t>
            </a:r>
            <a:r>
              <a:rPr lang="en-US" sz="2800" dirty="0" smtClean="0"/>
              <a:t>ntegrated Data</a:t>
            </a:r>
          </a:p>
          <a:p>
            <a:pPr marL="609600" indent="-609600">
              <a:lnSpc>
                <a:spcPct val="80000"/>
              </a:lnSpc>
              <a:buFont typeface="Wingdings" pitchFamily="2" charset="2"/>
              <a:buAutoNum type="arabicPeriod"/>
            </a:pPr>
            <a:r>
              <a:rPr lang="en-US" sz="2800" b="1" dirty="0" smtClean="0">
                <a:solidFill>
                  <a:srgbClr val="FF0000"/>
                </a:solidFill>
              </a:rPr>
              <a:t>S- S</a:t>
            </a:r>
            <a:r>
              <a:rPr lang="en-US" sz="2800" dirty="0" smtClean="0"/>
              <a:t>ub-System (Modular Concept)</a:t>
            </a:r>
            <a:endParaRPr lang="en-US" sz="2800" b="1" dirty="0" smtClean="0">
              <a:solidFill>
                <a:srgbClr val="FF0000"/>
              </a:solidFill>
            </a:endParaRPr>
          </a:p>
          <a:p>
            <a:pPr marL="609600" indent="-609600">
              <a:lnSpc>
                <a:spcPct val="80000"/>
              </a:lnSpc>
              <a:buFont typeface="Wingdings" pitchFamily="2" charset="2"/>
              <a:buAutoNum type="arabicPeriod"/>
            </a:pPr>
            <a:r>
              <a:rPr lang="en-US" sz="2800" b="1" dirty="0" smtClean="0">
                <a:solidFill>
                  <a:srgbClr val="FF0000"/>
                </a:solidFill>
              </a:rPr>
              <a:t>C- C</a:t>
            </a:r>
            <a:r>
              <a:rPr lang="en-US" sz="2800" dirty="0" smtClean="0"/>
              <a:t>omputerized</a:t>
            </a:r>
          </a:p>
          <a:p>
            <a:pPr marL="609600" indent="-609600">
              <a:lnSpc>
                <a:spcPct val="80000"/>
              </a:lnSpc>
              <a:buFont typeface="Wingdings" pitchFamily="2" charset="2"/>
              <a:buAutoNum type="arabicPeriod"/>
            </a:pPr>
            <a:r>
              <a:rPr lang="en-US" sz="2800" b="1" dirty="0" smtClean="0">
                <a:solidFill>
                  <a:srgbClr val="FF0000"/>
                </a:solidFill>
              </a:rPr>
              <a:t>E- E</a:t>
            </a:r>
            <a:r>
              <a:rPr lang="en-US" sz="2800" dirty="0" smtClean="0"/>
              <a:t>xception Reports</a:t>
            </a:r>
          </a:p>
          <a:p>
            <a:pPr marL="609600" indent="-609600">
              <a:lnSpc>
                <a:spcPct val="80000"/>
              </a:lnSpc>
              <a:buFont typeface="Wingdings" pitchFamily="2" charset="2"/>
              <a:buAutoNum type="arabicPeriod"/>
            </a:pPr>
            <a:r>
              <a:rPr lang="en-US" sz="2800" b="1" dirty="0" smtClean="0">
                <a:solidFill>
                  <a:srgbClr val="FF0000"/>
                </a:solidFill>
              </a:rPr>
              <a:t>N- N</a:t>
            </a:r>
            <a:r>
              <a:rPr lang="en-US" sz="2800" dirty="0" smtClean="0"/>
              <a:t>eed Based</a:t>
            </a:r>
          </a:p>
          <a:p>
            <a:pPr marL="609600" indent="-609600">
              <a:lnSpc>
                <a:spcPct val="80000"/>
              </a:lnSpc>
              <a:buFont typeface="Wingdings" pitchFamily="2" charset="2"/>
              <a:buAutoNum type="arabicPeriod"/>
            </a:pPr>
            <a:r>
              <a:rPr lang="en-US" sz="2800" b="1" dirty="0" smtClean="0">
                <a:solidFill>
                  <a:srgbClr val="FF0000"/>
                </a:solidFill>
              </a:rPr>
              <a:t>L- L</a:t>
            </a:r>
            <a:r>
              <a:rPr lang="en-US" sz="2800" dirty="0" smtClean="0"/>
              <a:t>ong Term Planning</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p:txBody>
          <a:bodyPr/>
          <a:lstStyle/>
          <a:p>
            <a:pPr algn="ctr" eaLnBrk="1" hangingPunct="1"/>
            <a:r>
              <a:rPr lang="en-US" sz="3200" u="sng" dirty="0" smtClean="0"/>
              <a:t>Decision Support System</a:t>
            </a:r>
          </a:p>
        </p:txBody>
      </p:sp>
      <p:sp>
        <p:nvSpPr>
          <p:cNvPr id="12293" name="Rectangle 3"/>
          <p:cNvSpPr>
            <a:spLocks noGrp="1" noChangeArrowheads="1"/>
          </p:cNvSpPr>
          <p:nvPr>
            <p:ph type="body" idx="1"/>
          </p:nvPr>
        </p:nvSpPr>
        <p:spPr/>
        <p:txBody>
          <a:bodyPr/>
          <a:lstStyle/>
          <a:p>
            <a:pPr eaLnBrk="1" hangingPunct="1"/>
            <a:r>
              <a:rPr lang="en-US" dirty="0" smtClean="0"/>
              <a:t>Various Types of  Info System like</a:t>
            </a:r>
          </a:p>
          <a:p>
            <a:pPr eaLnBrk="1" hangingPunct="1">
              <a:buFontTx/>
              <a:buNone/>
            </a:pPr>
            <a:r>
              <a:rPr lang="en-US" dirty="0" smtClean="0"/>
              <a:t>TPS and MIS </a:t>
            </a:r>
            <a:r>
              <a:rPr lang="en-US" dirty="0" smtClean="0">
                <a:sym typeface="Wingdings" pitchFamily="2" charset="2"/>
              </a:rPr>
              <a:t> used for solving STRUCTURED problems</a:t>
            </a:r>
          </a:p>
          <a:p>
            <a:pPr eaLnBrk="1" hangingPunct="1">
              <a:buFontTx/>
              <a:buNone/>
            </a:pPr>
            <a:r>
              <a:rPr lang="en-US" dirty="0" err="1" smtClean="0">
                <a:sym typeface="Wingdings" pitchFamily="2" charset="2"/>
              </a:rPr>
              <a:t>DSS,Ex</a:t>
            </a:r>
            <a:r>
              <a:rPr lang="en-US" dirty="0" smtClean="0">
                <a:sym typeface="Wingdings" pitchFamily="2" charset="2"/>
              </a:rPr>
              <a:t> Info Sys, Expert Sys  used for solving semi structured &amp; unstructured Problems and Assists in decision making</a:t>
            </a:r>
          </a:p>
          <a:p>
            <a:pPr eaLnBrk="1" hangingPunct="1">
              <a:buFontTx/>
              <a:buNone/>
            </a:pPr>
            <a:endParaRPr lang="en-US" dirty="0" smtClean="0">
              <a:sym typeface="Wingdings" pitchFamily="2" charset="2"/>
            </a:endParaRPr>
          </a:p>
          <a:p>
            <a:pPr eaLnBrk="1" hangingPunct="1">
              <a:buFontTx/>
              <a:buNone/>
            </a:pPr>
            <a:r>
              <a:rPr lang="en-US" b="1" dirty="0" smtClean="0">
                <a:solidFill>
                  <a:srgbClr val="FF0000"/>
                </a:solidFill>
                <a:sym typeface="Wingdings" pitchFamily="2" charset="2"/>
              </a:rPr>
              <a:t>DSS =</a:t>
            </a:r>
            <a:r>
              <a:rPr lang="en-US" sz="2400" b="1" dirty="0" smtClean="0">
                <a:solidFill>
                  <a:srgbClr val="FF0000"/>
                </a:solidFill>
                <a:sym typeface="Wingdings" pitchFamily="2" charset="2"/>
              </a:rPr>
              <a:t>Intellectual of Individual + Computerized</a:t>
            </a:r>
            <a:endParaRPr lang="en-US" b="1" dirty="0" smtClean="0">
              <a:solidFill>
                <a:srgbClr val="FF0000"/>
              </a:solidFill>
            </a:endParaRP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563</TotalTime>
  <Words>3303</Words>
  <Application>Microsoft Office PowerPoint</Application>
  <PresentationFormat>On-screen Show (4:3)</PresentationFormat>
  <Paragraphs>440</Paragraphs>
  <Slides>40</Slides>
  <Notes>5</Notes>
  <HiddenSlides>3</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Concourse</vt:lpstr>
      <vt:lpstr> ISCA By Brijesh Gandhi</vt:lpstr>
      <vt:lpstr>Slide 2</vt:lpstr>
      <vt:lpstr>Slide 3</vt:lpstr>
      <vt:lpstr>Break – up – of Time</vt:lpstr>
      <vt:lpstr>Information System Concepts</vt:lpstr>
      <vt:lpstr>Transaction(Data) Processing System (TPS)</vt:lpstr>
      <vt:lpstr>Management Info System</vt:lpstr>
      <vt:lpstr>Slide 8</vt:lpstr>
      <vt:lpstr>Decision Support System</vt:lpstr>
      <vt:lpstr>Characterisitcs &amp; Capabilities of DSS</vt:lpstr>
      <vt:lpstr> Executive Information System or Executive Support System</vt:lpstr>
      <vt:lpstr>Characteristics of EIS</vt:lpstr>
      <vt:lpstr>ERP</vt:lpstr>
      <vt:lpstr>Characteristics of ERP</vt:lpstr>
      <vt:lpstr>Guidelines for ERP Implementations</vt:lpstr>
      <vt:lpstr>Slide 16</vt:lpstr>
      <vt:lpstr>System Manual</vt:lpstr>
      <vt:lpstr>What is the best approach to implement               Information Security</vt:lpstr>
      <vt:lpstr>Why is Audit of IS Required</vt:lpstr>
      <vt:lpstr>Slide 20</vt:lpstr>
      <vt:lpstr>Slide 21</vt:lpstr>
      <vt:lpstr>Slide 22</vt:lpstr>
      <vt:lpstr>Slide 23</vt:lpstr>
      <vt:lpstr>Internet &amp; Intranet Control Data Encryption Process</vt:lpstr>
      <vt:lpstr>Internet &amp; Intranet Controls  Private key Encryption</vt:lpstr>
      <vt:lpstr>Internet &amp; Intranet Controls  Public key Encryption</vt:lpstr>
      <vt:lpstr>Internet &amp; Intranet Controls  Firewall</vt:lpstr>
      <vt:lpstr>Digital Process of Signing Record</vt:lpstr>
      <vt:lpstr>Verification Process of Digitally Signed Record</vt:lpstr>
      <vt:lpstr>Business Continuity Planning &amp; Disaster Recovery Planning</vt:lpstr>
      <vt:lpstr>Objectives &amp; Goals of BCP - </vt:lpstr>
      <vt:lpstr>8 Phases of BCP</vt:lpstr>
      <vt:lpstr>Types of Plans</vt:lpstr>
      <vt:lpstr>Insurance</vt:lpstr>
      <vt:lpstr>Policies covers following resources</vt:lpstr>
      <vt:lpstr>                       Kinds of Insurances  1. First Party Insurances – Property Damages 2. First Party Insurances – Biz Interruption 3. Third Party Insurances – Gen Liability 4. Third Party Insurances – Directors &amp; Officers </vt:lpstr>
      <vt:lpstr>Testing Methodologies and Checklists</vt:lpstr>
      <vt:lpstr>Info Tech (Amended) Act, 2008</vt:lpstr>
      <vt:lpstr>Objectives of IT Act</vt:lpstr>
      <vt:lpstr>Slide 40</vt:lpstr>
    </vt:vector>
  </TitlesOfParts>
  <Company>B_Chartered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ISCA Compiled by Brijesh Gandhi</dc:title>
  <dc:creator>Brijesh Gandhi</dc:creator>
  <cp:lastModifiedBy>Brijesh Gandhi</cp:lastModifiedBy>
  <cp:revision>70</cp:revision>
  <dcterms:created xsi:type="dcterms:W3CDTF">2006-08-16T00:00:00Z</dcterms:created>
  <dcterms:modified xsi:type="dcterms:W3CDTF">2011-03-31T19:29:30Z</dcterms:modified>
</cp:coreProperties>
</file>