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handoutMasterIdLst>
    <p:handoutMasterId r:id="rId38"/>
  </p:handoutMasterIdLst>
  <p:sldIdLst>
    <p:sldId id="295" r:id="rId2"/>
    <p:sldId id="258" r:id="rId3"/>
    <p:sldId id="282" r:id="rId4"/>
    <p:sldId id="259" r:id="rId5"/>
    <p:sldId id="292" r:id="rId6"/>
    <p:sldId id="283" r:id="rId7"/>
    <p:sldId id="260" r:id="rId8"/>
    <p:sldId id="261" r:id="rId9"/>
    <p:sldId id="289" r:id="rId10"/>
    <p:sldId id="262" r:id="rId11"/>
    <p:sldId id="263" r:id="rId12"/>
    <p:sldId id="271" r:id="rId13"/>
    <p:sldId id="272" r:id="rId14"/>
    <p:sldId id="273" r:id="rId15"/>
    <p:sldId id="264" r:id="rId16"/>
    <p:sldId id="265" r:id="rId17"/>
    <p:sldId id="266" r:id="rId18"/>
    <p:sldId id="267" r:id="rId19"/>
    <p:sldId id="269" r:id="rId20"/>
    <p:sldId id="270" r:id="rId21"/>
    <p:sldId id="290" r:id="rId22"/>
    <p:sldId id="281" r:id="rId23"/>
    <p:sldId id="274" r:id="rId24"/>
    <p:sldId id="275" r:id="rId25"/>
    <p:sldId id="276" r:id="rId26"/>
    <p:sldId id="277" r:id="rId27"/>
    <p:sldId id="278" r:id="rId28"/>
    <p:sldId id="294" r:id="rId29"/>
    <p:sldId id="280" r:id="rId30"/>
    <p:sldId id="279" r:id="rId31"/>
    <p:sldId id="285" r:id="rId32"/>
    <p:sldId id="286" r:id="rId33"/>
    <p:sldId id="287" r:id="rId34"/>
    <p:sldId id="291" r:id="rId35"/>
    <p:sldId id="288"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311" autoAdjust="0"/>
    <p:restoredTop sz="94658" autoAdjust="0"/>
  </p:normalViewPr>
  <p:slideViewPr>
    <p:cSldViewPr>
      <p:cViewPr varScale="1">
        <p:scale>
          <a:sx n="74" d="100"/>
          <a:sy n="74" d="100"/>
        </p:scale>
        <p:origin x="-942" y="-102"/>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Bizsolindia</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1FAD85F-0224-4F2A-9343-C71539394CBE}" type="datetimeFigureOut">
              <a:rPr lang="en-US" smtClean="0"/>
              <a:pPr/>
              <a:t>7/28/2012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6508E1C-88C8-4346-9752-BEDA65C9C4D0}" type="slidenum">
              <a:rPr lang="en-US" smtClean="0"/>
              <a:pPr/>
              <a:t>‹#›</a:t>
            </a:fld>
            <a:endParaRPr 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Bizsolindia</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DF5149-8B83-4D6E-A15F-8CBE88BD1DB3}" type="datetimeFigureOut">
              <a:rPr lang="en-US" smtClean="0"/>
              <a:pPr/>
              <a:t>7/28/2012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46DC7A-05E4-40AA-897D-2C359198CD31}" type="slidenum">
              <a:rPr lang="en-US" smtClean="0"/>
              <a:pPr/>
              <a:t>‹#›</a:t>
            </a:fld>
            <a:endParaRPr lang="en-US" dirty="0"/>
          </a:p>
        </p:txBody>
      </p:sp>
    </p:spTree>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latin typeface="Arial" pitchFamily="34" charset="0"/>
              <a:ea typeface="ＭＳ Ｐゴシック" pitchFamily="34" charset="-128"/>
            </a:endParaRPr>
          </a:p>
        </p:txBody>
      </p:sp>
      <p:sp>
        <p:nvSpPr>
          <p:cNvPr id="4" name="Slide Number Placeholder 3"/>
          <p:cNvSpPr>
            <a:spLocks noGrp="1"/>
          </p:cNvSpPr>
          <p:nvPr>
            <p:ph type="sldNum" sz="quarter" idx="10"/>
          </p:nvPr>
        </p:nvSpPr>
        <p:spPr/>
        <p:txBody>
          <a:bodyPr/>
          <a:lstStyle/>
          <a:p>
            <a:fld id="{1746DC7A-05E4-40AA-897D-2C359198CD31}" type="slidenum">
              <a:rPr lang="en-US" smtClean="0"/>
              <a:pPr/>
              <a:t>2</a:t>
            </a:fld>
            <a:endParaRPr lang="en-US" dirty="0"/>
          </a:p>
        </p:txBody>
      </p:sp>
      <p:sp>
        <p:nvSpPr>
          <p:cNvPr id="5" name="Header Placeholder 4"/>
          <p:cNvSpPr>
            <a:spLocks noGrp="1"/>
          </p:cNvSpPr>
          <p:nvPr>
            <p:ph type="hdr" sz="quarter" idx="11"/>
          </p:nvPr>
        </p:nvSpPr>
        <p:spPr/>
        <p:txBody>
          <a:bodyPr/>
          <a:lstStyle/>
          <a:p>
            <a:r>
              <a:rPr lang="en-US" smtClean="0"/>
              <a:t>Bizsolindia</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7/28/2012</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7/28/2012</a:t>
            </a:fld>
            <a:endParaRPr lang="en-US" dirty="0"/>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7/28/2012</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7/28/2012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7/28/2012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7/28/2012</a:t>
            </a:fld>
            <a:endParaRPr lang="en-US" dirty="0"/>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7/28/2012</a:t>
            </a:fld>
            <a:endParaRPr lang="en-US" dirty="0"/>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7/28/2012</a:t>
            </a:fld>
            <a:endParaRPr lang="en-US" dirty="0"/>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7/28/2012</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2600"/>
            <a:ext cx="7467600" cy="1143000"/>
          </a:xfrm>
        </p:spPr>
        <p:txBody>
          <a:bodyPr>
            <a:normAutofit/>
          </a:bodyPr>
          <a:lstStyle/>
          <a:p>
            <a:pPr algn="ctr"/>
            <a:r>
              <a:rPr lang="en-US" sz="6600" dirty="0" smtClean="0">
                <a:solidFill>
                  <a:schemeClr val="accent2">
                    <a:lumMod val="50000"/>
                  </a:schemeClr>
                </a:solidFill>
                <a:latin typeface="Palatino Linotype" pitchFamily="18" charset="0"/>
              </a:rPr>
              <a:t>SERVICE TAX</a:t>
            </a:r>
            <a:endParaRPr lang="en-US" sz="6600" dirty="0">
              <a:solidFill>
                <a:schemeClr val="accent2">
                  <a:lumMod val="50000"/>
                </a:schemeClr>
              </a:solidFill>
            </a:endParaRPr>
          </a:p>
        </p:txBody>
      </p:sp>
      <p:sp>
        <p:nvSpPr>
          <p:cNvPr id="3" name="Content Placeholder 2"/>
          <p:cNvSpPr>
            <a:spLocks noGrp="1"/>
          </p:cNvSpPr>
          <p:nvPr>
            <p:ph sz="quarter" idx="1"/>
          </p:nvPr>
        </p:nvSpPr>
        <p:spPr>
          <a:xfrm>
            <a:off x="457200" y="3657600"/>
            <a:ext cx="8229600" cy="2816352"/>
          </a:xfrm>
        </p:spPr>
        <p:txBody>
          <a:bodyPr>
            <a:normAutofit/>
          </a:bodyPr>
          <a:lstStyle/>
          <a:p>
            <a:endParaRPr lang="en-US" dirty="0" smtClean="0">
              <a:solidFill>
                <a:schemeClr val="accent1">
                  <a:lumMod val="50000"/>
                </a:schemeClr>
              </a:solidFill>
              <a:latin typeface="Palatino Linotype" pitchFamily="18" charset="0"/>
            </a:endParaRPr>
          </a:p>
          <a:p>
            <a:pPr>
              <a:buNone/>
            </a:pPr>
            <a:r>
              <a:rPr lang="en-US" dirty="0" smtClean="0">
                <a:solidFill>
                  <a:schemeClr val="accent1">
                    <a:lumMod val="50000"/>
                  </a:schemeClr>
                </a:solidFill>
                <a:latin typeface="Palatino Linotype" pitchFamily="18" charset="0"/>
              </a:rPr>
              <a:t>		                                </a:t>
            </a:r>
            <a:r>
              <a:rPr lang="en-US" sz="3200" b="1" dirty="0" smtClean="0">
                <a:solidFill>
                  <a:schemeClr val="accent2">
                    <a:lumMod val="50000"/>
                  </a:schemeClr>
                </a:solidFill>
                <a:latin typeface="Palatino Linotype" pitchFamily="18" charset="0"/>
              </a:rPr>
              <a:t>CA Abhishek Malpani</a:t>
            </a:r>
            <a:endParaRPr lang="en-US" sz="2800" b="1" dirty="0" smtClean="0">
              <a:solidFill>
                <a:schemeClr val="accent2">
                  <a:lumMod val="50000"/>
                </a:schemeClr>
              </a:solidFill>
              <a:latin typeface="Palatino Linotype" pitchFamily="18" charset="0"/>
            </a:endParaRPr>
          </a:p>
          <a:p>
            <a:pPr algn="ctr">
              <a:buNone/>
            </a:pPr>
            <a:r>
              <a:rPr lang="en-US" sz="6600" dirty="0" smtClean="0">
                <a:solidFill>
                  <a:srgbClr val="FF0000"/>
                </a:solidFill>
              </a:rPr>
              <a:t>       </a:t>
            </a:r>
            <a:r>
              <a:rPr lang="en-US" sz="4800" i="1" dirty="0" smtClean="0">
                <a:solidFill>
                  <a:srgbClr val="FF0000"/>
                </a:solidFill>
              </a:rPr>
              <a:t>Biz</a:t>
            </a:r>
            <a:r>
              <a:rPr lang="en-US" sz="4800" i="1" dirty="0" smtClean="0">
                <a:solidFill>
                  <a:srgbClr val="002060"/>
                </a:solidFill>
              </a:rPr>
              <a:t>sol</a:t>
            </a:r>
          </a:p>
          <a:p>
            <a:pPr algn="ctr">
              <a:buNone/>
            </a:pPr>
            <a:r>
              <a:rPr lang="en-US" dirty="0" smtClean="0">
                <a:solidFill>
                  <a:srgbClr val="002060"/>
                </a:solidFill>
              </a:rPr>
              <a:t>                                           …Partners in Strategy</a:t>
            </a:r>
            <a:endParaRPr lang="en-US" b="1" dirty="0" smtClean="0">
              <a:solidFill>
                <a:schemeClr val="accent1">
                  <a:lumMod val="50000"/>
                </a:schemeClr>
              </a:solidFill>
              <a:latin typeface="Palatino Linotype" pitchFamily="18" charset="0"/>
            </a:endParaRPr>
          </a:p>
          <a:p>
            <a:pPr>
              <a:buNone/>
            </a:pPr>
            <a:endParaRPr lang="en-US" sz="2800" b="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600" b="1" dirty="0" smtClean="0">
                <a:solidFill>
                  <a:schemeClr val="accent3">
                    <a:lumMod val="50000"/>
                  </a:schemeClr>
                </a:solidFill>
              </a:rPr>
              <a:t>INPUT SERVICE </a:t>
            </a:r>
            <a:r>
              <a:rPr lang="en-US" sz="3600" b="1" dirty="0" smtClean="0">
                <a:solidFill>
                  <a:srgbClr val="FF0000"/>
                </a:solidFill>
              </a:rPr>
              <a:t>EXCLUDES</a:t>
            </a:r>
            <a:endParaRPr lang="en-US" sz="3600" b="1" dirty="0">
              <a:solidFill>
                <a:srgbClr val="FF0000"/>
              </a:solidFill>
            </a:endParaRPr>
          </a:p>
        </p:txBody>
      </p:sp>
      <p:sp>
        <p:nvSpPr>
          <p:cNvPr id="2" name="Content Placeholder 1"/>
          <p:cNvSpPr>
            <a:spLocks noGrp="1"/>
          </p:cNvSpPr>
          <p:nvPr>
            <p:ph sz="quarter" idx="1"/>
          </p:nvPr>
        </p:nvSpPr>
        <p:spPr/>
        <p:txBody>
          <a:bodyPr/>
          <a:lstStyle/>
          <a:p>
            <a:pPr algn="just">
              <a:buNone/>
            </a:pPr>
            <a:endParaRPr lang="en-US" dirty="0" smtClean="0"/>
          </a:p>
          <a:p>
            <a:pPr algn="just">
              <a:buFont typeface="Wingdings" pitchFamily="2" charset="2"/>
              <a:buChar char="q"/>
            </a:pPr>
            <a:r>
              <a:rPr lang="en-US" dirty="0" smtClean="0"/>
              <a:t>Service portion in the execution of a </a:t>
            </a:r>
            <a:r>
              <a:rPr lang="en-US" dirty="0" smtClean="0"/>
              <a:t>WORKS CONTRACT &amp; CONSTRUCTION SERVICES </a:t>
            </a:r>
            <a:r>
              <a:rPr lang="en-US" dirty="0" smtClean="0"/>
              <a:t>in so far they are used for-</a:t>
            </a:r>
          </a:p>
          <a:p>
            <a:pPr algn="just">
              <a:buNone/>
            </a:pPr>
            <a:r>
              <a:rPr lang="en-US" dirty="0" smtClean="0"/>
              <a:t>	(</a:t>
            </a:r>
            <a:r>
              <a:rPr lang="en-US" dirty="0" err="1" smtClean="0"/>
              <a:t>i</a:t>
            </a:r>
            <a:r>
              <a:rPr lang="en-US" dirty="0" smtClean="0"/>
              <a:t>) Construction or execution of works contract of a building or a civil structure or a part thereof; or</a:t>
            </a:r>
          </a:p>
          <a:p>
            <a:pPr algn="just">
              <a:buNone/>
            </a:pPr>
            <a:r>
              <a:rPr lang="en-US" dirty="0" smtClean="0"/>
              <a:t>	(ii) laying of foundation or making of structures for support of capital goods</a:t>
            </a:r>
            <a:endParaRPr lang="en-US" dirty="0"/>
          </a:p>
        </p:txBody>
      </p:sp>
      <p:pic>
        <p:nvPicPr>
          <p:cNvPr id="5" name="Picture 8" descr="title"/>
          <p:cNvPicPr>
            <a:picLocks noChangeAspect="1" noChangeArrowheads="1"/>
          </p:cNvPicPr>
          <p:nvPr/>
        </p:nvPicPr>
        <p:blipFill>
          <a:blip r:embed="rId2"/>
          <a:srcRect/>
          <a:stretch>
            <a:fillRect/>
          </a:stretch>
        </p:blipFill>
        <p:spPr bwMode="auto">
          <a:xfrm>
            <a:off x="7696200" y="5867400"/>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checkerboard(across)">
                                      <p:cBhvr>
                                        <p:cTn id="13" dur="500"/>
                                        <p:tgtEl>
                                          <p:spTgt spid="2">
                                            <p:txEl>
                                              <p:pRg st="1" end="1"/>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checkerboard(across)">
                                      <p:cBhvr>
                                        <p:cTn id="16" dur="500"/>
                                        <p:tgtEl>
                                          <p:spTgt spid="2">
                                            <p:txEl>
                                              <p:pRg st="2" end="2"/>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checkerboard(across)">
                                      <p:cBhvr>
                                        <p:cTn id="1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600" b="1" dirty="0" smtClean="0">
                <a:solidFill>
                  <a:schemeClr val="accent1">
                    <a:lumMod val="50000"/>
                  </a:schemeClr>
                </a:solidFill>
              </a:rPr>
              <a:t>INPUT SERVICE </a:t>
            </a:r>
            <a:r>
              <a:rPr lang="en-US" sz="3600" b="1" dirty="0" smtClean="0">
                <a:solidFill>
                  <a:srgbClr val="FF0000"/>
                </a:solidFill>
              </a:rPr>
              <a:t>EXCLUDES</a:t>
            </a:r>
            <a:endParaRPr lang="en-US" sz="3600" b="1" dirty="0">
              <a:solidFill>
                <a:srgbClr val="FF0000"/>
              </a:solidFill>
            </a:endParaRPr>
          </a:p>
        </p:txBody>
      </p:sp>
      <p:sp>
        <p:nvSpPr>
          <p:cNvPr id="2" name="Content Placeholder 1"/>
          <p:cNvSpPr>
            <a:spLocks noGrp="1"/>
          </p:cNvSpPr>
          <p:nvPr>
            <p:ph sz="quarter" idx="1"/>
          </p:nvPr>
        </p:nvSpPr>
        <p:spPr/>
        <p:txBody>
          <a:bodyPr>
            <a:normAutofit fontScale="70000" lnSpcReduction="20000"/>
          </a:bodyPr>
          <a:lstStyle/>
          <a:p>
            <a:pPr algn="just">
              <a:buFont typeface="Wingdings" pitchFamily="2" charset="2"/>
              <a:buChar char="q"/>
            </a:pPr>
            <a:r>
              <a:rPr lang="en-US" sz="3200" dirty="0" smtClean="0"/>
              <a:t>Services provided by way of renting of a motor vehicle. (Rent a cab service)</a:t>
            </a:r>
          </a:p>
          <a:p>
            <a:pPr algn="just">
              <a:buFont typeface="Wingdings" pitchFamily="2" charset="2"/>
              <a:buChar char="q"/>
            </a:pPr>
            <a:endParaRPr lang="en-US" sz="3200" dirty="0" smtClean="0"/>
          </a:p>
          <a:p>
            <a:pPr algn="just">
              <a:buFont typeface="Wingdings" pitchFamily="2" charset="2"/>
              <a:buChar char="q"/>
            </a:pPr>
            <a:r>
              <a:rPr lang="en-US" sz="3200" dirty="0" smtClean="0"/>
              <a:t>Service of general insurance business, servicing, repair &amp; maintenance of motor vehicle which is not a capital goods, except when used by-</a:t>
            </a:r>
          </a:p>
          <a:p>
            <a:pPr algn="just"/>
            <a:endParaRPr lang="en-US" sz="3200" dirty="0" smtClean="0"/>
          </a:p>
          <a:p>
            <a:pPr algn="just"/>
            <a:r>
              <a:rPr lang="en-US" sz="3200" dirty="0" smtClean="0"/>
              <a:t>(a) a manufacturer of a motor vehicle in respect of a motor vehicle manufactured by such person</a:t>
            </a:r>
          </a:p>
          <a:p>
            <a:pPr algn="just"/>
            <a:endParaRPr lang="en-US" sz="3200" dirty="0" smtClean="0"/>
          </a:p>
          <a:p>
            <a:pPr algn="just"/>
            <a:r>
              <a:rPr lang="en-US" sz="3200" dirty="0" smtClean="0"/>
              <a:t>(b) an insurance company in respect of a motor vehicle insured or reinsured by such a person</a:t>
            </a:r>
          </a:p>
          <a:p>
            <a:endParaRPr lang="en-US" sz="3200" dirty="0" smtClean="0"/>
          </a:p>
          <a:p>
            <a:endParaRPr lang="en-US" dirty="0" smtClean="0"/>
          </a:p>
          <a:p>
            <a:pPr>
              <a:buNone/>
            </a:pPr>
            <a:r>
              <a:rPr lang="en-US" dirty="0" smtClean="0"/>
              <a:t>	</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7543800" y="5935662"/>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checkerboard(across)">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 calcmode="lin" valueType="num">
                                      <p:cBhvr additive="base">
                                        <p:cTn id="1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checkerboard(across)">
                                      <p:cBhvr>
                                        <p:cTn id="24" dur="500"/>
                                        <p:tgtEl>
                                          <p:spTgt spid="2">
                                            <p:txEl>
                                              <p:pRg st="4" end="4"/>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checkerboard(across)">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944562"/>
          </a:xfrm>
        </p:spPr>
        <p:txBody>
          <a:bodyPr>
            <a:normAutofit/>
          </a:bodyPr>
          <a:lstStyle/>
          <a:p>
            <a:pPr algn="ctr"/>
            <a:r>
              <a:rPr lang="en-US" sz="3600" b="1" dirty="0" smtClean="0">
                <a:solidFill>
                  <a:schemeClr val="accent3">
                    <a:lumMod val="50000"/>
                  </a:schemeClr>
                </a:solidFill>
              </a:rPr>
              <a:t>INPUT SERVICE </a:t>
            </a:r>
            <a:r>
              <a:rPr lang="en-US" sz="3600" b="1" dirty="0" smtClean="0">
                <a:solidFill>
                  <a:srgbClr val="FF0000"/>
                </a:solidFill>
              </a:rPr>
              <a:t>EXCLUDES</a:t>
            </a:r>
            <a:endParaRPr lang="en-US" sz="3600" b="1" dirty="0">
              <a:solidFill>
                <a:srgbClr val="FF0000"/>
              </a:solidFill>
            </a:endParaRPr>
          </a:p>
        </p:txBody>
      </p:sp>
      <p:sp>
        <p:nvSpPr>
          <p:cNvPr id="2" name="Content Placeholder 1"/>
          <p:cNvSpPr>
            <a:spLocks noGrp="1"/>
          </p:cNvSpPr>
          <p:nvPr>
            <p:ph sz="quarter" idx="1"/>
          </p:nvPr>
        </p:nvSpPr>
        <p:spPr/>
        <p:txBody>
          <a:bodyPr/>
          <a:lstStyle/>
          <a:p>
            <a:pPr>
              <a:buFont typeface="Wingdings" pitchFamily="2" charset="2"/>
              <a:buChar char="q"/>
            </a:pPr>
            <a:r>
              <a:rPr lang="en-US" dirty="0" smtClean="0"/>
              <a:t>Architect's Service</a:t>
            </a:r>
          </a:p>
          <a:p>
            <a:pPr>
              <a:buFont typeface="Wingdings" pitchFamily="2" charset="2"/>
              <a:buChar char="q"/>
            </a:pPr>
            <a:endParaRPr lang="en-US" dirty="0" smtClean="0"/>
          </a:p>
          <a:p>
            <a:pPr>
              <a:buFont typeface="Wingdings" pitchFamily="2" charset="2"/>
              <a:buChar char="q"/>
            </a:pPr>
            <a:endParaRPr lang="en-US" dirty="0" smtClean="0"/>
          </a:p>
          <a:p>
            <a:pPr>
              <a:buFont typeface="Wingdings" pitchFamily="2" charset="2"/>
              <a:buChar char="q"/>
            </a:pPr>
            <a:r>
              <a:rPr lang="en-US" dirty="0" smtClean="0"/>
              <a:t>Port Services</a:t>
            </a:r>
          </a:p>
          <a:p>
            <a:pPr>
              <a:buFont typeface="Wingdings" pitchFamily="2" charset="2"/>
              <a:buChar char="q"/>
            </a:pPr>
            <a:endParaRPr lang="en-US" dirty="0" smtClean="0"/>
          </a:p>
          <a:p>
            <a:pPr>
              <a:buFont typeface="Wingdings" pitchFamily="2" charset="2"/>
              <a:buChar char="q"/>
            </a:pPr>
            <a:endParaRPr lang="en-US" dirty="0" smtClean="0"/>
          </a:p>
          <a:p>
            <a:pPr>
              <a:buFont typeface="Wingdings" pitchFamily="2" charset="2"/>
              <a:buChar char="q"/>
            </a:pPr>
            <a:r>
              <a:rPr lang="en-US" dirty="0" smtClean="0"/>
              <a:t>Airport Services</a:t>
            </a:r>
          </a:p>
          <a:p>
            <a:pPr>
              <a:buNone/>
            </a:pPr>
            <a:r>
              <a:rPr lang="en-US" dirty="0" smtClean="0"/>
              <a:t> </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7543800" y="5935662"/>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heckerboard(across)">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checkerboard(across)">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600" b="1" dirty="0" smtClean="0">
                <a:solidFill>
                  <a:schemeClr val="accent1">
                    <a:lumMod val="50000"/>
                  </a:schemeClr>
                </a:solidFill>
              </a:rPr>
              <a:t>INPUT SERVICE </a:t>
            </a:r>
            <a:r>
              <a:rPr lang="en-US" sz="3600" b="1" dirty="0" smtClean="0">
                <a:solidFill>
                  <a:srgbClr val="FF0000"/>
                </a:solidFill>
              </a:rPr>
              <a:t>EXCLUDES</a:t>
            </a:r>
            <a:endParaRPr lang="en-US" sz="3600" b="1" dirty="0">
              <a:solidFill>
                <a:srgbClr val="FF0000"/>
              </a:solidFill>
            </a:endParaRPr>
          </a:p>
        </p:txBody>
      </p:sp>
      <p:sp>
        <p:nvSpPr>
          <p:cNvPr id="2" name="Content Placeholder 1"/>
          <p:cNvSpPr>
            <a:spLocks noGrp="1"/>
          </p:cNvSpPr>
          <p:nvPr>
            <p:ph sz="quarter" idx="1"/>
          </p:nvPr>
        </p:nvSpPr>
        <p:spPr/>
        <p:txBody>
          <a:bodyPr>
            <a:normAutofit fontScale="92500" lnSpcReduction="10000"/>
          </a:bodyPr>
          <a:lstStyle/>
          <a:p>
            <a:pPr>
              <a:buFont typeface="Wingdings" pitchFamily="2" charset="2"/>
              <a:buChar char="q"/>
            </a:pPr>
            <a:r>
              <a:rPr lang="en-US" dirty="0" smtClean="0"/>
              <a:t>Services received for personal consumption of the employees such as:</a:t>
            </a:r>
          </a:p>
          <a:p>
            <a:r>
              <a:rPr lang="en-US" dirty="0" smtClean="0"/>
              <a:t>(</a:t>
            </a:r>
            <a:r>
              <a:rPr lang="en-US" dirty="0" err="1" smtClean="0"/>
              <a:t>i</a:t>
            </a:r>
            <a:r>
              <a:rPr lang="en-US" dirty="0" smtClean="0"/>
              <a:t>) Outdoor Caterer's Services </a:t>
            </a:r>
          </a:p>
          <a:p>
            <a:r>
              <a:rPr lang="en-US" dirty="0" smtClean="0"/>
              <a:t>(ii) Beauty Parlor's Services</a:t>
            </a:r>
          </a:p>
          <a:p>
            <a:r>
              <a:rPr lang="en-US" dirty="0" smtClean="0"/>
              <a:t>(iii) Health Related Services</a:t>
            </a:r>
          </a:p>
          <a:p>
            <a:r>
              <a:rPr lang="en-US" dirty="0" smtClean="0"/>
              <a:t>(iv) Health Club &amp; Fitness Centre's Services</a:t>
            </a:r>
          </a:p>
          <a:p>
            <a:r>
              <a:rPr lang="en-US" dirty="0" smtClean="0"/>
              <a:t>(v) Cosmetic &amp; Plastic Surgery Services</a:t>
            </a:r>
          </a:p>
          <a:p>
            <a:r>
              <a:rPr lang="en-US" dirty="0" smtClean="0"/>
              <a:t>(vi) Services Provided by Club or Association</a:t>
            </a:r>
          </a:p>
          <a:p>
            <a:r>
              <a:rPr lang="en-US" dirty="0" smtClean="0"/>
              <a:t>(vii) Life Insurance Business Services</a:t>
            </a:r>
          </a:p>
          <a:p>
            <a:r>
              <a:rPr lang="en-US" dirty="0" smtClean="0"/>
              <a:t>(viii) Health insurance services (mediclaim)</a:t>
            </a:r>
          </a:p>
          <a:p>
            <a:r>
              <a:rPr lang="en-US" dirty="0" smtClean="0"/>
              <a:t>(ix) Travel benefits extended to employees on vacation such as </a:t>
            </a:r>
          </a:p>
          <a:p>
            <a:r>
              <a:rPr lang="en-US" dirty="0" smtClean="0"/>
              <a:t>Leave or Home Travel Concession</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7620000" y="5935662"/>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heckerboard(across)">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heckerboard(across)">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checkerboard(across)">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checkerboard(across)">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checkerboard(across)">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checkerboard(across)">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checkerboard(across)">
                                      <p:cBhvr>
                                        <p:cTn id="47" dur="500"/>
                                        <p:tgtEl>
                                          <p:spTgt spid="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2">
                                            <p:txEl>
                                              <p:pRg st="8" end="8"/>
                                            </p:txEl>
                                          </p:spTgt>
                                        </p:tgtEl>
                                        <p:attrNameLst>
                                          <p:attrName>style.visibility</p:attrName>
                                        </p:attrNameLst>
                                      </p:cBhvr>
                                      <p:to>
                                        <p:strVal val="visible"/>
                                      </p:to>
                                    </p:set>
                                    <p:animEffect transition="in" filter="checkerboard(across)">
                                      <p:cBhvr>
                                        <p:cTn id="52" dur="500"/>
                                        <p:tgtEl>
                                          <p:spTgt spid="2">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2">
                                            <p:txEl>
                                              <p:pRg st="9" end="9"/>
                                            </p:txEl>
                                          </p:spTgt>
                                        </p:tgtEl>
                                        <p:attrNameLst>
                                          <p:attrName>style.visibility</p:attrName>
                                        </p:attrNameLst>
                                      </p:cBhvr>
                                      <p:to>
                                        <p:strVal val="visible"/>
                                      </p:to>
                                    </p:set>
                                    <p:animEffect transition="in" filter="checkerboard(across)">
                                      <p:cBhvr>
                                        <p:cTn id="57" dur="500"/>
                                        <p:tgtEl>
                                          <p:spTgt spid="2">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2">
                                            <p:txEl>
                                              <p:pRg st="10" end="10"/>
                                            </p:txEl>
                                          </p:spTgt>
                                        </p:tgtEl>
                                        <p:attrNameLst>
                                          <p:attrName>style.visibility</p:attrName>
                                        </p:attrNameLst>
                                      </p:cBhvr>
                                      <p:to>
                                        <p:strVal val="visible"/>
                                      </p:to>
                                    </p:set>
                                    <p:animEffect transition="in" filter="checkerboard(across)">
                                      <p:cBhvr>
                                        <p:cTn id="6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fontScale="90000"/>
          </a:bodyPr>
          <a:lstStyle/>
          <a:p>
            <a:pPr algn="ctr"/>
            <a:r>
              <a:rPr lang="en-US" sz="4000" b="1" dirty="0" smtClean="0">
                <a:solidFill>
                  <a:schemeClr val="accent3">
                    <a:lumMod val="50000"/>
                  </a:schemeClr>
                </a:solidFill>
              </a:rPr>
              <a:t>INPUT SERVICE </a:t>
            </a:r>
            <a:r>
              <a:rPr lang="en-US" sz="4000" b="1" dirty="0" smtClean="0">
                <a:solidFill>
                  <a:srgbClr val="FF0000"/>
                </a:solidFill>
              </a:rPr>
              <a:t>EXCLUDES</a:t>
            </a:r>
            <a:endParaRPr lang="en-US" sz="4000" b="1" dirty="0">
              <a:solidFill>
                <a:srgbClr val="FF0000"/>
              </a:solidFill>
            </a:endParaRPr>
          </a:p>
        </p:txBody>
      </p:sp>
      <p:sp>
        <p:nvSpPr>
          <p:cNvPr id="2" name="Content Placeholder 1"/>
          <p:cNvSpPr>
            <a:spLocks noGrp="1"/>
          </p:cNvSpPr>
          <p:nvPr>
            <p:ph sz="quarter" idx="1"/>
          </p:nvPr>
        </p:nvSpPr>
        <p:spPr/>
        <p:txBody>
          <a:bodyPr/>
          <a:lstStyle/>
          <a:p>
            <a:pPr algn="just"/>
            <a:endParaRPr lang="en-US" dirty="0" smtClean="0"/>
          </a:p>
          <a:p>
            <a:pPr algn="just"/>
            <a:endParaRPr lang="en-US" dirty="0" smtClean="0"/>
          </a:p>
          <a:p>
            <a:pPr algn="just"/>
            <a:r>
              <a:rPr lang="en-US" dirty="0" smtClean="0"/>
              <a:t>In simple words, If a business entity receives any services for </a:t>
            </a:r>
            <a:r>
              <a:rPr lang="en-US" b="1" dirty="0" smtClean="0"/>
              <a:t>PERSONAL CONSUMPTION</a:t>
            </a:r>
            <a:r>
              <a:rPr lang="en-US" dirty="0" smtClean="0"/>
              <a:t> of its employees, the Cenvat credit in respect of such services shall not be available.</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7696200" y="5935662"/>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amond(in)">
                                      <p:cBhvr>
                                        <p:cTn id="1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b="1" dirty="0" smtClean="0">
                <a:solidFill>
                  <a:schemeClr val="accent3">
                    <a:lumMod val="50000"/>
                  </a:schemeClr>
                </a:solidFill>
              </a:rPr>
              <a:t>CONDITION OF ALLOWING CENVAT CREDIT</a:t>
            </a:r>
            <a:endParaRPr lang="en-US" b="1" dirty="0">
              <a:solidFill>
                <a:schemeClr val="accent3">
                  <a:lumMod val="50000"/>
                </a:schemeClr>
              </a:solidFill>
            </a:endParaRPr>
          </a:p>
        </p:txBody>
      </p:sp>
      <p:sp>
        <p:nvSpPr>
          <p:cNvPr id="2" name="Content Placeholder 1"/>
          <p:cNvSpPr>
            <a:spLocks noGrp="1"/>
          </p:cNvSpPr>
          <p:nvPr>
            <p:ph sz="quarter" idx="1"/>
          </p:nvPr>
        </p:nvSpPr>
        <p:spPr/>
        <p:txBody>
          <a:bodyPr>
            <a:normAutofit fontScale="92500"/>
          </a:bodyPr>
          <a:lstStyle/>
          <a:p>
            <a:pPr algn="just"/>
            <a:r>
              <a:rPr lang="en-US" dirty="0" smtClean="0"/>
              <a:t>As per Rule 4 (7) of Cenvat Credit Rules, 2004,</a:t>
            </a:r>
          </a:p>
          <a:p>
            <a:pPr algn="just">
              <a:buNone/>
            </a:pPr>
            <a:r>
              <a:rPr lang="en-US" dirty="0" smtClean="0"/>
              <a:t>	</a:t>
            </a:r>
          </a:p>
          <a:p>
            <a:pPr algn="just">
              <a:buNone/>
            </a:pPr>
            <a:r>
              <a:rPr lang="en-US" dirty="0" smtClean="0"/>
              <a:t>    The CENVAT CREDIT in respect of input service shall be allowed, on or after the day on which the invoice, bill or as the case may be, challan referred into Rule 9 is received.</a:t>
            </a:r>
          </a:p>
          <a:p>
            <a:pPr algn="just"/>
            <a:endParaRPr lang="en-US" dirty="0" smtClean="0"/>
          </a:p>
          <a:p>
            <a:pPr algn="just">
              <a:buNone/>
            </a:pPr>
            <a:endParaRPr lang="en-US" dirty="0" smtClean="0"/>
          </a:p>
          <a:p>
            <a:pPr algn="just"/>
            <a:r>
              <a:rPr lang="en-US" dirty="0" smtClean="0"/>
              <a:t>In case of an input service where the service tax is paid on REVERSE CHARGE by the recipient of service, CENVAT in respect of such input service shall be allowed on or after the day on which payment is made of the value of input service.</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7696200" y="5935662"/>
            <a:ext cx="1143000" cy="92233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checkerboard(across)">
                                      <p:cBhvr>
                                        <p:cTn id="15" dur="500"/>
                                        <p:tgtEl>
                                          <p:spTgt spid="2">
                                            <p:txEl>
                                              <p:pRg st="1" end="1"/>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checkerboard(across)">
                                      <p:cBhvr>
                                        <p:cTn id="18" dur="5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checkerboard(across)">
                                      <p:cBhvr>
                                        <p:cTn id="2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b="1" dirty="0" smtClean="0">
                <a:solidFill>
                  <a:schemeClr val="accent3">
                    <a:lumMod val="50000"/>
                  </a:schemeClr>
                </a:solidFill>
              </a:rPr>
              <a:t>CONDITION OF ALLOWING CENVAT CREDIT</a:t>
            </a:r>
            <a:endParaRPr lang="en-US" b="1" dirty="0">
              <a:solidFill>
                <a:schemeClr val="accent3">
                  <a:lumMod val="50000"/>
                </a:schemeClr>
              </a:solidFill>
            </a:endParaRPr>
          </a:p>
        </p:txBody>
      </p:sp>
      <p:sp>
        <p:nvSpPr>
          <p:cNvPr id="2" name="Content Placeholder 1"/>
          <p:cNvSpPr>
            <a:spLocks noGrp="1"/>
          </p:cNvSpPr>
          <p:nvPr>
            <p:ph sz="quarter" idx="1"/>
          </p:nvPr>
        </p:nvSpPr>
        <p:spPr/>
        <p:txBody>
          <a:bodyPr/>
          <a:lstStyle/>
          <a:p>
            <a:pPr algn="just">
              <a:buNone/>
            </a:pPr>
            <a:endParaRPr lang="en-US" dirty="0" smtClean="0"/>
          </a:p>
          <a:p>
            <a:pPr algn="just"/>
            <a:endParaRPr lang="en-US" dirty="0" smtClean="0"/>
          </a:p>
          <a:p>
            <a:pPr algn="just"/>
            <a:r>
              <a:rPr lang="en-US" dirty="0" smtClean="0"/>
              <a:t>In case the payment has not been made within </a:t>
            </a:r>
            <a:r>
              <a:rPr lang="en-US" dirty="0" smtClean="0">
                <a:solidFill>
                  <a:srgbClr val="FF0000"/>
                </a:solidFill>
              </a:rPr>
              <a:t>3 months </a:t>
            </a:r>
            <a:r>
              <a:rPr lang="en-US" dirty="0" smtClean="0"/>
              <a:t>FROM THE DATE of invoice, bill or challan on which cenvat credit availed, the manufacturer or the service provider who has taken the credit on such input service shall PAY an amount equal to  the CENVAT CREDIT availed.</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7696200" y="5935662"/>
            <a:ext cx="1143000" cy="92233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amond(in)">
                                      <p:cBhvr>
                                        <p:cTn id="1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600" b="1" dirty="0" smtClean="0">
                <a:solidFill>
                  <a:schemeClr val="accent3">
                    <a:lumMod val="50000"/>
                  </a:schemeClr>
                </a:solidFill>
              </a:rPr>
              <a:t>SCENE I</a:t>
            </a:r>
            <a:endParaRPr lang="en-US" sz="3600" b="1" dirty="0">
              <a:solidFill>
                <a:schemeClr val="accent3">
                  <a:lumMod val="50000"/>
                </a:schemeClr>
              </a:solidFill>
            </a:endParaRPr>
          </a:p>
        </p:txBody>
      </p:sp>
      <p:graphicFrame>
        <p:nvGraphicFramePr>
          <p:cNvPr id="4" name="Content Placeholder 3"/>
          <p:cNvGraphicFramePr>
            <a:graphicFrameLocks noGrp="1"/>
          </p:cNvGraphicFramePr>
          <p:nvPr>
            <p:ph sz="quarter" idx="1"/>
          </p:nvPr>
        </p:nvGraphicFramePr>
        <p:xfrm>
          <a:off x="457200" y="1600200"/>
          <a:ext cx="7467600" cy="4010025"/>
        </p:xfrm>
        <a:graphic>
          <a:graphicData uri="http://schemas.openxmlformats.org/drawingml/2006/table">
            <a:tbl>
              <a:tblPr firstRow="1" bandRow="1">
                <a:tableStyleId>{5C22544A-7EE6-4342-B048-85BDC9FD1C3A}</a:tableStyleId>
              </a:tblPr>
              <a:tblGrid>
                <a:gridCol w="3733800"/>
                <a:gridCol w="3733800"/>
              </a:tblGrid>
              <a:tr h="370840">
                <a:tc>
                  <a:txBody>
                    <a:bodyPr/>
                    <a:lstStyle/>
                    <a:p>
                      <a:pPr algn="ctr" fontAlgn="b"/>
                      <a:r>
                        <a:rPr lang="en-US" sz="3600" b="1" i="0" u="none" strike="noStrike" dirty="0">
                          <a:solidFill>
                            <a:srgbClr val="000000"/>
                          </a:solidFill>
                          <a:latin typeface="Calibri"/>
                        </a:rPr>
                        <a:t>Particulars</a:t>
                      </a:r>
                    </a:p>
                  </a:txBody>
                  <a:tcPr marL="8643" marR="8643" marT="9525" marB="0" anchor="b"/>
                </a:tc>
                <a:tc>
                  <a:txBody>
                    <a:bodyPr/>
                    <a:lstStyle/>
                    <a:p>
                      <a:pPr algn="ctr" fontAlgn="b"/>
                      <a:r>
                        <a:rPr lang="en-US" sz="3600" b="1" i="0" u="none" strike="noStrike" dirty="0">
                          <a:solidFill>
                            <a:srgbClr val="000000"/>
                          </a:solidFill>
                          <a:latin typeface="Calibri"/>
                        </a:rPr>
                        <a:t>Date</a:t>
                      </a: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Date of  issue of invoice</a:t>
                      </a: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1-Apr-12</a:t>
                      </a:r>
                      <a:endParaRPr kumimoji="0" lang="en-US" sz="2800" b="1" i="0" u="none" strike="noStrike" kern="1200" dirty="0">
                        <a:solidFill>
                          <a:srgbClr val="000000"/>
                        </a:solidFill>
                        <a:latin typeface="Calibri"/>
                        <a:ea typeface="+mn-ea"/>
                        <a:cs typeface="+mn-cs"/>
                      </a:endParaRP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Date of Availment of Credit</a:t>
                      </a: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1-May-12</a:t>
                      </a:r>
                      <a:endParaRPr kumimoji="0" lang="en-US" sz="2800" b="1" i="0" u="none" strike="noStrike" kern="1200" dirty="0">
                        <a:solidFill>
                          <a:srgbClr val="000000"/>
                        </a:solidFill>
                        <a:latin typeface="Calibri"/>
                        <a:ea typeface="+mn-ea"/>
                        <a:cs typeface="+mn-cs"/>
                      </a:endParaRP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Payment </a:t>
                      </a:r>
                      <a:r>
                        <a:rPr kumimoji="0" lang="en-US" sz="2800" b="1" i="0" u="none" strike="noStrike" kern="1200" dirty="0" smtClean="0">
                          <a:solidFill>
                            <a:srgbClr val="000000"/>
                          </a:solidFill>
                          <a:latin typeface="Calibri"/>
                          <a:ea typeface="+mn-ea"/>
                          <a:cs typeface="+mn-cs"/>
                        </a:rPr>
                        <a:t>Date</a:t>
                      </a:r>
                      <a:endParaRPr kumimoji="0" lang="en-US" sz="2800" b="1" i="0" u="none" strike="noStrike" kern="1200" dirty="0">
                        <a:solidFill>
                          <a:srgbClr val="000000"/>
                        </a:solidFill>
                        <a:latin typeface="Calibri"/>
                        <a:ea typeface="+mn-ea"/>
                        <a:cs typeface="+mn-cs"/>
                      </a:endParaRP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1-Jun-12</a:t>
                      </a:r>
                      <a:endParaRPr kumimoji="0" lang="en-US" sz="2800" b="1" i="0" u="none" strike="noStrike" kern="1200" dirty="0">
                        <a:solidFill>
                          <a:srgbClr val="000000"/>
                        </a:solidFill>
                        <a:latin typeface="Calibri"/>
                        <a:ea typeface="+mn-ea"/>
                        <a:cs typeface="+mn-cs"/>
                      </a:endParaRP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Whether Reversal Required?</a:t>
                      </a: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No</a:t>
                      </a:r>
                      <a:endParaRPr kumimoji="0" lang="en-US" sz="2800" b="1" i="0" u="none" strike="noStrike" kern="1200" dirty="0">
                        <a:solidFill>
                          <a:srgbClr val="000000"/>
                        </a:solidFill>
                        <a:latin typeface="Calibri"/>
                        <a:ea typeface="+mn-ea"/>
                        <a:cs typeface="+mn-cs"/>
                      </a:endParaRPr>
                    </a:p>
                  </a:txBody>
                  <a:tcPr marL="8643" marR="8643" marT="9525" marB="0" anchor="b"/>
                </a:tc>
              </a:tr>
            </a:tbl>
          </a:graphicData>
        </a:graphic>
      </p:graphicFrame>
      <p:pic>
        <p:nvPicPr>
          <p:cNvPr id="5" name="Picture 8" descr="title"/>
          <p:cNvPicPr>
            <a:picLocks noChangeAspect="1" noChangeArrowheads="1"/>
          </p:cNvPicPr>
          <p:nvPr/>
        </p:nvPicPr>
        <p:blipFill>
          <a:blip r:embed="rId2"/>
          <a:srcRect/>
          <a:stretch>
            <a:fillRect/>
          </a:stretch>
        </p:blipFill>
        <p:spPr bwMode="auto">
          <a:xfrm>
            <a:off x="7848600" y="5935662"/>
            <a:ext cx="1143000" cy="922338"/>
          </a:xfrm>
          <a:prstGeom prst="rect">
            <a:avLst/>
          </a:prstGeom>
          <a:noFill/>
          <a:ln w="9525">
            <a:noFill/>
            <a:miter lim="800000"/>
            <a:headEnd/>
            <a:tailEnd/>
          </a:ln>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600" b="1" dirty="0" smtClean="0">
                <a:solidFill>
                  <a:schemeClr val="accent3">
                    <a:lumMod val="50000"/>
                  </a:schemeClr>
                </a:solidFill>
              </a:rPr>
              <a:t>SCENE II</a:t>
            </a:r>
            <a:endParaRPr lang="en-US" sz="3200" dirty="0"/>
          </a:p>
        </p:txBody>
      </p:sp>
      <p:graphicFrame>
        <p:nvGraphicFramePr>
          <p:cNvPr id="4" name="Content Placeholder 3"/>
          <p:cNvGraphicFramePr>
            <a:graphicFrameLocks noGrp="1"/>
          </p:cNvGraphicFramePr>
          <p:nvPr>
            <p:ph sz="quarter" idx="1"/>
          </p:nvPr>
        </p:nvGraphicFramePr>
        <p:xfrm>
          <a:off x="457200" y="1600200"/>
          <a:ext cx="7467600" cy="4446270"/>
        </p:xfrm>
        <a:graphic>
          <a:graphicData uri="http://schemas.openxmlformats.org/drawingml/2006/table">
            <a:tbl>
              <a:tblPr firstRow="1" bandRow="1">
                <a:tableStyleId>{5C22544A-7EE6-4342-B048-85BDC9FD1C3A}</a:tableStyleId>
              </a:tblPr>
              <a:tblGrid>
                <a:gridCol w="3733800"/>
                <a:gridCol w="3733800"/>
              </a:tblGrid>
              <a:tr h="370840">
                <a:tc>
                  <a:txBody>
                    <a:bodyPr/>
                    <a:lstStyle/>
                    <a:p>
                      <a:pPr algn="ctr" fontAlgn="b"/>
                      <a:r>
                        <a:rPr lang="en-US" sz="3600" b="1" i="0" u="none" strike="noStrike" dirty="0">
                          <a:solidFill>
                            <a:srgbClr val="000000"/>
                          </a:solidFill>
                          <a:latin typeface="Calibri"/>
                        </a:rPr>
                        <a:t>Particulars</a:t>
                      </a:r>
                    </a:p>
                  </a:txBody>
                  <a:tcPr marL="8643" marR="8643" marT="9525" marB="0" anchor="b"/>
                </a:tc>
                <a:tc>
                  <a:txBody>
                    <a:bodyPr/>
                    <a:lstStyle/>
                    <a:p>
                      <a:pPr algn="ctr" fontAlgn="b"/>
                      <a:r>
                        <a:rPr lang="en-US" sz="3600" b="1" i="0" u="none" strike="noStrike" dirty="0">
                          <a:solidFill>
                            <a:srgbClr val="000000"/>
                          </a:solidFill>
                          <a:latin typeface="Calibri"/>
                        </a:rPr>
                        <a:t>Date</a:t>
                      </a: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Date of  issue of invoice</a:t>
                      </a: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1-Apr-12</a:t>
                      </a:r>
                      <a:endParaRPr kumimoji="0" lang="en-US" sz="2800" b="1" i="0" u="none" strike="noStrike" kern="1200" dirty="0">
                        <a:solidFill>
                          <a:srgbClr val="000000"/>
                        </a:solidFill>
                        <a:latin typeface="Calibri"/>
                        <a:ea typeface="+mn-ea"/>
                        <a:cs typeface="+mn-cs"/>
                      </a:endParaRP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Date of Availment of Credit</a:t>
                      </a: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1-May-12</a:t>
                      </a:r>
                      <a:endParaRPr kumimoji="0" lang="en-US" sz="2800" b="1" i="0" u="none" strike="noStrike" kern="1200" dirty="0">
                        <a:solidFill>
                          <a:srgbClr val="000000"/>
                        </a:solidFill>
                        <a:latin typeface="Calibri"/>
                        <a:ea typeface="+mn-ea"/>
                        <a:cs typeface="+mn-cs"/>
                      </a:endParaRP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Payment </a:t>
                      </a:r>
                      <a:r>
                        <a:rPr kumimoji="0" lang="en-US" sz="2800" b="1" i="0" u="none" strike="noStrike" kern="1200" dirty="0" smtClean="0">
                          <a:solidFill>
                            <a:srgbClr val="000000"/>
                          </a:solidFill>
                          <a:latin typeface="Calibri"/>
                          <a:ea typeface="+mn-ea"/>
                          <a:cs typeface="+mn-cs"/>
                        </a:rPr>
                        <a:t>Date</a:t>
                      </a:r>
                      <a:endParaRPr kumimoji="0" lang="en-US" sz="2800" b="1" i="0" u="none" strike="noStrike" kern="1200" dirty="0">
                        <a:solidFill>
                          <a:srgbClr val="000000"/>
                        </a:solidFill>
                        <a:latin typeface="Calibri"/>
                        <a:ea typeface="+mn-ea"/>
                        <a:cs typeface="+mn-cs"/>
                      </a:endParaRP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1-July-12</a:t>
                      </a:r>
                      <a:endParaRPr kumimoji="0" lang="en-US" sz="2800" b="1" i="0" u="none" strike="noStrike" kern="1200" dirty="0">
                        <a:solidFill>
                          <a:srgbClr val="000000"/>
                        </a:solidFill>
                        <a:latin typeface="Calibri"/>
                        <a:ea typeface="+mn-ea"/>
                        <a:cs typeface="+mn-cs"/>
                      </a:endParaRPr>
                    </a:p>
                  </a:txBody>
                  <a:tcPr marL="8643" marR="8643" marT="9525" marB="0" anchor="b"/>
                </a:tc>
              </a:tr>
              <a:tr h="370840">
                <a:tc>
                  <a:txBody>
                    <a:bodyPr/>
                    <a:lstStyle/>
                    <a:p>
                      <a:pPr marL="0" algn="ctr" rtl="0" eaLnBrk="1" fontAlgn="b" latinLnBrk="0" hangingPunct="1"/>
                      <a:r>
                        <a:rPr kumimoji="0" lang="en-US" sz="2800" b="1" i="0" u="none" strike="noStrike" kern="1200" dirty="0">
                          <a:solidFill>
                            <a:srgbClr val="000000"/>
                          </a:solidFill>
                          <a:latin typeface="Calibri"/>
                          <a:ea typeface="+mn-ea"/>
                          <a:cs typeface="+mn-cs"/>
                        </a:rPr>
                        <a:t>Whether Reversal Required?</a:t>
                      </a:r>
                    </a:p>
                  </a:txBody>
                  <a:tcPr marL="8643" marR="8643" marT="9525" marB="0" anchor="b"/>
                </a:tc>
                <a:tc>
                  <a:txBody>
                    <a:bodyPr/>
                    <a:lstStyle/>
                    <a:p>
                      <a:pPr marL="0" algn="ctr" rtl="0" eaLnBrk="1" fontAlgn="b" latinLnBrk="0" hangingPunct="1"/>
                      <a:endParaRPr kumimoji="0" lang="en-US" sz="2800" b="1" i="0" u="none" strike="noStrike" kern="1200" dirty="0" smtClean="0">
                        <a:solidFill>
                          <a:srgbClr val="000000"/>
                        </a:solidFill>
                        <a:latin typeface="Calibri"/>
                        <a:ea typeface="+mn-ea"/>
                        <a:cs typeface="+mn-cs"/>
                      </a:endParaRPr>
                    </a:p>
                    <a:p>
                      <a:pPr marL="0" algn="ctr" rtl="0" eaLnBrk="1" fontAlgn="b" latinLnBrk="0" hangingPunct="1"/>
                      <a:r>
                        <a:rPr kumimoji="0" lang="en-US" sz="2800" b="1" i="0" u="none" strike="noStrike" kern="1200" dirty="0" smtClean="0">
                          <a:solidFill>
                            <a:srgbClr val="000000"/>
                          </a:solidFill>
                          <a:latin typeface="Calibri"/>
                          <a:ea typeface="+mn-ea"/>
                          <a:cs typeface="+mn-cs"/>
                        </a:rPr>
                        <a:t>Yes</a:t>
                      </a:r>
                      <a:endParaRPr kumimoji="0" lang="en-US" sz="2800" b="1" i="0" u="none" strike="noStrike" kern="1200" dirty="0">
                        <a:solidFill>
                          <a:srgbClr val="000000"/>
                        </a:solidFill>
                        <a:latin typeface="Calibri"/>
                        <a:ea typeface="+mn-ea"/>
                        <a:cs typeface="+mn-cs"/>
                      </a:endParaRPr>
                    </a:p>
                  </a:txBody>
                  <a:tcPr marL="8643" marR="8643" marT="9525" marB="0" anchor="b"/>
                </a:tc>
              </a:tr>
              <a:tr h="370840">
                <a:tc>
                  <a:txBody>
                    <a:bodyPr/>
                    <a:lstStyle/>
                    <a:p>
                      <a:pPr marL="0" algn="ctr" rtl="0" eaLnBrk="1" fontAlgn="b" latinLnBrk="0" hangingPunct="1"/>
                      <a:endParaRPr kumimoji="0" lang="en-US" sz="2800" b="1" i="0" u="none" strike="noStrike" kern="1200" dirty="0">
                        <a:solidFill>
                          <a:srgbClr val="000000"/>
                        </a:solidFill>
                        <a:latin typeface="Calibri"/>
                        <a:ea typeface="+mn-ea"/>
                        <a:cs typeface="+mn-cs"/>
                      </a:endParaRPr>
                    </a:p>
                  </a:txBody>
                  <a:tcPr marL="8643" marR="8643" marT="9525" marB="0" anchor="b"/>
                </a:tc>
                <a:tc>
                  <a:txBody>
                    <a:bodyPr/>
                    <a:lstStyle/>
                    <a:p>
                      <a:pPr marL="0" algn="ctr" rtl="0" eaLnBrk="1" fontAlgn="b" latinLnBrk="0" hangingPunct="1"/>
                      <a:endParaRPr kumimoji="0" lang="en-US" sz="2800" b="1" i="0" u="none" strike="noStrike" kern="1200" dirty="0">
                        <a:solidFill>
                          <a:srgbClr val="000000"/>
                        </a:solidFill>
                        <a:latin typeface="Calibri"/>
                        <a:ea typeface="+mn-ea"/>
                        <a:cs typeface="+mn-cs"/>
                      </a:endParaRPr>
                    </a:p>
                  </a:txBody>
                  <a:tcPr marL="8643" marR="8643" marT="9525" marB="0" anchor="b"/>
                </a:tc>
              </a:tr>
            </a:tbl>
          </a:graphicData>
        </a:graphic>
      </p:graphicFrame>
      <p:pic>
        <p:nvPicPr>
          <p:cNvPr id="5"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600" b="1" dirty="0" smtClean="0">
                <a:solidFill>
                  <a:schemeClr val="accent3">
                    <a:lumMod val="50000"/>
                  </a:schemeClr>
                </a:solidFill>
              </a:rPr>
              <a:t>SCENE III</a:t>
            </a:r>
            <a:endParaRPr lang="en-US" sz="3200" dirty="0"/>
          </a:p>
        </p:txBody>
      </p:sp>
      <p:sp>
        <p:nvSpPr>
          <p:cNvPr id="2" name="Content Placeholder 1"/>
          <p:cNvSpPr>
            <a:spLocks noGrp="1"/>
          </p:cNvSpPr>
          <p:nvPr>
            <p:ph sz="quarter" idx="1"/>
          </p:nvPr>
        </p:nvSpPr>
        <p:spPr/>
        <p:txBody>
          <a:bodyPr/>
          <a:lstStyle/>
          <a:p>
            <a:pPr algn="just"/>
            <a:r>
              <a:rPr lang="en-US" dirty="0" smtClean="0"/>
              <a:t>Invoice for which payment is not made within 3 months &amp; unit has not taken the credit for that invoice in those 3 months then manufacturer or service provider </a:t>
            </a:r>
            <a:r>
              <a:rPr lang="en-US" u="sng" dirty="0" smtClean="0"/>
              <a:t>can take credit only on payment of service tax</a:t>
            </a:r>
            <a:r>
              <a:rPr lang="en-US" dirty="0" smtClean="0"/>
              <a:t>.</a:t>
            </a:r>
          </a:p>
          <a:p>
            <a:pPr algn="just"/>
            <a:endParaRPr lang="en-US" dirty="0" smtClean="0"/>
          </a:p>
          <a:p>
            <a:pPr algn="just"/>
            <a:r>
              <a:rPr lang="en-US" dirty="0" smtClean="0"/>
              <a:t>For the invoices issued before 1</a:t>
            </a:r>
            <a:r>
              <a:rPr lang="en-US" baseline="30000" dirty="0" smtClean="0"/>
              <a:t>st</a:t>
            </a:r>
            <a:r>
              <a:rPr lang="en-US" dirty="0" smtClean="0"/>
              <a:t> April 2011, CENVAT CREDIT shall be allowed on or after the day on which payment is made.</a:t>
            </a:r>
          </a:p>
        </p:txBody>
      </p:sp>
      <p:pic>
        <p:nvPicPr>
          <p:cNvPr id="4"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Grp="1" noChangeArrowheads="1"/>
          </p:cNvSpPr>
          <p:nvPr>
            <p:ph type="title"/>
          </p:nvPr>
        </p:nvSpPr>
        <p:spPr bwMode="auto">
          <a:xfrm>
            <a:off x="228600" y="134938"/>
            <a:ext cx="8229600" cy="1084262"/>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GB" sz="6000" b="1" dirty="0" smtClean="0">
                <a:solidFill>
                  <a:schemeClr val="accent3">
                    <a:lumMod val="50000"/>
                  </a:schemeClr>
                </a:solidFill>
                <a:latin typeface="Cambria" pitchFamily="18" charset="0"/>
                <a:ea typeface="ＭＳ Ｐゴシック" pitchFamily="34" charset="-128"/>
              </a:rPr>
              <a:t>Coverage</a:t>
            </a:r>
            <a:endParaRPr lang="en-US" sz="6000" b="1" dirty="0" smtClean="0">
              <a:solidFill>
                <a:schemeClr val="accent3">
                  <a:lumMod val="50000"/>
                </a:schemeClr>
              </a:solidFill>
              <a:latin typeface="Cambria" pitchFamily="18" charset="0"/>
              <a:ea typeface="ＭＳ Ｐゴシック" pitchFamily="34" charset="-128"/>
            </a:endParaRPr>
          </a:p>
        </p:txBody>
      </p:sp>
      <p:sp>
        <p:nvSpPr>
          <p:cNvPr id="29700" name="Date Placeholder 3"/>
          <p:cNvSpPr>
            <a:spLocks noGrp="1"/>
          </p:cNvSpPr>
          <p:nvPr>
            <p:ph type="dt" sz="half" idx="14"/>
          </p:nvPr>
        </p:nvSpPr>
        <p:spPr bwMode="auto">
          <a:noFill/>
          <a:ln>
            <a:miter lim="800000"/>
            <a:headEnd/>
            <a:tailEnd/>
          </a:ln>
        </p:spPr>
        <p:txBody>
          <a:bodyPr wrap="square" numCol="1" anchorCtr="0" compatLnSpc="1">
            <a:prstTxWarp prst="textNoShape">
              <a:avLst/>
            </a:prstTxWarp>
          </a:bodyPr>
          <a:lstStyle/>
          <a:p>
            <a:endParaRPr lang="en-US" dirty="0">
              <a:latin typeface="Albertus Extra Bold" charset="0"/>
              <a:ea typeface="ＭＳ Ｐゴシック" pitchFamily="34" charset="-128"/>
            </a:endParaRPr>
          </a:p>
        </p:txBody>
      </p:sp>
      <p:sp>
        <p:nvSpPr>
          <p:cNvPr id="29701" name="Slide Number Placeholder 4"/>
          <p:cNvSpPr>
            <a:spLocks noGrp="1"/>
          </p:cNvSpPr>
          <p:nvPr>
            <p:ph type="sldNum" sz="quarter" idx="15"/>
          </p:nvPr>
        </p:nvSpPr>
        <p:spPr bwMode="auto">
          <a:noFill/>
          <a:ln>
            <a:miter lim="800000"/>
            <a:headEnd/>
            <a:tailEnd/>
          </a:ln>
        </p:spPr>
        <p:txBody>
          <a:bodyPr/>
          <a:lstStyle/>
          <a:p>
            <a:fld id="{E25A6F78-25A3-4572-AA99-41B480C215B6}" type="slidenum">
              <a:rPr lang="en-US"/>
              <a:pPr/>
              <a:t>2</a:t>
            </a:fld>
            <a:endParaRPr lang="en-US" dirty="0"/>
          </a:p>
        </p:txBody>
      </p:sp>
      <p:sp>
        <p:nvSpPr>
          <p:cNvPr id="8" name="TextBox 7"/>
          <p:cNvSpPr txBox="1">
            <a:spLocks noChangeArrowheads="1"/>
          </p:cNvSpPr>
          <p:nvPr/>
        </p:nvSpPr>
        <p:spPr bwMode="auto">
          <a:xfrm>
            <a:off x="288925" y="1019175"/>
            <a:ext cx="8474075" cy="2939266"/>
          </a:xfrm>
          <a:prstGeom prst="rect">
            <a:avLst/>
          </a:prstGeom>
          <a:noFill/>
          <a:ln w="9525">
            <a:noFill/>
            <a:miter lim="800000"/>
            <a:headEnd/>
            <a:tailEnd/>
          </a:ln>
        </p:spPr>
        <p:txBody>
          <a:bodyPr>
            <a:spAutoFit/>
          </a:bodyPr>
          <a:lstStyle/>
          <a:p>
            <a:pPr marL="463550" lvl="4" indent="-463550" algn="just" fontAlgn="auto">
              <a:spcBef>
                <a:spcPts val="600"/>
              </a:spcBef>
              <a:spcAft>
                <a:spcPts val="0"/>
              </a:spcAft>
              <a:buClr>
                <a:schemeClr val="tx2"/>
              </a:buClr>
              <a:buSzPct val="100000"/>
              <a:buFont typeface="Arial" pitchFamily="34" charset="0"/>
              <a:buChar char="»"/>
              <a:defRPr/>
            </a:pPr>
            <a:endParaRPr lang="en-US" sz="3000" b="1" dirty="0" smtClean="0">
              <a:solidFill>
                <a:srgbClr val="080808"/>
              </a:solidFill>
              <a:latin typeface="+mn-lt"/>
              <a:ea typeface="+mn-ea"/>
            </a:endParaRPr>
          </a:p>
          <a:p>
            <a:pPr marL="463550" lvl="4" indent="-463550" algn="just" fontAlgn="auto">
              <a:spcBef>
                <a:spcPts val="600"/>
              </a:spcBef>
              <a:spcAft>
                <a:spcPts val="0"/>
              </a:spcAft>
              <a:buClr>
                <a:schemeClr val="tx2"/>
              </a:buClr>
              <a:buSzPct val="100000"/>
              <a:buFont typeface="Arial" pitchFamily="34" charset="0"/>
              <a:buChar char="»"/>
              <a:defRPr/>
            </a:pPr>
            <a:r>
              <a:rPr lang="en-US" sz="3000" b="1" dirty="0" smtClean="0">
                <a:solidFill>
                  <a:srgbClr val="080808"/>
                </a:solidFill>
                <a:latin typeface="+mn-lt"/>
                <a:ea typeface="+mn-ea"/>
              </a:rPr>
              <a:t>Input Service </a:t>
            </a:r>
            <a:endParaRPr lang="en-US" sz="3000" b="1" dirty="0">
              <a:solidFill>
                <a:srgbClr val="080808"/>
              </a:solidFill>
              <a:latin typeface="+mn-lt"/>
              <a:ea typeface="+mn-ea"/>
            </a:endParaRPr>
          </a:p>
          <a:p>
            <a:pPr marL="463550" lvl="4" indent="-463550" algn="just" fontAlgn="auto">
              <a:spcBef>
                <a:spcPts val="600"/>
              </a:spcBef>
              <a:spcAft>
                <a:spcPts val="0"/>
              </a:spcAft>
              <a:buClr>
                <a:schemeClr val="tx2"/>
              </a:buClr>
              <a:buSzPct val="100000"/>
              <a:buFont typeface="Arial" pitchFamily="34" charset="0"/>
              <a:buChar char="»"/>
              <a:defRPr/>
            </a:pPr>
            <a:endParaRPr lang="en-US" sz="2000" b="1" dirty="0">
              <a:solidFill>
                <a:srgbClr val="080808"/>
              </a:solidFill>
              <a:latin typeface="+mn-lt"/>
              <a:ea typeface="+mn-ea"/>
            </a:endParaRPr>
          </a:p>
          <a:p>
            <a:pPr marL="463550" lvl="4" indent="-463550" algn="just" fontAlgn="auto">
              <a:spcBef>
                <a:spcPts val="600"/>
              </a:spcBef>
              <a:spcAft>
                <a:spcPts val="0"/>
              </a:spcAft>
              <a:buClr>
                <a:schemeClr val="tx2"/>
              </a:buClr>
              <a:buSzPct val="100000"/>
              <a:buFont typeface="Arial" pitchFamily="34" charset="0"/>
              <a:buChar char="»"/>
              <a:defRPr/>
            </a:pPr>
            <a:r>
              <a:rPr lang="en-US" sz="3000" b="1" dirty="0" smtClean="0">
                <a:solidFill>
                  <a:srgbClr val="080808"/>
                </a:solidFill>
                <a:latin typeface="+mn-lt"/>
                <a:ea typeface="+mn-ea"/>
              </a:rPr>
              <a:t>Transport of Goods By Road</a:t>
            </a:r>
            <a:endParaRPr lang="en-US" sz="3000" b="1" dirty="0">
              <a:solidFill>
                <a:srgbClr val="080808"/>
              </a:solidFill>
              <a:latin typeface="+mn-lt"/>
              <a:ea typeface="+mn-ea"/>
            </a:endParaRPr>
          </a:p>
          <a:p>
            <a:pPr marL="463550" lvl="4" indent="-463550" algn="just" fontAlgn="auto">
              <a:spcBef>
                <a:spcPts val="600"/>
              </a:spcBef>
              <a:spcAft>
                <a:spcPts val="0"/>
              </a:spcAft>
              <a:buClr>
                <a:schemeClr val="tx2"/>
              </a:buClr>
              <a:buSzPct val="100000"/>
              <a:buFont typeface="Arial" pitchFamily="34" charset="0"/>
              <a:buChar char="»"/>
              <a:defRPr/>
            </a:pPr>
            <a:endParaRPr lang="en-US" sz="2000" b="1" dirty="0">
              <a:solidFill>
                <a:srgbClr val="080808"/>
              </a:solidFill>
              <a:latin typeface="+mn-lt"/>
              <a:ea typeface="+mn-ea"/>
            </a:endParaRPr>
          </a:p>
          <a:p>
            <a:pPr marL="463550" lvl="4" indent="-463550" algn="just" fontAlgn="auto">
              <a:spcBef>
                <a:spcPts val="600"/>
              </a:spcBef>
              <a:spcAft>
                <a:spcPts val="0"/>
              </a:spcAft>
              <a:buClr>
                <a:schemeClr val="tx2"/>
              </a:buClr>
              <a:buSzPct val="100000"/>
              <a:buFont typeface="Arial" pitchFamily="34" charset="0"/>
              <a:buChar char="»"/>
              <a:defRPr/>
            </a:pPr>
            <a:r>
              <a:rPr lang="en-US" sz="3000" b="1" dirty="0" smtClean="0">
                <a:solidFill>
                  <a:srgbClr val="080808"/>
                </a:solidFill>
                <a:latin typeface="+mn-lt"/>
                <a:ea typeface="+mn-ea"/>
              </a:rPr>
              <a:t>Reverse Charge</a:t>
            </a:r>
            <a:endParaRPr lang="en-US" sz="3000" b="1" dirty="0">
              <a:solidFill>
                <a:srgbClr val="080808"/>
              </a:solidFill>
              <a:latin typeface="+mn-lt"/>
              <a:ea typeface="+mn-ea"/>
            </a:endParaRPr>
          </a:p>
        </p:txBody>
      </p:sp>
      <p:pic>
        <p:nvPicPr>
          <p:cNvPr id="6" name="Picture 8" descr="title"/>
          <p:cNvPicPr>
            <a:picLocks noChangeAspect="1" noChangeArrowheads="1"/>
          </p:cNvPicPr>
          <p:nvPr/>
        </p:nvPicPr>
        <p:blipFill>
          <a:blip r:embed="rId3"/>
          <a:srcRect/>
          <a:stretch>
            <a:fillRect/>
          </a:stretch>
        </p:blipFill>
        <p:spPr bwMode="auto">
          <a:xfrm>
            <a:off x="7543800" y="5935662"/>
            <a:ext cx="1143000" cy="92233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box(in)">
                                      <p:cBhvr>
                                        <p:cTn id="7" dur="500"/>
                                        <p:tgtEl>
                                          <p:spTgt spid="2969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checkerboard(across)">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checkerboard(across)">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checkerboard(across)">
                                      <p:cBhvr>
                                        <p:cTn id="2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200" b="1" dirty="0" smtClean="0">
                <a:solidFill>
                  <a:schemeClr val="accent3">
                    <a:lumMod val="50000"/>
                  </a:schemeClr>
                </a:solidFill>
              </a:rPr>
              <a:t>REQUIREMENTS OF INVOICE</a:t>
            </a:r>
            <a:endParaRPr lang="en-US" sz="3200" b="1" dirty="0">
              <a:solidFill>
                <a:schemeClr val="accent3">
                  <a:lumMod val="50000"/>
                </a:schemeClr>
              </a:solidFill>
            </a:endParaRPr>
          </a:p>
        </p:txBody>
      </p:sp>
      <p:sp>
        <p:nvSpPr>
          <p:cNvPr id="2" name="Content Placeholder 1"/>
          <p:cNvSpPr>
            <a:spLocks noGrp="1"/>
          </p:cNvSpPr>
          <p:nvPr>
            <p:ph sz="quarter" idx="1"/>
          </p:nvPr>
        </p:nvSpPr>
        <p:spPr/>
        <p:txBody>
          <a:bodyPr/>
          <a:lstStyle/>
          <a:p>
            <a:r>
              <a:rPr lang="en-US" dirty="0" smtClean="0"/>
              <a:t>Name, Address of Service Provider</a:t>
            </a:r>
          </a:p>
          <a:p>
            <a:r>
              <a:rPr lang="en-US" dirty="0" smtClean="0"/>
              <a:t>Date</a:t>
            </a:r>
          </a:p>
          <a:p>
            <a:r>
              <a:rPr lang="en-US" dirty="0" smtClean="0"/>
              <a:t>Registration No. of Service Provider</a:t>
            </a:r>
          </a:p>
          <a:p>
            <a:r>
              <a:rPr lang="en-US" dirty="0" smtClean="0"/>
              <a:t>Name , Address of Service Receiver</a:t>
            </a:r>
          </a:p>
          <a:p>
            <a:r>
              <a:rPr lang="en-US" dirty="0" smtClean="0"/>
              <a:t>Description &amp; value of taxable service provided or agreed to be provided.</a:t>
            </a:r>
          </a:p>
          <a:p>
            <a:r>
              <a:rPr lang="en-US" dirty="0" smtClean="0"/>
              <a:t>Service Tax payable there on</a:t>
            </a:r>
          </a:p>
          <a:p>
            <a:endParaRPr lang="en-US" dirty="0" smtClean="0"/>
          </a:p>
          <a:p>
            <a:endParaRPr lang="en-US" dirty="0"/>
          </a:p>
        </p:txBody>
      </p:sp>
      <p:pic>
        <p:nvPicPr>
          <p:cNvPr id="4"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heckerboard(across)">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heckerboard(across)">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checkerboard(across)">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checkerboard(across)">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checkerboard(across)">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solidFill>
                  <a:schemeClr val="accent1">
                    <a:lumMod val="50000"/>
                  </a:schemeClr>
                </a:solidFill>
              </a:rPr>
              <a:t>What if service provider charge excess service tax on invoice?</a:t>
            </a:r>
            <a:endParaRPr lang="en-US" b="1" u="sng" dirty="0">
              <a:solidFill>
                <a:schemeClr val="accent1">
                  <a:lumMod val="50000"/>
                </a:schemeClr>
              </a:solidFill>
            </a:endParaRPr>
          </a:p>
        </p:txBody>
      </p:sp>
      <p:sp>
        <p:nvSpPr>
          <p:cNvPr id="3" name="Content Placeholder 2"/>
          <p:cNvSpPr>
            <a:spLocks noGrp="1"/>
          </p:cNvSpPr>
          <p:nvPr>
            <p:ph sz="quarter" idx="1"/>
          </p:nvPr>
        </p:nvSpPr>
        <p:spPr/>
        <p:txBody>
          <a:bodyPr/>
          <a:lstStyle/>
          <a:p>
            <a:endParaRPr lang="en-US" dirty="0" smtClean="0"/>
          </a:p>
          <a:p>
            <a:r>
              <a:rPr lang="en-US" dirty="0" smtClean="0"/>
              <a:t>Service receiver can take the credit of only actual service tax payable on the invoice.</a:t>
            </a:r>
          </a:p>
          <a:p>
            <a:endParaRPr lang="en-US" dirty="0" smtClean="0"/>
          </a:p>
          <a:p>
            <a:r>
              <a:rPr lang="en-US" dirty="0" smtClean="0"/>
              <a:t>Assessee can not take the credit of excess service tax paid by it.</a:t>
            </a:r>
            <a:endParaRPr lang="en-US"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438400"/>
            <a:ext cx="7467600" cy="1143000"/>
          </a:xfrm>
        </p:spPr>
        <p:txBody>
          <a:bodyPr>
            <a:noAutofit/>
          </a:bodyPr>
          <a:lstStyle/>
          <a:p>
            <a:pPr algn="ctr"/>
            <a:r>
              <a:rPr lang="en-US" sz="3600" b="1" dirty="0" smtClean="0">
                <a:solidFill>
                  <a:schemeClr val="accent1">
                    <a:lumMod val="50000"/>
                  </a:schemeClr>
                </a:solidFill>
              </a:rPr>
              <a:t>TRANSPORT OF GOODS BY ROAD</a:t>
            </a:r>
            <a:endParaRPr lang="en-US" sz="3600" b="1" dirty="0">
              <a:solidFill>
                <a:schemeClr val="accent1">
                  <a:lumMod val="50000"/>
                </a:schemeClr>
              </a:solidFill>
            </a:endParaRPr>
          </a:p>
        </p:txBody>
      </p:sp>
      <p:pic>
        <p:nvPicPr>
          <p:cNvPr id="3"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3200" b="1" dirty="0" smtClean="0">
                <a:solidFill>
                  <a:schemeClr val="accent1">
                    <a:lumMod val="50000"/>
                  </a:schemeClr>
                </a:solidFill>
              </a:rPr>
              <a:t>TRANSPORT OF GOODS BY ROAD</a:t>
            </a:r>
            <a:endParaRPr lang="en-US" sz="3200" b="1" dirty="0">
              <a:solidFill>
                <a:schemeClr val="accent1">
                  <a:lumMod val="50000"/>
                </a:schemeClr>
              </a:solidFill>
            </a:endParaRPr>
          </a:p>
        </p:txBody>
      </p:sp>
      <p:sp>
        <p:nvSpPr>
          <p:cNvPr id="2" name="Content Placeholder 1"/>
          <p:cNvSpPr>
            <a:spLocks noGrp="1"/>
          </p:cNvSpPr>
          <p:nvPr>
            <p:ph sz="quarter" idx="1"/>
          </p:nvPr>
        </p:nvSpPr>
        <p:spPr/>
        <p:txBody>
          <a:bodyPr/>
          <a:lstStyle/>
          <a:p>
            <a:pPr algn="just">
              <a:buNone/>
            </a:pPr>
            <a:r>
              <a:rPr lang="en-US" dirty="0" smtClean="0"/>
              <a:t>“ GTA means - </a:t>
            </a:r>
            <a:r>
              <a:rPr lang="en-US" u="sng" dirty="0" smtClean="0"/>
              <a:t>Any person providing service in relation to transportation of goods by road who issues consignment note.</a:t>
            </a:r>
            <a:r>
              <a:rPr lang="en-US" dirty="0" smtClean="0"/>
              <a:t>”</a:t>
            </a:r>
          </a:p>
          <a:p>
            <a:pPr algn="just">
              <a:buNone/>
            </a:pPr>
            <a:endParaRPr lang="en-US" dirty="0" smtClean="0"/>
          </a:p>
          <a:p>
            <a:pPr algn="just">
              <a:buFont typeface="Wingdings" pitchFamily="2" charset="2"/>
              <a:buChar char="q"/>
            </a:pPr>
            <a:r>
              <a:rPr lang="en-US" dirty="0" smtClean="0"/>
              <a:t>Condition to be satisfied for considering as GTA</a:t>
            </a:r>
          </a:p>
          <a:p>
            <a:pPr algn="just">
              <a:buFont typeface="Wingdings" pitchFamily="2" charset="2"/>
              <a:buChar char="ü"/>
            </a:pPr>
            <a:r>
              <a:rPr lang="en-US" dirty="0" smtClean="0"/>
              <a:t>The service shall be provided by GTA</a:t>
            </a:r>
          </a:p>
          <a:p>
            <a:pPr algn="just">
              <a:buFont typeface="Wingdings" pitchFamily="2" charset="2"/>
              <a:buChar char="ü"/>
            </a:pPr>
            <a:r>
              <a:rPr lang="en-US" dirty="0" smtClean="0"/>
              <a:t>It must provide service in relation to transport of goods by road &amp; must issue consignment note by whatever name called.</a:t>
            </a:r>
          </a:p>
          <a:p>
            <a:pPr>
              <a:buNone/>
            </a:pPr>
            <a:endParaRPr lang="en-US" dirty="0"/>
          </a:p>
        </p:txBody>
      </p:sp>
      <p:pic>
        <p:nvPicPr>
          <p:cNvPr id="4"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checkerboard(across)">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heckerboard(across)">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600" b="1" dirty="0" smtClean="0">
                <a:solidFill>
                  <a:schemeClr val="accent1">
                    <a:lumMod val="50000"/>
                  </a:schemeClr>
                </a:solidFill>
              </a:rPr>
              <a:t>Exemption from GTA      liability</a:t>
            </a:r>
            <a:r>
              <a:rPr lang="en-US" dirty="0" smtClean="0"/>
              <a:t>	</a:t>
            </a:r>
            <a:endParaRPr lang="en-US" dirty="0"/>
          </a:p>
        </p:txBody>
      </p:sp>
      <p:sp>
        <p:nvSpPr>
          <p:cNvPr id="2" name="Content Placeholder 1"/>
          <p:cNvSpPr>
            <a:spLocks noGrp="1"/>
          </p:cNvSpPr>
          <p:nvPr>
            <p:ph sz="quarter" idx="1"/>
          </p:nvPr>
        </p:nvSpPr>
        <p:spPr/>
        <p:txBody>
          <a:bodyPr>
            <a:normAutofit/>
          </a:bodyPr>
          <a:lstStyle/>
          <a:p>
            <a:pPr algn="just"/>
            <a:r>
              <a:rPr lang="en-US" dirty="0" smtClean="0"/>
              <a:t>Service provided by a goods transport agency by way of transportation of-</a:t>
            </a:r>
          </a:p>
          <a:p>
            <a:pPr algn="just">
              <a:buFont typeface="Wingdings" pitchFamily="2" charset="2"/>
              <a:buChar char="v"/>
            </a:pPr>
            <a:r>
              <a:rPr lang="en-US" dirty="0" smtClean="0"/>
              <a:t>Fruits, vegetables, eggs, milk, food grains or pulses in a goods carriage;</a:t>
            </a:r>
          </a:p>
          <a:p>
            <a:pPr algn="just">
              <a:buFont typeface="Wingdings" pitchFamily="2" charset="2"/>
              <a:buChar char="v"/>
            </a:pPr>
            <a:r>
              <a:rPr lang="en-US" dirty="0" smtClean="0"/>
              <a:t>Goods where gross amount charged for the transportation of goods on a consignment transported in a single goods carriage </a:t>
            </a:r>
            <a:r>
              <a:rPr lang="en-US" b="1" dirty="0" smtClean="0"/>
              <a:t>does not exceed one thousand five hundred rupees</a:t>
            </a:r>
            <a:r>
              <a:rPr lang="en-US" dirty="0" smtClean="0"/>
              <a:t>;</a:t>
            </a:r>
          </a:p>
          <a:p>
            <a:pPr algn="just">
              <a:buFont typeface="Wingdings" pitchFamily="2" charset="2"/>
              <a:buChar char="v"/>
            </a:pPr>
            <a:r>
              <a:rPr lang="en-US" dirty="0" smtClean="0"/>
              <a:t>Goods, where gross amount charged for transportation of all such goods for a single consignee in the goods carriage </a:t>
            </a:r>
            <a:r>
              <a:rPr lang="en-US" b="1" dirty="0" smtClean="0"/>
              <a:t>does not exceed rupees seven hundred fifty;</a:t>
            </a:r>
            <a:endParaRPr lang="en-US" b="1" dirty="0"/>
          </a:p>
        </p:txBody>
      </p:sp>
      <p:pic>
        <p:nvPicPr>
          <p:cNvPr id="4"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checkerboard(across)">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checkerboard(across)">
                                      <p:cBhvr>
                                        <p:cTn id="18" dur="5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checkerboard(across)">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checkerboard(across)">
                                      <p:cBhvr>
                                        <p:cTn id="2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b="1" dirty="0" smtClean="0">
                <a:solidFill>
                  <a:schemeClr val="accent1">
                    <a:lumMod val="50000"/>
                  </a:schemeClr>
                </a:solidFill>
              </a:rPr>
              <a:t>REVERSE CHARGE IN RESPECT OF GTA SERVICE	</a:t>
            </a:r>
            <a:endParaRPr lang="en-US" b="1" dirty="0">
              <a:solidFill>
                <a:schemeClr val="accent1">
                  <a:lumMod val="50000"/>
                </a:schemeClr>
              </a:solidFill>
            </a:endParaRPr>
          </a:p>
        </p:txBody>
      </p:sp>
      <p:sp>
        <p:nvSpPr>
          <p:cNvPr id="2" name="Content Placeholder 1"/>
          <p:cNvSpPr>
            <a:spLocks noGrp="1"/>
          </p:cNvSpPr>
          <p:nvPr>
            <p:ph sz="quarter" idx="1"/>
          </p:nvPr>
        </p:nvSpPr>
        <p:spPr/>
        <p:txBody>
          <a:bodyPr>
            <a:normAutofit/>
          </a:bodyPr>
          <a:lstStyle/>
          <a:p>
            <a:pPr algn="just"/>
            <a:r>
              <a:rPr lang="en-US" dirty="0" smtClean="0"/>
              <a:t>Service tax is payable by recipient of service in respect of services provided by goods transportation agency for transportation of goods by road where the consignee or consigner is any of the following;</a:t>
            </a:r>
          </a:p>
          <a:p>
            <a:pPr algn="just">
              <a:buFont typeface="Wingdings" pitchFamily="2" charset="2"/>
              <a:buChar char="q"/>
            </a:pPr>
            <a:r>
              <a:rPr lang="en-US" dirty="0" smtClean="0"/>
              <a:t>Any factory registered under Factories Act, 1948</a:t>
            </a:r>
          </a:p>
          <a:p>
            <a:pPr algn="just">
              <a:buFont typeface="Wingdings" pitchFamily="2" charset="2"/>
              <a:buChar char="q"/>
            </a:pPr>
            <a:r>
              <a:rPr lang="en-US" dirty="0" smtClean="0"/>
              <a:t>Society registered under societies Registration Act, 1860.</a:t>
            </a:r>
          </a:p>
          <a:p>
            <a:pPr algn="just">
              <a:buFont typeface="Wingdings" pitchFamily="2" charset="2"/>
              <a:buChar char="q"/>
            </a:pPr>
            <a:r>
              <a:rPr lang="en-US" dirty="0" smtClean="0"/>
              <a:t>Any co-operative society established by or under any law.</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checkerboard(across)">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checkerboard(across)">
                                      <p:cBhvr>
                                        <p:cTn id="18" dur="5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checkerboard(across)">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checkerboard(across)">
                                      <p:cBhvr>
                                        <p:cTn id="2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smtClean="0">
                <a:solidFill>
                  <a:schemeClr val="accent1">
                    <a:lumMod val="50000"/>
                  </a:schemeClr>
                </a:solidFill>
              </a:rPr>
              <a:t>REVERSE CHARGE IN RESPECT OF GTA SERVICE	</a:t>
            </a:r>
            <a:endParaRPr lang="en-US" dirty="0"/>
          </a:p>
        </p:txBody>
      </p:sp>
      <p:sp>
        <p:nvSpPr>
          <p:cNvPr id="2" name="Content Placeholder 1"/>
          <p:cNvSpPr>
            <a:spLocks noGrp="1"/>
          </p:cNvSpPr>
          <p:nvPr>
            <p:ph sz="quarter" idx="1"/>
          </p:nvPr>
        </p:nvSpPr>
        <p:spPr/>
        <p:txBody>
          <a:bodyPr/>
          <a:lstStyle/>
          <a:p>
            <a:pPr algn="just">
              <a:buFont typeface="Wingdings" pitchFamily="2" charset="2"/>
              <a:buChar char="q"/>
            </a:pPr>
            <a:r>
              <a:rPr lang="en-US" dirty="0" smtClean="0"/>
              <a:t>Any dealer of excisable goods, who is registered under the Central Excise act, 1944.</a:t>
            </a:r>
          </a:p>
          <a:p>
            <a:pPr algn="just">
              <a:buFont typeface="Wingdings" pitchFamily="2" charset="2"/>
              <a:buChar char="q"/>
            </a:pPr>
            <a:endParaRPr lang="en-US" dirty="0" smtClean="0"/>
          </a:p>
          <a:p>
            <a:pPr algn="just">
              <a:buFont typeface="Wingdings" pitchFamily="2" charset="2"/>
              <a:buChar char="q"/>
            </a:pPr>
            <a:r>
              <a:rPr lang="en-US" dirty="0" smtClean="0"/>
              <a:t>Any body corporate established under any law; or</a:t>
            </a:r>
          </a:p>
          <a:p>
            <a:pPr algn="just">
              <a:buFont typeface="Wingdings" pitchFamily="2" charset="2"/>
              <a:buChar char="q"/>
            </a:pPr>
            <a:endParaRPr lang="en-US" dirty="0" smtClean="0"/>
          </a:p>
          <a:p>
            <a:pPr algn="just">
              <a:buFont typeface="Wingdings" pitchFamily="2" charset="2"/>
              <a:buChar char="q"/>
            </a:pPr>
            <a:r>
              <a:rPr lang="en-US" dirty="0" smtClean="0"/>
              <a:t>Any partnership firm whether registered or not under any law including association of persons.</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checkerboard(across)">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944562"/>
          </a:xfrm>
        </p:spPr>
        <p:txBody>
          <a:bodyPr>
            <a:normAutofit/>
          </a:bodyPr>
          <a:lstStyle/>
          <a:p>
            <a:pPr algn="ctr"/>
            <a:r>
              <a:rPr lang="en-US" sz="3600" b="1" dirty="0" smtClean="0">
                <a:solidFill>
                  <a:schemeClr val="accent1">
                    <a:lumMod val="50000"/>
                  </a:schemeClr>
                </a:solidFill>
              </a:rPr>
              <a:t>Abatement in value</a:t>
            </a:r>
            <a:endParaRPr lang="en-US" sz="3600" b="1" dirty="0">
              <a:solidFill>
                <a:schemeClr val="accent1">
                  <a:lumMod val="50000"/>
                </a:schemeClr>
              </a:solidFill>
            </a:endParaRPr>
          </a:p>
        </p:txBody>
      </p:sp>
      <p:sp>
        <p:nvSpPr>
          <p:cNvPr id="2" name="Content Placeholder 1"/>
          <p:cNvSpPr>
            <a:spLocks noGrp="1"/>
          </p:cNvSpPr>
          <p:nvPr>
            <p:ph sz="quarter" idx="1"/>
          </p:nvPr>
        </p:nvSpPr>
        <p:spPr/>
        <p:txBody>
          <a:bodyPr/>
          <a:lstStyle/>
          <a:p>
            <a:pPr algn="just"/>
            <a:r>
              <a:rPr lang="en-US" dirty="0" smtClean="0"/>
              <a:t>The service tax is payable for services provided by Goods transport Agency on 25% of gross amount charged.</a:t>
            </a:r>
          </a:p>
          <a:p>
            <a:pPr algn="just"/>
            <a:endParaRPr lang="en-US" dirty="0" smtClean="0"/>
          </a:p>
          <a:p>
            <a:pPr algn="just"/>
            <a:r>
              <a:rPr lang="en-US" dirty="0" smtClean="0"/>
              <a:t>The abatement of 75% of gross amount charged is permitted for determining the value on which tax is payable.</a:t>
            </a:r>
            <a:endParaRPr lang="en-US" dirty="0"/>
          </a:p>
        </p:txBody>
      </p:sp>
      <p:pic>
        <p:nvPicPr>
          <p:cNvPr id="4"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checkerboard(across)">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checkerboard(across)">
                                      <p:cBhvr>
                                        <p:cTn id="1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401762"/>
          </a:xfrm>
        </p:spPr>
        <p:txBody>
          <a:bodyPr>
            <a:normAutofit fontScale="90000"/>
          </a:bodyPr>
          <a:lstStyle/>
          <a:p>
            <a:pPr algn="ctr"/>
            <a:r>
              <a:rPr lang="en-US" b="1" dirty="0" smtClean="0">
                <a:solidFill>
                  <a:schemeClr val="accent1">
                    <a:lumMod val="50000"/>
                  </a:schemeClr>
                </a:solidFill>
              </a:rPr>
              <a:t>What if cha charge Transportation  cost as reimbursement?</a:t>
            </a:r>
            <a:endParaRPr lang="en-US" b="1" dirty="0">
              <a:solidFill>
                <a:schemeClr val="accent1">
                  <a:lumMod val="50000"/>
                </a:schemeClr>
              </a:solidFill>
            </a:endParaRPr>
          </a:p>
        </p:txBody>
      </p:sp>
      <p:sp>
        <p:nvSpPr>
          <p:cNvPr id="3" name="Content Placeholder 2"/>
          <p:cNvSpPr>
            <a:spLocks noGrp="1"/>
          </p:cNvSpPr>
          <p:nvPr>
            <p:ph sz="quarter" idx="1"/>
          </p:nvPr>
        </p:nvSpPr>
        <p:spPr/>
        <p:txBody>
          <a:bodyPr/>
          <a:lstStyle/>
          <a:p>
            <a:pPr algn="just"/>
            <a:endParaRPr lang="en-US" dirty="0" smtClean="0"/>
          </a:p>
          <a:p>
            <a:pPr algn="just"/>
            <a:r>
              <a:rPr lang="en-US" dirty="0" smtClean="0"/>
              <a:t>As the consignee (buyer) on consignment note is buyer of goods and CHA is acting as pure agent &amp; CHA is reimbursing the transportation cost from the buyer of goods, assessee is liable to pay service tax  on transportation charge under reverse charge.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7467600" cy="1143000"/>
          </a:xfrm>
        </p:spPr>
        <p:txBody>
          <a:bodyPr>
            <a:noAutofit/>
          </a:bodyPr>
          <a:lstStyle/>
          <a:p>
            <a:r>
              <a:rPr lang="en-US" sz="5400" b="1" dirty="0" smtClean="0">
                <a:solidFill>
                  <a:schemeClr val="accent1">
                    <a:lumMod val="50000"/>
                  </a:schemeClr>
                </a:solidFill>
              </a:rPr>
              <a:t>REVERSE CHARGE</a:t>
            </a:r>
            <a:endParaRPr lang="en-US" sz="5400" b="1" dirty="0">
              <a:solidFill>
                <a:schemeClr val="accent1">
                  <a:lumMod val="50000"/>
                </a:schemeClr>
              </a:solidFill>
            </a:endParaRPr>
          </a:p>
        </p:txBody>
      </p:sp>
      <p:pic>
        <p:nvPicPr>
          <p:cNvPr id="3"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38400"/>
            <a:ext cx="7467600" cy="1143000"/>
          </a:xfrm>
        </p:spPr>
        <p:txBody>
          <a:bodyPr>
            <a:noAutofit/>
          </a:bodyPr>
          <a:lstStyle/>
          <a:p>
            <a:pPr algn="ctr"/>
            <a:r>
              <a:rPr lang="en-US" sz="6000" b="1" dirty="0" smtClean="0">
                <a:solidFill>
                  <a:schemeClr val="accent1">
                    <a:lumMod val="50000"/>
                  </a:schemeClr>
                </a:solidFill>
              </a:rPr>
              <a:t>INPUT SERVICE</a:t>
            </a:r>
            <a:endParaRPr lang="en-US" sz="6000" b="1" dirty="0">
              <a:solidFill>
                <a:schemeClr val="accent1">
                  <a:lumMod val="50000"/>
                </a:schemeClr>
              </a:solidFill>
            </a:endParaRPr>
          </a:p>
        </p:txBody>
      </p:sp>
      <p:pic>
        <p:nvPicPr>
          <p:cNvPr id="3" name="Picture 8" descr="title"/>
          <p:cNvPicPr>
            <a:picLocks noChangeAspect="1" noChangeArrowheads="1"/>
          </p:cNvPicPr>
          <p:nvPr/>
        </p:nvPicPr>
        <p:blipFill>
          <a:blip r:embed="rId2"/>
          <a:srcRect/>
          <a:stretch>
            <a:fillRect/>
          </a:stretch>
        </p:blipFill>
        <p:spPr bwMode="auto">
          <a:xfrm>
            <a:off x="7696200" y="5935662"/>
            <a:ext cx="1143000" cy="922338"/>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153400" cy="1143000"/>
          </a:xfrm>
        </p:spPr>
        <p:txBody>
          <a:bodyPr>
            <a:noAutofit/>
          </a:bodyPr>
          <a:lstStyle/>
          <a:p>
            <a:pPr algn="ctr"/>
            <a:r>
              <a:rPr lang="en-US" sz="3200" b="1" dirty="0" smtClean="0">
                <a:solidFill>
                  <a:schemeClr val="accent3">
                    <a:lumMod val="50000"/>
                  </a:schemeClr>
                </a:solidFill>
              </a:rPr>
              <a:t>REVERSE CHARGE ON SERVICE TAX</a:t>
            </a:r>
            <a:endParaRPr lang="en-US" sz="3200" b="1" dirty="0">
              <a:solidFill>
                <a:schemeClr val="accent3">
                  <a:lumMod val="50000"/>
                </a:schemeClr>
              </a:solidFill>
            </a:endParaRPr>
          </a:p>
        </p:txBody>
      </p:sp>
      <p:graphicFrame>
        <p:nvGraphicFramePr>
          <p:cNvPr id="4" name="Content Placeholder 3"/>
          <p:cNvGraphicFramePr>
            <a:graphicFrameLocks noGrp="1"/>
          </p:cNvGraphicFramePr>
          <p:nvPr>
            <p:ph sz="quarter" idx="1"/>
          </p:nvPr>
        </p:nvGraphicFramePr>
        <p:xfrm>
          <a:off x="381001" y="1295399"/>
          <a:ext cx="8458198" cy="5528311"/>
        </p:xfrm>
        <a:graphic>
          <a:graphicData uri="http://schemas.openxmlformats.org/drawingml/2006/table">
            <a:tbl>
              <a:tblPr firstRow="1" bandRow="1">
                <a:tableStyleId>{5C22544A-7EE6-4342-B048-85BDC9FD1C3A}</a:tableStyleId>
              </a:tblPr>
              <a:tblGrid>
                <a:gridCol w="929471"/>
                <a:gridCol w="3810837"/>
                <a:gridCol w="1889091"/>
                <a:gridCol w="1828799"/>
              </a:tblGrid>
              <a:tr h="891980">
                <a:tc>
                  <a:txBody>
                    <a:bodyPr/>
                    <a:lstStyle/>
                    <a:p>
                      <a:pPr marL="0" marR="0" algn="ctr" rtl="0" eaLnBrk="1" latinLnBrk="0" hangingPunct="1">
                        <a:lnSpc>
                          <a:spcPct val="115000"/>
                        </a:lnSpc>
                        <a:spcBef>
                          <a:spcPts val="0"/>
                        </a:spcBef>
                        <a:spcAft>
                          <a:spcPts val="1000"/>
                        </a:spcAft>
                      </a:pPr>
                      <a:r>
                        <a:rPr kumimoji="0" lang="en-IN" sz="1600" b="1" kern="1200" dirty="0">
                          <a:solidFill>
                            <a:schemeClr val="lt1"/>
                          </a:solidFill>
                          <a:latin typeface="Calibri"/>
                          <a:ea typeface="Calibri"/>
                          <a:cs typeface="Times New Roman"/>
                        </a:rPr>
                        <a:t>Sl. No. </a:t>
                      </a:r>
                      <a:endParaRPr kumimoji="0" lang="en-US" sz="1600" b="1" kern="1200" dirty="0">
                        <a:solidFill>
                          <a:schemeClr val="lt1"/>
                        </a:solidFill>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a:latin typeface="Calibri"/>
                          <a:ea typeface="Calibri"/>
                          <a:cs typeface="Times New Roman"/>
                        </a:rPr>
                        <a:t>Description of a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a:t>
                      </a:r>
                      <a:r>
                        <a:rPr lang="en-IN" sz="1600" b="1" dirty="0">
                          <a:latin typeface="Calibri"/>
                          <a:ea typeface="Calibri"/>
                          <a:cs typeface="Times New Roman"/>
                        </a:rPr>
                        <a:t>of </a:t>
                      </a:r>
                      <a:r>
                        <a:rPr lang="en-IN" sz="1600" b="1" dirty="0" smtClean="0">
                          <a:latin typeface="Calibri"/>
                          <a:ea typeface="Calibri"/>
                          <a:cs typeface="Times New Roman"/>
                        </a:rPr>
                        <a:t>ST </a:t>
                      </a:r>
                      <a:r>
                        <a:rPr lang="en-IN" sz="1600" b="1" dirty="0">
                          <a:latin typeface="Calibri"/>
                          <a:ea typeface="Calibri"/>
                          <a:cs typeface="Times New Roman"/>
                        </a:rPr>
                        <a:t>payable by the person providing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ST payable </a:t>
                      </a:r>
                      <a:r>
                        <a:rPr lang="en-IN" sz="1600" b="1" dirty="0">
                          <a:latin typeface="Calibri"/>
                          <a:ea typeface="Calibri"/>
                          <a:cs typeface="Times New Roman"/>
                        </a:rPr>
                        <a:t>by the person receiving the service </a:t>
                      </a:r>
                      <a:endParaRPr lang="en-US" sz="1600" dirty="0">
                        <a:latin typeface="Calibri"/>
                        <a:ea typeface="Calibri"/>
                        <a:cs typeface="Times New Roman"/>
                      </a:endParaRPr>
                    </a:p>
                  </a:txBody>
                  <a:tcPr marL="12065" marR="12065" marT="8890" marB="0"/>
                </a:tc>
              </a:tr>
              <a:tr h="1230047">
                <a:tc>
                  <a:txBody>
                    <a:bodyPr/>
                    <a:lstStyle/>
                    <a:p>
                      <a:pPr algn="ctr"/>
                      <a:r>
                        <a:rPr lang="en-US" dirty="0" smtClean="0"/>
                        <a:t>1</a:t>
                      </a:r>
                      <a:endParaRPr lang="en-US" dirty="0"/>
                    </a:p>
                  </a:txBody>
                  <a:tcPr/>
                </a:tc>
                <a:tc>
                  <a:txBody>
                    <a:bodyPr/>
                    <a:lstStyle/>
                    <a:p>
                      <a:pPr algn="just"/>
                      <a:r>
                        <a:rPr kumimoji="0" lang="en-IN" sz="1800" kern="1200" dirty="0" smtClean="0">
                          <a:solidFill>
                            <a:schemeClr val="dk1"/>
                          </a:solidFill>
                          <a:latin typeface="+mn-lt"/>
                          <a:ea typeface="+mn-ea"/>
                          <a:cs typeface="+mn-cs"/>
                        </a:rPr>
                        <a:t>Services provided or agreed to be provided by an INSURANCE AGENT to any person carrying on insurance business </a:t>
                      </a:r>
                      <a:endParaRPr lang="en-US" dirty="0"/>
                    </a:p>
                  </a:txBody>
                  <a:tcPr/>
                </a:tc>
                <a:tc>
                  <a:txBody>
                    <a:bodyPr/>
                    <a:lstStyle/>
                    <a:p>
                      <a:pPr marL="0" marR="0" algn="ctr" rtl="0" eaLnBrk="1" latinLnBrk="0" hangingPunct="1">
                        <a:lnSpc>
                          <a:spcPct val="115000"/>
                        </a:lnSpc>
                        <a:spcBef>
                          <a:spcPts val="0"/>
                        </a:spcBef>
                        <a:spcAft>
                          <a:spcPts val="1000"/>
                        </a:spcAft>
                      </a:pPr>
                      <a:r>
                        <a:rPr kumimoji="0" lang="en-IN" kern="1200" dirty="0" smtClean="0">
                          <a:solidFill>
                            <a:schemeClr val="dk1"/>
                          </a:solidFill>
                          <a:latin typeface="+mn-lt"/>
                          <a:ea typeface="+mn-ea"/>
                          <a:cs typeface="+mn-cs"/>
                        </a:rPr>
                        <a:t>Nil </a:t>
                      </a:r>
                      <a:endParaRPr kumimoji="0" lang="en-US" kern="1200" dirty="0" smtClean="0">
                        <a:solidFill>
                          <a:schemeClr val="dk1"/>
                        </a:solidFill>
                        <a:latin typeface="+mn-lt"/>
                        <a:ea typeface="+mn-ea"/>
                        <a:cs typeface="+mn-cs"/>
                      </a:endParaRPr>
                    </a:p>
                  </a:txBody>
                  <a:tcPr marL="12065" marR="12065" marT="8890" marB="0"/>
                </a:tc>
                <a:tc>
                  <a:txBody>
                    <a:bodyPr/>
                    <a:lstStyle/>
                    <a:p>
                      <a:pPr marL="0" marR="0" algn="ctr" rtl="0" eaLnBrk="1" latinLnBrk="0" hangingPunct="1">
                        <a:lnSpc>
                          <a:spcPct val="115000"/>
                        </a:lnSpc>
                        <a:spcBef>
                          <a:spcPts val="0"/>
                        </a:spcBef>
                        <a:spcAft>
                          <a:spcPts val="1000"/>
                        </a:spcAft>
                      </a:pPr>
                      <a:r>
                        <a:rPr kumimoji="0" lang="en-IN" kern="1200" dirty="0" smtClean="0">
                          <a:solidFill>
                            <a:schemeClr val="dk1"/>
                          </a:solidFill>
                          <a:latin typeface="+mn-lt"/>
                          <a:ea typeface="+mn-ea"/>
                          <a:cs typeface="+mn-cs"/>
                        </a:rPr>
                        <a:t>100% </a:t>
                      </a:r>
                      <a:endParaRPr kumimoji="0" lang="en-US" kern="1200" dirty="0" smtClean="0">
                        <a:solidFill>
                          <a:schemeClr val="dk1"/>
                        </a:solidFill>
                        <a:latin typeface="+mn-lt"/>
                        <a:ea typeface="+mn-ea"/>
                        <a:cs typeface="+mn-cs"/>
                      </a:endParaRPr>
                    </a:p>
                  </a:txBody>
                  <a:tcPr marL="12065" marR="12065" marT="8890" marB="0"/>
                </a:tc>
              </a:tr>
              <a:tr h="1513904">
                <a:tc>
                  <a:txBody>
                    <a:bodyPr/>
                    <a:lstStyle/>
                    <a:p>
                      <a:pPr algn="ctr"/>
                      <a:r>
                        <a:rPr lang="en-US" dirty="0" smtClean="0"/>
                        <a:t>2</a:t>
                      </a:r>
                      <a:endParaRPr lang="en-US" dirty="0"/>
                    </a:p>
                  </a:txBody>
                  <a:tcPr/>
                </a:tc>
                <a:tc>
                  <a:txBody>
                    <a:bodyPr/>
                    <a:lstStyle/>
                    <a:p>
                      <a:pPr algn="just"/>
                      <a:r>
                        <a:rPr kumimoji="0" lang="en-IN" sz="1800" kern="1200" dirty="0" smtClean="0">
                          <a:solidFill>
                            <a:schemeClr val="dk1"/>
                          </a:solidFill>
                          <a:latin typeface="+mn-lt"/>
                          <a:ea typeface="+mn-ea"/>
                          <a:cs typeface="+mn-cs"/>
                        </a:rPr>
                        <a:t>Services provided or agreed to be provided by a GOODS TRANSPORT AGENCY in respect of transportation of goods by road </a:t>
                      </a:r>
                      <a:endParaRPr lang="en-US" dirty="0"/>
                    </a:p>
                  </a:txBody>
                  <a:tcPr/>
                </a:tc>
                <a:tc>
                  <a:txBody>
                    <a:bodyPr/>
                    <a:lstStyle/>
                    <a:p>
                      <a:pPr marL="0" marR="0" algn="ctr" rtl="0" eaLnBrk="1" latinLnBrk="0" hangingPunct="1">
                        <a:lnSpc>
                          <a:spcPct val="115000"/>
                        </a:lnSpc>
                        <a:spcBef>
                          <a:spcPts val="0"/>
                        </a:spcBef>
                        <a:spcAft>
                          <a:spcPts val="1000"/>
                        </a:spcAft>
                      </a:pPr>
                      <a:r>
                        <a:rPr kumimoji="0" lang="en-IN" kern="1200" dirty="0">
                          <a:solidFill>
                            <a:schemeClr val="dk1"/>
                          </a:solidFill>
                          <a:latin typeface="+mn-lt"/>
                          <a:ea typeface="+mn-ea"/>
                          <a:cs typeface="+mn-cs"/>
                        </a:rPr>
                        <a:t>Nil </a:t>
                      </a:r>
                      <a:endParaRPr kumimoji="0" lang="en-US" kern="1200" dirty="0">
                        <a:solidFill>
                          <a:schemeClr val="dk1"/>
                        </a:solidFill>
                        <a:latin typeface="+mn-lt"/>
                        <a:ea typeface="+mn-ea"/>
                        <a:cs typeface="+mn-cs"/>
                      </a:endParaRPr>
                    </a:p>
                  </a:txBody>
                  <a:tcPr marL="12065" marR="12065" marT="8890" marB="0"/>
                </a:tc>
                <a:tc>
                  <a:txBody>
                    <a:bodyPr/>
                    <a:lstStyle/>
                    <a:p>
                      <a:pPr marL="0" marR="0" algn="ctr" rtl="0" eaLnBrk="1" latinLnBrk="0" hangingPunct="1">
                        <a:lnSpc>
                          <a:spcPct val="115000"/>
                        </a:lnSpc>
                        <a:spcBef>
                          <a:spcPts val="0"/>
                        </a:spcBef>
                        <a:spcAft>
                          <a:spcPts val="1000"/>
                        </a:spcAft>
                      </a:pPr>
                      <a:r>
                        <a:rPr kumimoji="0" lang="en-IN" kern="1200" dirty="0">
                          <a:solidFill>
                            <a:schemeClr val="dk1"/>
                          </a:solidFill>
                          <a:latin typeface="+mn-lt"/>
                          <a:ea typeface="+mn-ea"/>
                          <a:cs typeface="+mn-cs"/>
                        </a:rPr>
                        <a:t>100% </a:t>
                      </a:r>
                      <a:endParaRPr kumimoji="0" lang="en-US" kern="1200" dirty="0">
                        <a:solidFill>
                          <a:schemeClr val="dk1"/>
                        </a:solidFill>
                        <a:latin typeface="+mn-lt"/>
                        <a:ea typeface="+mn-ea"/>
                        <a:cs typeface="+mn-cs"/>
                      </a:endParaRPr>
                    </a:p>
                  </a:txBody>
                  <a:tcPr marL="12065" marR="12065" marT="8890" marB="0"/>
                </a:tc>
              </a:tr>
              <a:tr h="946190">
                <a:tc>
                  <a:txBody>
                    <a:bodyPr/>
                    <a:lstStyle/>
                    <a:p>
                      <a:pPr algn="ctr"/>
                      <a:r>
                        <a:rPr lang="en-US" dirty="0" smtClean="0"/>
                        <a:t>3</a:t>
                      </a:r>
                      <a:endParaRPr lang="en-US" dirty="0"/>
                    </a:p>
                  </a:txBody>
                  <a:tcPr/>
                </a:tc>
                <a:tc>
                  <a:txBody>
                    <a:bodyPr/>
                    <a:lstStyle/>
                    <a:p>
                      <a:pPr algn="just"/>
                      <a:r>
                        <a:rPr kumimoji="0" lang="en-IN" sz="1800" kern="1200" dirty="0" smtClean="0">
                          <a:solidFill>
                            <a:schemeClr val="dk1"/>
                          </a:solidFill>
                          <a:latin typeface="+mn-lt"/>
                          <a:ea typeface="+mn-ea"/>
                          <a:cs typeface="+mn-cs"/>
                        </a:rPr>
                        <a:t>Services provided or agreed to be provided by way of SPONSORSHIP</a:t>
                      </a:r>
                      <a:endParaRPr lang="en-US" dirty="0"/>
                    </a:p>
                  </a:txBody>
                  <a:tcPr/>
                </a:tc>
                <a:tc>
                  <a:txBody>
                    <a:bodyPr/>
                    <a:lstStyle/>
                    <a:p>
                      <a:pPr algn="ctr"/>
                      <a:r>
                        <a:rPr lang="en-US" dirty="0" smtClean="0"/>
                        <a:t>Nil</a:t>
                      </a:r>
                      <a:endParaRPr lang="en-US" dirty="0"/>
                    </a:p>
                  </a:txBody>
                  <a:tcPr/>
                </a:tc>
                <a:tc>
                  <a:txBody>
                    <a:bodyPr/>
                    <a:lstStyle/>
                    <a:p>
                      <a:pPr algn="ctr"/>
                      <a:r>
                        <a:rPr lang="en-US" dirty="0" smtClean="0"/>
                        <a:t>100%</a:t>
                      </a:r>
                      <a:endParaRPr lang="en-US" dirty="0"/>
                    </a:p>
                  </a:txBody>
                  <a:tcPr/>
                </a:tc>
              </a:tr>
              <a:tr h="946190">
                <a:tc>
                  <a:txBody>
                    <a:bodyPr/>
                    <a:lstStyle/>
                    <a:p>
                      <a:pPr algn="ctr"/>
                      <a:r>
                        <a:rPr lang="en-US" dirty="0" smtClean="0"/>
                        <a:t>4</a:t>
                      </a:r>
                      <a:endParaRPr lang="en-US" dirty="0"/>
                    </a:p>
                  </a:txBody>
                  <a:tcPr/>
                </a:tc>
                <a:tc>
                  <a:txBody>
                    <a:bodyPr/>
                    <a:lstStyle/>
                    <a:p>
                      <a:pPr algn="just"/>
                      <a:r>
                        <a:rPr kumimoji="0" lang="en-IN" sz="1800" kern="1200" dirty="0" smtClean="0">
                          <a:solidFill>
                            <a:schemeClr val="dk1"/>
                          </a:solidFill>
                          <a:latin typeface="+mn-lt"/>
                          <a:ea typeface="+mn-ea"/>
                          <a:cs typeface="+mn-cs"/>
                        </a:rPr>
                        <a:t>Services provided or agreed to be provided by an ARBITRAL TRIBUNAL</a:t>
                      </a:r>
                      <a:endParaRPr lang="en-US" dirty="0"/>
                    </a:p>
                  </a:txBody>
                  <a:tcPr/>
                </a:tc>
                <a:tc>
                  <a:txBody>
                    <a:bodyPr/>
                    <a:lstStyle/>
                    <a:p>
                      <a:pPr algn="ctr"/>
                      <a:r>
                        <a:rPr lang="en-US" dirty="0" smtClean="0"/>
                        <a:t>Nil</a:t>
                      </a:r>
                      <a:endParaRPr lang="en-US" dirty="0"/>
                    </a:p>
                  </a:txBody>
                  <a:tcPr/>
                </a:tc>
                <a:tc>
                  <a:txBody>
                    <a:bodyPr/>
                    <a:lstStyle/>
                    <a:p>
                      <a:pPr algn="ctr"/>
                      <a:r>
                        <a:rPr lang="en-US" dirty="0" smtClean="0"/>
                        <a:t>100%</a:t>
                      </a:r>
                      <a:endParaRPr lang="en-US" dirty="0"/>
                    </a:p>
                  </a:txBody>
                  <a:tcPr/>
                </a:tc>
              </a:tr>
            </a:tbl>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Autofit/>
          </a:bodyPr>
          <a:lstStyle/>
          <a:p>
            <a:pPr algn="ctr"/>
            <a:r>
              <a:rPr lang="en-US" sz="3200" b="1" dirty="0" smtClean="0">
                <a:solidFill>
                  <a:schemeClr val="accent3">
                    <a:lumMod val="50000"/>
                  </a:schemeClr>
                </a:solidFill>
              </a:rPr>
              <a:t>REVERSE CHARGE ON SERVICE TAX</a:t>
            </a:r>
            <a:endParaRPr lang="en-US" sz="3200" dirty="0"/>
          </a:p>
        </p:txBody>
      </p:sp>
      <p:graphicFrame>
        <p:nvGraphicFramePr>
          <p:cNvPr id="4" name="Content Placeholder 3"/>
          <p:cNvGraphicFramePr>
            <a:graphicFrameLocks noGrp="1"/>
          </p:cNvGraphicFramePr>
          <p:nvPr>
            <p:ph sz="quarter" idx="1"/>
          </p:nvPr>
        </p:nvGraphicFramePr>
        <p:xfrm>
          <a:off x="304800" y="1219200"/>
          <a:ext cx="8458200" cy="5379720"/>
        </p:xfrm>
        <a:graphic>
          <a:graphicData uri="http://schemas.openxmlformats.org/drawingml/2006/table">
            <a:tbl>
              <a:tblPr firstRow="1" bandRow="1">
                <a:tableStyleId>{5C22544A-7EE6-4342-B048-85BDC9FD1C3A}</a:tableStyleId>
              </a:tblPr>
              <a:tblGrid>
                <a:gridCol w="838200"/>
                <a:gridCol w="3962400"/>
                <a:gridCol w="1905000"/>
                <a:gridCol w="1752600"/>
              </a:tblGrid>
              <a:tr h="990600">
                <a:tc>
                  <a:txBody>
                    <a:bodyPr/>
                    <a:lstStyle/>
                    <a:p>
                      <a:pPr marL="0" marR="0" algn="ctr" rtl="0" eaLnBrk="1" latinLnBrk="0" hangingPunct="1">
                        <a:lnSpc>
                          <a:spcPct val="115000"/>
                        </a:lnSpc>
                        <a:spcBef>
                          <a:spcPts val="0"/>
                        </a:spcBef>
                        <a:spcAft>
                          <a:spcPts val="1000"/>
                        </a:spcAft>
                      </a:pPr>
                      <a:r>
                        <a:rPr kumimoji="0" lang="en-IN" sz="1600" b="1" kern="1200" dirty="0">
                          <a:solidFill>
                            <a:schemeClr val="lt1"/>
                          </a:solidFill>
                          <a:latin typeface="Calibri"/>
                          <a:ea typeface="Calibri"/>
                          <a:cs typeface="Times New Roman"/>
                        </a:rPr>
                        <a:t>Sl. No. </a:t>
                      </a:r>
                      <a:endParaRPr kumimoji="0" lang="en-US" sz="1600" b="1" kern="1200" dirty="0">
                        <a:solidFill>
                          <a:schemeClr val="lt1"/>
                        </a:solidFill>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a:latin typeface="Calibri"/>
                          <a:ea typeface="Calibri"/>
                          <a:cs typeface="Times New Roman"/>
                        </a:rPr>
                        <a:t>Description of a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a:t>
                      </a:r>
                      <a:r>
                        <a:rPr lang="en-IN" sz="1600" b="1" dirty="0">
                          <a:latin typeface="Calibri"/>
                          <a:ea typeface="Calibri"/>
                          <a:cs typeface="Times New Roman"/>
                        </a:rPr>
                        <a:t>of </a:t>
                      </a:r>
                      <a:r>
                        <a:rPr lang="en-IN" sz="1600" b="1" dirty="0" smtClean="0">
                          <a:latin typeface="Calibri"/>
                          <a:ea typeface="Calibri"/>
                          <a:cs typeface="Times New Roman"/>
                        </a:rPr>
                        <a:t>ST </a:t>
                      </a:r>
                      <a:r>
                        <a:rPr lang="en-IN" sz="1600" b="1" dirty="0">
                          <a:latin typeface="Calibri"/>
                          <a:ea typeface="Calibri"/>
                          <a:cs typeface="Times New Roman"/>
                        </a:rPr>
                        <a:t>payable by the person providing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ST payable </a:t>
                      </a:r>
                      <a:r>
                        <a:rPr lang="en-IN" sz="1600" b="1" dirty="0">
                          <a:latin typeface="Calibri"/>
                          <a:ea typeface="Calibri"/>
                          <a:cs typeface="Times New Roman"/>
                        </a:rPr>
                        <a:t>by the person receiving the service </a:t>
                      </a:r>
                      <a:endParaRPr lang="en-US" sz="1600" dirty="0">
                        <a:latin typeface="Calibri"/>
                        <a:ea typeface="Calibri"/>
                        <a:cs typeface="Times New Roman"/>
                      </a:endParaRPr>
                    </a:p>
                  </a:txBody>
                  <a:tcPr marL="12065" marR="12065" marT="8890" marB="0"/>
                </a:tc>
              </a:tr>
              <a:tr h="1097280">
                <a:tc>
                  <a:txBody>
                    <a:bodyPr/>
                    <a:lstStyle/>
                    <a:p>
                      <a:pPr algn="ctr"/>
                      <a:r>
                        <a:rPr lang="en-US" dirty="0" smtClean="0"/>
                        <a:t>5</a:t>
                      </a:r>
                      <a:endParaRPr lang="en-US" dirty="0"/>
                    </a:p>
                  </a:txBody>
                  <a:tcPr/>
                </a:tc>
                <a:tc>
                  <a:txBody>
                    <a:bodyPr/>
                    <a:lstStyle/>
                    <a:p>
                      <a:pPr algn="just"/>
                      <a:r>
                        <a:rPr kumimoji="0" lang="en-IN" sz="1800" kern="1200" dirty="0" smtClean="0">
                          <a:solidFill>
                            <a:schemeClr val="dk1"/>
                          </a:solidFill>
                          <a:latin typeface="+mn-lt"/>
                          <a:ea typeface="+mn-ea"/>
                          <a:cs typeface="+mn-cs"/>
                        </a:rPr>
                        <a:t>Services provided or agreed to be provided by individual advocate or a firm of ADVOCATES by way of legal services </a:t>
                      </a:r>
                      <a:endParaRPr lang="en-US" dirty="0"/>
                    </a:p>
                  </a:txBody>
                  <a:tcPr/>
                </a:tc>
                <a:tc>
                  <a:txBody>
                    <a:bodyPr/>
                    <a:lstStyle/>
                    <a:p>
                      <a:pPr algn="ctr"/>
                      <a:r>
                        <a:rPr lang="en-US" dirty="0" smtClean="0"/>
                        <a:t>Nil</a:t>
                      </a:r>
                      <a:endParaRPr lang="en-US" dirty="0"/>
                    </a:p>
                  </a:txBody>
                  <a:tcPr/>
                </a:tc>
                <a:tc>
                  <a:txBody>
                    <a:bodyPr/>
                    <a:lstStyle/>
                    <a:p>
                      <a:pPr algn="ctr"/>
                      <a:r>
                        <a:rPr lang="en-US" dirty="0" smtClean="0"/>
                        <a:t>100%</a:t>
                      </a:r>
                      <a:endParaRPr lang="en-US" dirty="0"/>
                    </a:p>
                  </a:txBody>
                  <a:tcPr/>
                </a:tc>
              </a:tr>
              <a:tr h="1097280">
                <a:tc>
                  <a:txBody>
                    <a:bodyPr/>
                    <a:lstStyle/>
                    <a:p>
                      <a:pPr algn="ctr"/>
                      <a:r>
                        <a:rPr lang="en-US" dirty="0" smtClean="0"/>
                        <a:t>6</a:t>
                      </a:r>
                      <a:endParaRPr lang="en-US" dirty="0"/>
                    </a:p>
                  </a:txBody>
                  <a:tcPr/>
                </a:tc>
                <a:tc>
                  <a:txBody>
                    <a:bodyPr/>
                    <a:lstStyle/>
                    <a:p>
                      <a:pPr algn="just"/>
                      <a:r>
                        <a:rPr kumimoji="0" lang="en-IN" sz="1800" kern="1200" dirty="0" smtClean="0">
                          <a:solidFill>
                            <a:schemeClr val="dk1"/>
                          </a:solidFill>
                          <a:latin typeface="+mn-lt"/>
                          <a:ea typeface="+mn-ea"/>
                          <a:cs typeface="+mn-cs"/>
                        </a:rPr>
                        <a:t>Services provided or agreed to be provided by Government or local authority by way of support services excluding,- (1) renting of immovable property, and (2) services excluded under negative list </a:t>
                      </a:r>
                      <a:endParaRPr lang="en-US" dirty="0"/>
                    </a:p>
                  </a:txBody>
                  <a:tcPr/>
                </a:tc>
                <a:tc>
                  <a:txBody>
                    <a:bodyPr/>
                    <a:lstStyle/>
                    <a:p>
                      <a:pPr algn="ctr"/>
                      <a:r>
                        <a:rPr lang="en-US" dirty="0" smtClean="0"/>
                        <a:t>Nil</a:t>
                      </a:r>
                      <a:endParaRPr lang="en-US" dirty="0"/>
                    </a:p>
                  </a:txBody>
                  <a:tcPr/>
                </a:tc>
                <a:tc>
                  <a:txBody>
                    <a:bodyPr/>
                    <a:lstStyle/>
                    <a:p>
                      <a:pPr algn="ctr"/>
                      <a:r>
                        <a:rPr lang="en-US" dirty="0" smtClean="0"/>
                        <a:t>100%</a:t>
                      </a:r>
                      <a:endParaRPr lang="en-US" dirty="0"/>
                    </a:p>
                  </a:txBody>
                  <a:tcPr/>
                </a:tc>
              </a:tr>
              <a:tr h="1097280">
                <a:tc>
                  <a:txBody>
                    <a:bodyPr/>
                    <a:lstStyle/>
                    <a:p>
                      <a:pPr algn="ctr"/>
                      <a:r>
                        <a:rPr lang="en-US" dirty="0" smtClean="0"/>
                        <a:t>7</a:t>
                      </a:r>
                      <a:endParaRPr lang="en-US" dirty="0"/>
                    </a:p>
                  </a:txBody>
                  <a:tcPr/>
                </a:tc>
                <a:tc>
                  <a:txBody>
                    <a:bodyPr/>
                    <a:lstStyle/>
                    <a:p>
                      <a:pPr algn="just"/>
                      <a:r>
                        <a:rPr kumimoji="0" lang="en-US" sz="1800" b="1" kern="1200" dirty="0" smtClean="0">
                          <a:solidFill>
                            <a:schemeClr val="dk1"/>
                          </a:solidFill>
                          <a:latin typeface="+mn-lt"/>
                          <a:ea typeface="+mn-ea"/>
                          <a:cs typeface="+mn-cs"/>
                        </a:rPr>
                        <a:t>Supply of Manpower</a:t>
                      </a:r>
                      <a:r>
                        <a:rPr kumimoji="0" lang="en-US" sz="1800" kern="1200" dirty="0" smtClean="0">
                          <a:solidFill>
                            <a:schemeClr val="dk1"/>
                          </a:solidFill>
                          <a:latin typeface="+mn-lt"/>
                          <a:ea typeface="+mn-ea"/>
                          <a:cs typeface="+mn-cs"/>
                        </a:rPr>
                        <a:t> for any purpose provided by Individual, HUF and Partnership firms to Companies or Body Corporate</a:t>
                      </a:r>
                      <a:endParaRPr lang="en-US" dirty="0"/>
                    </a:p>
                  </a:txBody>
                  <a:tcPr/>
                </a:tc>
                <a:tc>
                  <a:txBody>
                    <a:bodyPr/>
                    <a:lstStyle/>
                    <a:p>
                      <a:pPr algn="ctr"/>
                      <a:r>
                        <a:rPr lang="en-US" dirty="0" smtClean="0"/>
                        <a:t>25%</a:t>
                      </a:r>
                      <a:endParaRPr lang="en-US" dirty="0"/>
                    </a:p>
                  </a:txBody>
                  <a:tcPr/>
                </a:tc>
                <a:tc>
                  <a:txBody>
                    <a:bodyPr/>
                    <a:lstStyle/>
                    <a:p>
                      <a:pPr algn="ctr"/>
                      <a:r>
                        <a:rPr lang="en-US" dirty="0" smtClean="0"/>
                        <a:t>75%</a:t>
                      </a:r>
                      <a:endParaRPr lang="en-US" dirty="0"/>
                    </a:p>
                  </a:txBody>
                  <a:tcPr/>
                </a:tc>
              </a:tr>
            </a:tbl>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90600"/>
          </a:xfrm>
        </p:spPr>
        <p:txBody>
          <a:bodyPr>
            <a:noAutofit/>
          </a:bodyPr>
          <a:lstStyle/>
          <a:p>
            <a:pPr algn="ctr"/>
            <a:r>
              <a:rPr lang="en-US" sz="3200" b="1" dirty="0" smtClean="0">
                <a:solidFill>
                  <a:schemeClr val="accent3">
                    <a:lumMod val="50000"/>
                  </a:schemeClr>
                </a:solidFill>
              </a:rPr>
              <a:t>REVERSE CHARGE ON SERVICE TAX</a:t>
            </a:r>
            <a:endParaRPr lang="en-US" sz="3200" dirty="0"/>
          </a:p>
        </p:txBody>
      </p:sp>
      <p:graphicFrame>
        <p:nvGraphicFramePr>
          <p:cNvPr id="4" name="Content Placeholder 3"/>
          <p:cNvGraphicFramePr>
            <a:graphicFrameLocks noGrp="1"/>
          </p:cNvGraphicFramePr>
          <p:nvPr>
            <p:ph sz="quarter" idx="1"/>
          </p:nvPr>
        </p:nvGraphicFramePr>
        <p:xfrm>
          <a:off x="228600" y="1295400"/>
          <a:ext cx="8610599" cy="4572001"/>
        </p:xfrm>
        <a:graphic>
          <a:graphicData uri="http://schemas.openxmlformats.org/drawingml/2006/table">
            <a:tbl>
              <a:tblPr firstRow="1" bandRow="1">
                <a:tableStyleId>{5C22544A-7EE6-4342-B048-85BDC9FD1C3A}</a:tableStyleId>
              </a:tblPr>
              <a:tblGrid>
                <a:gridCol w="704985"/>
                <a:gridCol w="3463800"/>
                <a:gridCol w="2220907"/>
                <a:gridCol w="2220907"/>
              </a:tblGrid>
              <a:tr h="808059">
                <a:tc>
                  <a:txBody>
                    <a:bodyPr/>
                    <a:lstStyle/>
                    <a:p>
                      <a:pPr marL="0" marR="0" algn="ctr" rtl="0" eaLnBrk="1" latinLnBrk="0" hangingPunct="1">
                        <a:lnSpc>
                          <a:spcPct val="115000"/>
                        </a:lnSpc>
                        <a:spcBef>
                          <a:spcPts val="0"/>
                        </a:spcBef>
                        <a:spcAft>
                          <a:spcPts val="1000"/>
                        </a:spcAft>
                      </a:pPr>
                      <a:r>
                        <a:rPr kumimoji="0" lang="en-IN" sz="1600" b="1" kern="1200" dirty="0">
                          <a:solidFill>
                            <a:schemeClr val="lt1"/>
                          </a:solidFill>
                          <a:latin typeface="Calibri"/>
                          <a:ea typeface="Calibri"/>
                          <a:cs typeface="Times New Roman"/>
                        </a:rPr>
                        <a:t>Sl. No. </a:t>
                      </a:r>
                      <a:endParaRPr kumimoji="0" lang="en-US" sz="1600" b="1" kern="1200" dirty="0">
                        <a:solidFill>
                          <a:schemeClr val="lt1"/>
                        </a:solidFill>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a:latin typeface="Calibri"/>
                          <a:ea typeface="Calibri"/>
                          <a:cs typeface="Times New Roman"/>
                        </a:rPr>
                        <a:t>Description of a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a:t>
                      </a:r>
                      <a:r>
                        <a:rPr lang="en-IN" sz="1600" b="1" dirty="0">
                          <a:latin typeface="Calibri"/>
                          <a:ea typeface="Calibri"/>
                          <a:cs typeface="Times New Roman"/>
                        </a:rPr>
                        <a:t>of </a:t>
                      </a:r>
                      <a:r>
                        <a:rPr lang="en-IN" sz="1600" b="1" dirty="0" smtClean="0">
                          <a:latin typeface="Calibri"/>
                          <a:ea typeface="Calibri"/>
                          <a:cs typeface="Times New Roman"/>
                        </a:rPr>
                        <a:t>ST </a:t>
                      </a:r>
                      <a:r>
                        <a:rPr lang="en-IN" sz="1600" b="1" dirty="0">
                          <a:latin typeface="Calibri"/>
                          <a:ea typeface="Calibri"/>
                          <a:cs typeface="Times New Roman"/>
                        </a:rPr>
                        <a:t>payable by the person providing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ST payable </a:t>
                      </a:r>
                      <a:r>
                        <a:rPr lang="en-IN" sz="1600" b="1" dirty="0">
                          <a:latin typeface="Calibri"/>
                          <a:ea typeface="Calibri"/>
                          <a:cs typeface="Times New Roman"/>
                        </a:rPr>
                        <a:t>by the person receiving the service </a:t>
                      </a:r>
                      <a:endParaRPr lang="en-US" sz="1600" dirty="0">
                        <a:latin typeface="Calibri"/>
                        <a:ea typeface="Calibri"/>
                        <a:cs typeface="Times New Roman"/>
                      </a:endParaRPr>
                    </a:p>
                  </a:txBody>
                  <a:tcPr marL="12065" marR="12065" marT="8890" marB="0"/>
                </a:tc>
              </a:tr>
              <a:tr h="1464662">
                <a:tc>
                  <a:txBody>
                    <a:bodyPr/>
                    <a:lstStyle/>
                    <a:p>
                      <a:pPr algn="ctr"/>
                      <a:r>
                        <a:rPr lang="en-US" dirty="0" smtClean="0"/>
                        <a:t>8</a:t>
                      </a:r>
                      <a:endParaRPr lang="en-US" dirty="0"/>
                    </a:p>
                  </a:txBody>
                  <a:tcPr/>
                </a:tc>
                <a:tc>
                  <a:txBody>
                    <a:bodyPr/>
                    <a:lstStyle/>
                    <a:p>
                      <a:pPr algn="just"/>
                      <a:r>
                        <a:rPr kumimoji="0" lang="en-US" sz="1800" b="1" kern="1200" dirty="0" smtClean="0">
                          <a:solidFill>
                            <a:schemeClr val="dk1"/>
                          </a:solidFill>
                          <a:latin typeface="+mn-lt"/>
                          <a:ea typeface="+mn-ea"/>
                          <a:cs typeface="+mn-cs"/>
                        </a:rPr>
                        <a:t>Works Contract Service</a:t>
                      </a:r>
                      <a:r>
                        <a:rPr kumimoji="0" lang="en-US" sz="1800" kern="1200" dirty="0" smtClean="0">
                          <a:solidFill>
                            <a:schemeClr val="dk1"/>
                          </a:solidFill>
                          <a:latin typeface="+mn-lt"/>
                          <a:ea typeface="+mn-ea"/>
                          <a:cs typeface="+mn-cs"/>
                        </a:rPr>
                        <a:t> provided by Individual, HUF and Partnership firms to Companies or Body Corporate</a:t>
                      </a:r>
                      <a:endParaRPr lang="en-US" dirty="0"/>
                    </a:p>
                  </a:txBody>
                  <a:tcPr/>
                </a:tc>
                <a:tc>
                  <a:txBody>
                    <a:bodyPr/>
                    <a:lstStyle/>
                    <a:p>
                      <a:pPr algn="ctr"/>
                      <a:r>
                        <a:rPr lang="en-US" dirty="0" smtClean="0"/>
                        <a:t>50%</a:t>
                      </a:r>
                      <a:endParaRPr lang="en-US" dirty="0"/>
                    </a:p>
                  </a:txBody>
                  <a:tcPr/>
                </a:tc>
                <a:tc>
                  <a:txBody>
                    <a:bodyPr/>
                    <a:lstStyle/>
                    <a:p>
                      <a:pPr algn="ctr"/>
                      <a:r>
                        <a:rPr lang="en-US" dirty="0" smtClean="0"/>
                        <a:t>50%</a:t>
                      </a:r>
                      <a:endParaRPr lang="en-US" dirty="0"/>
                    </a:p>
                  </a:txBody>
                  <a:tcPr/>
                </a:tc>
              </a:tr>
              <a:tr h="2257201">
                <a:tc>
                  <a:txBody>
                    <a:bodyPr/>
                    <a:lstStyle/>
                    <a:p>
                      <a:pPr algn="ctr"/>
                      <a:r>
                        <a:rPr lang="en-US" dirty="0" smtClean="0"/>
                        <a:t>9</a:t>
                      </a:r>
                      <a:endParaRPr lang="en-US" dirty="0"/>
                    </a:p>
                  </a:txBody>
                  <a:tcPr/>
                </a:tc>
                <a:tc>
                  <a:txBody>
                    <a:bodyPr/>
                    <a:lstStyle/>
                    <a:p>
                      <a:pPr marL="0" marR="0" algn="just">
                        <a:lnSpc>
                          <a:spcPct val="115000"/>
                        </a:lnSpc>
                        <a:spcBef>
                          <a:spcPts val="0"/>
                        </a:spcBef>
                        <a:spcAft>
                          <a:spcPts val="0"/>
                        </a:spcAft>
                      </a:pPr>
                      <a:r>
                        <a:rPr lang="en-US" sz="1600" b="1" dirty="0">
                          <a:latin typeface="+mn-lt"/>
                          <a:ea typeface="Calibri"/>
                          <a:cs typeface="Times New Roman"/>
                        </a:rPr>
                        <a:t>Renting or hiring any motor vehicle</a:t>
                      </a:r>
                      <a:r>
                        <a:rPr lang="en-US" sz="1600" dirty="0">
                          <a:latin typeface="+mn-lt"/>
                          <a:ea typeface="Calibri"/>
                          <a:cs typeface="Times New Roman"/>
                        </a:rPr>
                        <a:t> designed to carry passenger </a:t>
                      </a:r>
                      <a:r>
                        <a:rPr lang="en-US" sz="1600" b="1" dirty="0">
                          <a:latin typeface="+mn-lt"/>
                          <a:ea typeface="Calibri"/>
                          <a:cs typeface="Times New Roman"/>
                        </a:rPr>
                        <a:t>on abated</a:t>
                      </a:r>
                      <a:r>
                        <a:rPr lang="en-US" sz="1600" dirty="0">
                          <a:latin typeface="+mn-lt"/>
                          <a:ea typeface="Calibri"/>
                          <a:cs typeface="Times New Roman"/>
                        </a:rPr>
                        <a:t> value provided by Individual, HUF and Partnership firms to Companies or Body Corporate</a:t>
                      </a:r>
                      <a:endParaRPr lang="en-US" sz="1600" dirty="0">
                        <a:latin typeface="+mn-lt"/>
                        <a:ea typeface="Times New Roman"/>
                        <a:cs typeface="Times New Roman"/>
                      </a:endParaRPr>
                    </a:p>
                  </a:txBody>
                  <a:tcPr marL="68580" marR="68580" marT="0" marB="0"/>
                </a:tc>
                <a:tc>
                  <a:txBody>
                    <a:bodyPr/>
                    <a:lstStyle/>
                    <a:p>
                      <a:pPr algn="ctr"/>
                      <a:r>
                        <a:rPr lang="en-US" dirty="0" smtClean="0"/>
                        <a:t>Nil</a:t>
                      </a:r>
                      <a:endParaRPr lang="en-US" dirty="0"/>
                    </a:p>
                  </a:txBody>
                  <a:tcPr/>
                </a:tc>
                <a:tc>
                  <a:txBody>
                    <a:bodyPr/>
                    <a:lstStyle/>
                    <a:p>
                      <a:pPr algn="ctr"/>
                      <a:r>
                        <a:rPr lang="en-US" dirty="0" smtClean="0"/>
                        <a:t>100%</a:t>
                      </a:r>
                      <a:endParaRPr lang="en-US" dirty="0"/>
                    </a:p>
                  </a:txBody>
                  <a:tcPr/>
                </a:tc>
              </a:tr>
            </a:tbl>
          </a:graphicData>
        </a:graphic>
      </p:graphicFrame>
      <p:pic>
        <p:nvPicPr>
          <p:cNvPr id="5"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90600"/>
          </a:xfrm>
        </p:spPr>
        <p:txBody>
          <a:bodyPr>
            <a:noAutofit/>
          </a:bodyPr>
          <a:lstStyle/>
          <a:p>
            <a:pPr algn="ctr"/>
            <a:r>
              <a:rPr lang="en-US" sz="3200" b="1" dirty="0" smtClean="0">
                <a:solidFill>
                  <a:schemeClr val="accent3">
                    <a:lumMod val="50000"/>
                  </a:schemeClr>
                </a:solidFill>
              </a:rPr>
              <a:t>REVERSE CHARGE ON SERVICE TAX</a:t>
            </a:r>
            <a:endParaRPr lang="en-US" sz="3200" dirty="0"/>
          </a:p>
        </p:txBody>
      </p:sp>
      <p:graphicFrame>
        <p:nvGraphicFramePr>
          <p:cNvPr id="4" name="Content Placeholder 3"/>
          <p:cNvGraphicFramePr>
            <a:graphicFrameLocks noGrp="1"/>
          </p:cNvGraphicFramePr>
          <p:nvPr>
            <p:ph sz="quarter" idx="1"/>
          </p:nvPr>
        </p:nvGraphicFramePr>
        <p:xfrm>
          <a:off x="304800" y="1043583"/>
          <a:ext cx="8305800" cy="4221371"/>
        </p:xfrm>
        <a:graphic>
          <a:graphicData uri="http://schemas.openxmlformats.org/drawingml/2006/table">
            <a:tbl>
              <a:tblPr firstRow="1" bandRow="1">
                <a:tableStyleId>{5C22544A-7EE6-4342-B048-85BDC9FD1C3A}</a:tableStyleId>
              </a:tblPr>
              <a:tblGrid>
                <a:gridCol w="838200"/>
                <a:gridCol w="3276600"/>
                <a:gridCol w="2114550"/>
                <a:gridCol w="2076450"/>
              </a:tblGrid>
              <a:tr h="807062">
                <a:tc>
                  <a:txBody>
                    <a:bodyPr/>
                    <a:lstStyle/>
                    <a:p>
                      <a:pPr marL="0" marR="0" algn="ctr" rtl="0" eaLnBrk="1" latinLnBrk="0" hangingPunct="1">
                        <a:lnSpc>
                          <a:spcPct val="115000"/>
                        </a:lnSpc>
                        <a:spcBef>
                          <a:spcPts val="0"/>
                        </a:spcBef>
                        <a:spcAft>
                          <a:spcPts val="1000"/>
                        </a:spcAft>
                      </a:pPr>
                      <a:r>
                        <a:rPr kumimoji="0" lang="en-IN" sz="1600" b="1" kern="1200" dirty="0">
                          <a:solidFill>
                            <a:schemeClr val="lt1"/>
                          </a:solidFill>
                          <a:latin typeface="Calibri"/>
                          <a:ea typeface="Calibri"/>
                          <a:cs typeface="Times New Roman"/>
                        </a:rPr>
                        <a:t>Sl. No. </a:t>
                      </a:r>
                      <a:endParaRPr kumimoji="0" lang="en-US" sz="1600" b="1" kern="1200" dirty="0">
                        <a:solidFill>
                          <a:schemeClr val="lt1"/>
                        </a:solidFill>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a:latin typeface="Calibri"/>
                          <a:ea typeface="Calibri"/>
                          <a:cs typeface="Times New Roman"/>
                        </a:rPr>
                        <a:t>Description of a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a:t>
                      </a:r>
                      <a:r>
                        <a:rPr lang="en-IN" sz="1600" b="1" dirty="0">
                          <a:latin typeface="Calibri"/>
                          <a:ea typeface="Calibri"/>
                          <a:cs typeface="Times New Roman"/>
                        </a:rPr>
                        <a:t>of </a:t>
                      </a:r>
                      <a:r>
                        <a:rPr lang="en-IN" sz="1600" b="1" dirty="0" smtClean="0">
                          <a:latin typeface="Calibri"/>
                          <a:ea typeface="Calibri"/>
                          <a:cs typeface="Times New Roman"/>
                        </a:rPr>
                        <a:t>ST </a:t>
                      </a:r>
                      <a:r>
                        <a:rPr lang="en-IN" sz="1600" b="1" dirty="0">
                          <a:latin typeface="Calibri"/>
                          <a:ea typeface="Calibri"/>
                          <a:cs typeface="Times New Roman"/>
                        </a:rPr>
                        <a:t>payable by the person providing service </a:t>
                      </a:r>
                      <a:endParaRPr lang="en-US" sz="1600" dirty="0">
                        <a:latin typeface="Calibri"/>
                        <a:ea typeface="Calibri"/>
                        <a:cs typeface="Times New Roman"/>
                      </a:endParaRPr>
                    </a:p>
                  </a:txBody>
                  <a:tcPr marL="12065" marR="12065" marT="8890" marB="0"/>
                </a:tc>
                <a:tc>
                  <a:txBody>
                    <a:bodyPr/>
                    <a:lstStyle/>
                    <a:p>
                      <a:pPr marL="0" marR="0" algn="ctr">
                        <a:lnSpc>
                          <a:spcPct val="115000"/>
                        </a:lnSpc>
                        <a:spcBef>
                          <a:spcPts val="0"/>
                        </a:spcBef>
                        <a:spcAft>
                          <a:spcPts val="1000"/>
                        </a:spcAft>
                      </a:pPr>
                      <a:r>
                        <a:rPr lang="en-IN" sz="1600" b="1" dirty="0" smtClean="0">
                          <a:latin typeface="Calibri"/>
                          <a:ea typeface="Calibri"/>
                          <a:cs typeface="Times New Roman"/>
                        </a:rPr>
                        <a:t>% ST payable </a:t>
                      </a:r>
                      <a:r>
                        <a:rPr lang="en-IN" sz="1600" b="1" dirty="0">
                          <a:latin typeface="Calibri"/>
                          <a:ea typeface="Calibri"/>
                          <a:cs typeface="Times New Roman"/>
                        </a:rPr>
                        <a:t>by the person receiving the service </a:t>
                      </a:r>
                      <a:endParaRPr lang="en-US" sz="1600" dirty="0">
                        <a:latin typeface="Calibri"/>
                        <a:ea typeface="Calibri"/>
                        <a:cs typeface="Times New Roman"/>
                      </a:endParaRPr>
                    </a:p>
                  </a:txBody>
                  <a:tcPr marL="12065" marR="12065" marT="8890" marB="0"/>
                </a:tc>
              </a:tr>
              <a:tr h="2213149">
                <a:tc>
                  <a:txBody>
                    <a:bodyPr/>
                    <a:lstStyle/>
                    <a:p>
                      <a:pPr algn="ctr"/>
                      <a:r>
                        <a:rPr lang="en-US" dirty="0" smtClean="0"/>
                        <a:t>10</a:t>
                      </a:r>
                      <a:endParaRPr lang="en-US" dirty="0"/>
                    </a:p>
                  </a:txBody>
                  <a:tcPr/>
                </a:tc>
                <a:tc>
                  <a:txBody>
                    <a:bodyPr/>
                    <a:lstStyle/>
                    <a:p>
                      <a:pPr algn="just"/>
                      <a:r>
                        <a:rPr kumimoji="0" lang="en-US" sz="1800" b="1" kern="1200" dirty="0" smtClean="0">
                          <a:solidFill>
                            <a:schemeClr val="dk1"/>
                          </a:solidFill>
                          <a:latin typeface="+mn-lt"/>
                          <a:ea typeface="+mn-ea"/>
                          <a:cs typeface="+mn-cs"/>
                        </a:rPr>
                        <a:t>Renting or hiring any motor vehicle</a:t>
                      </a:r>
                      <a:r>
                        <a:rPr kumimoji="0" lang="en-US" sz="1800" kern="1200" dirty="0" smtClean="0">
                          <a:solidFill>
                            <a:schemeClr val="dk1"/>
                          </a:solidFill>
                          <a:latin typeface="+mn-lt"/>
                          <a:ea typeface="+mn-ea"/>
                          <a:cs typeface="+mn-cs"/>
                        </a:rPr>
                        <a:t> designed to carry passenger </a:t>
                      </a:r>
                      <a:r>
                        <a:rPr kumimoji="0" lang="en-US" sz="1800" b="1" kern="1200" dirty="0" smtClean="0">
                          <a:solidFill>
                            <a:schemeClr val="dk1"/>
                          </a:solidFill>
                          <a:latin typeface="+mn-lt"/>
                          <a:ea typeface="+mn-ea"/>
                          <a:cs typeface="+mn-cs"/>
                        </a:rPr>
                        <a:t>on unabated value</a:t>
                      </a:r>
                      <a:r>
                        <a:rPr kumimoji="0" lang="en-US" sz="1800" kern="1200" dirty="0" smtClean="0">
                          <a:solidFill>
                            <a:schemeClr val="dk1"/>
                          </a:solidFill>
                          <a:latin typeface="+mn-lt"/>
                          <a:ea typeface="+mn-ea"/>
                          <a:cs typeface="+mn-cs"/>
                        </a:rPr>
                        <a:t> provided by Individual, HUF and Partnership firms to Companies or Body Corporate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40%</a:t>
                      </a:r>
                      <a:endParaRPr lang="en-US" dirty="0"/>
                    </a:p>
                  </a:txBody>
                  <a:tcPr/>
                </a:tc>
              </a:tr>
              <a:tr h="1085233">
                <a:tc>
                  <a:txBody>
                    <a:bodyPr/>
                    <a:lstStyle/>
                    <a:p>
                      <a:r>
                        <a:rPr lang="en-US" dirty="0" smtClean="0"/>
                        <a:t>11</a:t>
                      </a:r>
                      <a:endParaRPr lang="en-US" dirty="0"/>
                    </a:p>
                  </a:txBody>
                  <a:tcPr/>
                </a:tc>
                <a:tc>
                  <a:txBody>
                    <a:bodyPr/>
                    <a:lstStyle/>
                    <a:p>
                      <a:r>
                        <a:rPr lang="en-US" dirty="0" smtClean="0"/>
                        <a:t>Import of Service</a:t>
                      </a:r>
                      <a:endParaRPr lang="en-US" dirty="0"/>
                    </a:p>
                  </a:txBody>
                  <a:tcPr/>
                </a:tc>
                <a:tc>
                  <a:txBody>
                    <a:bodyPr/>
                    <a:lstStyle/>
                    <a:p>
                      <a:pPr algn="ctr"/>
                      <a:r>
                        <a:rPr lang="en-US" dirty="0" smtClean="0"/>
                        <a:t>Nil</a:t>
                      </a:r>
                      <a:endParaRPr lang="en-US" dirty="0"/>
                    </a:p>
                  </a:txBody>
                  <a:tcPr/>
                </a:tc>
                <a:tc>
                  <a:txBody>
                    <a:bodyPr/>
                    <a:lstStyle/>
                    <a:p>
                      <a:pPr algn="ctr"/>
                      <a:r>
                        <a:rPr lang="en-US" dirty="0" smtClean="0"/>
                        <a:t>100%</a:t>
                      </a:r>
                      <a:endParaRPr lang="en-US" dirty="0"/>
                    </a:p>
                  </a:txBody>
                  <a:tcPr/>
                </a:tc>
              </a:tr>
            </a:tbl>
          </a:graphicData>
        </a:graphic>
      </p:graphicFrame>
      <p:pic>
        <p:nvPicPr>
          <p:cNvPr id="5" name="Picture 8" descr="title"/>
          <p:cNvPicPr>
            <a:picLocks noChangeAspect="1" noChangeArrowheads="1"/>
          </p:cNvPicPr>
          <p:nvPr/>
        </p:nvPicPr>
        <p:blipFill>
          <a:blip r:embed="rId2"/>
          <a:srcRect/>
          <a:stretch>
            <a:fillRect/>
          </a:stretch>
        </p:blipFill>
        <p:spPr bwMode="auto">
          <a:xfrm>
            <a:off x="8001000" y="5935662"/>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325562"/>
          </a:xfrm>
        </p:spPr>
        <p:txBody>
          <a:bodyPr>
            <a:normAutofit fontScale="90000"/>
          </a:bodyPr>
          <a:lstStyle/>
          <a:p>
            <a:pPr algn="just"/>
            <a:r>
              <a:rPr lang="en-US" b="1" u="sng" dirty="0" smtClean="0">
                <a:solidFill>
                  <a:schemeClr val="accent1">
                    <a:lumMod val="50000"/>
                  </a:schemeClr>
                </a:solidFill>
              </a:rPr>
              <a:t>What if service provider charge service tax on the invoice who is covered under reverse charge??</a:t>
            </a:r>
            <a:endParaRPr lang="en-US" b="1" u="sng" dirty="0">
              <a:solidFill>
                <a:schemeClr val="accent1">
                  <a:lumMod val="50000"/>
                </a:schemeClr>
              </a:solidFill>
            </a:endParaRPr>
          </a:p>
        </p:txBody>
      </p:sp>
      <p:sp>
        <p:nvSpPr>
          <p:cNvPr id="3" name="Content Placeholder 2"/>
          <p:cNvSpPr>
            <a:spLocks noGrp="1"/>
          </p:cNvSpPr>
          <p:nvPr>
            <p:ph sz="quarter" idx="1"/>
          </p:nvPr>
        </p:nvSpPr>
        <p:spPr>
          <a:xfrm>
            <a:off x="457200" y="1828800"/>
            <a:ext cx="7467600" cy="4645152"/>
          </a:xfrm>
        </p:spPr>
        <p:txBody>
          <a:bodyPr/>
          <a:lstStyle/>
          <a:p>
            <a:pPr algn="just"/>
            <a:r>
              <a:rPr lang="en-US" dirty="0" smtClean="0"/>
              <a:t>Service Receiver has to pay service tax under reverse charge on taxable value by himself directly to the government.</a:t>
            </a:r>
          </a:p>
          <a:p>
            <a:pPr algn="just"/>
            <a:endParaRPr lang="en-US" dirty="0" smtClean="0"/>
          </a:p>
          <a:p>
            <a:pPr algn="just"/>
            <a:r>
              <a:rPr lang="en-US" dirty="0" smtClean="0"/>
              <a:t>Should not pay service tax amount to service provider who is covered under reverse charge.</a:t>
            </a:r>
          </a:p>
          <a:p>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667000"/>
            <a:ext cx="7467600" cy="1143000"/>
          </a:xfrm>
        </p:spPr>
        <p:txBody>
          <a:bodyPr>
            <a:normAutofit/>
          </a:bodyPr>
          <a:lstStyle/>
          <a:p>
            <a:r>
              <a:rPr lang="en-US" sz="6000" b="1" dirty="0" smtClean="0">
                <a:solidFill>
                  <a:schemeClr val="accent3">
                    <a:lumMod val="50000"/>
                  </a:schemeClr>
                </a:solidFill>
              </a:rPr>
              <a:t>THANK YOU….!!!</a:t>
            </a:r>
            <a:endParaRPr lang="en-US" sz="6000" b="1" dirty="0">
              <a:solidFill>
                <a:schemeClr val="accent3">
                  <a:lumMod val="50000"/>
                </a:schemeClr>
              </a:solidFill>
            </a:endParaRPr>
          </a:p>
        </p:txBody>
      </p:sp>
      <p:pic>
        <p:nvPicPr>
          <p:cNvPr id="3" name="Picture 8" descr="title"/>
          <p:cNvPicPr>
            <a:picLocks noChangeAspect="1" noChangeArrowheads="1"/>
          </p:cNvPicPr>
          <p:nvPr/>
        </p:nvPicPr>
        <p:blipFill>
          <a:blip r:embed="rId2"/>
          <a:srcRect/>
          <a:stretch>
            <a:fillRect/>
          </a:stretch>
        </p:blipFill>
        <p:spPr bwMode="auto">
          <a:xfrm>
            <a:off x="6781800" y="4951835"/>
            <a:ext cx="2362200" cy="1906165"/>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792162"/>
          </a:xfrm>
        </p:spPr>
        <p:txBody>
          <a:bodyPr>
            <a:noAutofit/>
          </a:bodyPr>
          <a:lstStyle/>
          <a:p>
            <a:pPr algn="ctr"/>
            <a:r>
              <a:rPr lang="en-US" sz="5400" b="1" dirty="0" smtClean="0">
                <a:solidFill>
                  <a:schemeClr val="accent3">
                    <a:lumMod val="50000"/>
                  </a:schemeClr>
                </a:solidFill>
              </a:rPr>
              <a:t>INPUT SERVICE</a:t>
            </a:r>
            <a:endParaRPr lang="en-US" sz="5400" b="1" dirty="0">
              <a:solidFill>
                <a:schemeClr val="accent3">
                  <a:lumMod val="50000"/>
                </a:schemeClr>
              </a:solidFill>
            </a:endParaRPr>
          </a:p>
        </p:txBody>
      </p:sp>
      <p:sp>
        <p:nvSpPr>
          <p:cNvPr id="2" name="Content Placeholder 1"/>
          <p:cNvSpPr>
            <a:spLocks noGrp="1"/>
          </p:cNvSpPr>
          <p:nvPr>
            <p:ph sz="quarter" idx="1"/>
          </p:nvPr>
        </p:nvSpPr>
        <p:spPr/>
        <p:txBody>
          <a:bodyPr>
            <a:normAutofit/>
          </a:bodyPr>
          <a:lstStyle/>
          <a:p>
            <a:r>
              <a:rPr lang="en-US" dirty="0" smtClean="0"/>
              <a:t>As per Rule 2 (l) of Cenvat Credit Rules, 2004:</a:t>
            </a:r>
          </a:p>
          <a:p>
            <a:pPr>
              <a:buNone/>
            </a:pPr>
            <a:endParaRPr lang="en-US" dirty="0" smtClean="0"/>
          </a:p>
          <a:p>
            <a:pPr>
              <a:buNone/>
            </a:pPr>
            <a:r>
              <a:rPr lang="en-US" dirty="0" smtClean="0"/>
              <a:t>“Input Service” means any service,-</a:t>
            </a:r>
          </a:p>
          <a:p>
            <a:pPr>
              <a:buNone/>
            </a:pPr>
            <a:endParaRPr lang="en-US" dirty="0" smtClean="0"/>
          </a:p>
          <a:p>
            <a:pPr marL="681228" indent="-571500">
              <a:buNone/>
            </a:pPr>
            <a:r>
              <a:rPr lang="en-US" dirty="0" smtClean="0"/>
              <a:t>(</a:t>
            </a:r>
            <a:r>
              <a:rPr lang="en-US" dirty="0" err="1" smtClean="0"/>
              <a:t>i</a:t>
            </a:r>
            <a:r>
              <a:rPr lang="en-US" dirty="0" smtClean="0"/>
              <a:t>)	used </a:t>
            </a:r>
            <a:r>
              <a:rPr lang="en-US" b="1" dirty="0" smtClean="0"/>
              <a:t>BY A PROVIDER</a:t>
            </a:r>
            <a:r>
              <a:rPr lang="en-US" dirty="0" smtClean="0"/>
              <a:t> of output service for providing an output service; or</a:t>
            </a:r>
            <a:endParaRPr lang="en-US" dirty="0"/>
          </a:p>
          <a:p>
            <a:pPr marL="681228" indent="-571500">
              <a:buNone/>
            </a:pPr>
            <a:endParaRPr lang="en-US" dirty="0" smtClean="0"/>
          </a:p>
          <a:p>
            <a:pPr marL="681228" indent="-571500" algn="just">
              <a:buNone/>
            </a:pPr>
            <a:r>
              <a:rPr lang="en-US" dirty="0" smtClean="0"/>
              <a:t>(ii) used by a manufacturer, whether directly or indirectly, in or in relation to the manufacture of final products and clearance of final products up to the </a:t>
            </a:r>
            <a:r>
              <a:rPr lang="en-US" b="1" dirty="0" smtClean="0"/>
              <a:t>PLACE OF REMOVAL</a:t>
            </a:r>
          </a:p>
        </p:txBody>
      </p:sp>
      <p:pic>
        <p:nvPicPr>
          <p:cNvPr id="4" name="Picture 8" descr="title"/>
          <p:cNvPicPr>
            <a:picLocks noChangeAspect="1" noChangeArrowheads="1"/>
          </p:cNvPicPr>
          <p:nvPr/>
        </p:nvPicPr>
        <p:blipFill>
          <a:blip r:embed="rId2"/>
          <a:srcRect/>
          <a:stretch>
            <a:fillRect/>
          </a:stretch>
        </p:blipFill>
        <p:spPr bwMode="auto">
          <a:xfrm>
            <a:off x="7543800" y="5943600"/>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checkerboard(across)">
                                      <p:cBhvr>
                                        <p:cTn id="15" dur="500"/>
                                        <p:tgtEl>
                                          <p:spTgt spid="2">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checkerboard(across)">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checkerboard(across)">
                                      <p:cBhvr>
                                        <p:cTn id="23"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pPr algn="ctr"/>
            <a:r>
              <a:rPr lang="en-US" sz="4000" dirty="0" smtClean="0">
                <a:solidFill>
                  <a:schemeClr val="accent1">
                    <a:lumMod val="50000"/>
                  </a:schemeClr>
                </a:solidFill>
              </a:rPr>
              <a:t>PLACE OF REMOVAL</a:t>
            </a:r>
            <a:endParaRPr lang="en-US" dirty="0">
              <a:solidFill>
                <a:schemeClr val="accent1">
                  <a:lumMod val="50000"/>
                </a:schemeClr>
              </a:solidFill>
            </a:endParaRPr>
          </a:p>
        </p:txBody>
      </p:sp>
      <p:sp>
        <p:nvSpPr>
          <p:cNvPr id="3" name="Content Placeholder 2"/>
          <p:cNvSpPr>
            <a:spLocks noGrp="1"/>
          </p:cNvSpPr>
          <p:nvPr>
            <p:ph sz="quarter" idx="1"/>
          </p:nvPr>
        </p:nvSpPr>
        <p:spPr/>
        <p:txBody>
          <a:bodyPr/>
          <a:lstStyle/>
          <a:p>
            <a:pPr algn="just"/>
            <a:r>
              <a:rPr lang="en-US" dirty="0" smtClean="0"/>
              <a:t>(</a:t>
            </a:r>
            <a:r>
              <a:rPr lang="en-US" dirty="0" err="1" smtClean="0"/>
              <a:t>i</a:t>
            </a:r>
            <a:r>
              <a:rPr lang="en-US" dirty="0" smtClean="0"/>
              <a:t>) a factory or any other place or premises of production or manufacture of the excisable goods;</a:t>
            </a:r>
          </a:p>
          <a:p>
            <a:pPr algn="just"/>
            <a:endParaRPr lang="en-US" dirty="0" smtClean="0"/>
          </a:p>
          <a:p>
            <a:pPr algn="just"/>
            <a:r>
              <a:rPr lang="en-US" dirty="0" smtClean="0"/>
              <a:t>(ii) a warehouse or any other place on premises wherein the excisable goods have been permitted to be deposited without payment of duty;</a:t>
            </a:r>
          </a:p>
          <a:p>
            <a:pPr algn="just"/>
            <a:endParaRPr lang="en-US" dirty="0" smtClean="0"/>
          </a:p>
          <a:p>
            <a:pPr algn="just"/>
            <a:r>
              <a:rPr lang="en-US" dirty="0" smtClean="0"/>
              <a:t>(iii) a depot, premises of a consignment agent or any other place or premises from where the excisable goods are to be sold after their clearance from the factory from where such goods are removed;</a:t>
            </a:r>
            <a:endParaRPr lang="en-US"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ox(i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ox(in)">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057400"/>
            <a:ext cx="7467600" cy="1752600"/>
          </a:xfrm>
        </p:spPr>
        <p:txBody>
          <a:bodyPr>
            <a:noAutofit/>
          </a:bodyPr>
          <a:lstStyle/>
          <a:p>
            <a:pPr algn="ctr"/>
            <a:r>
              <a:rPr lang="en-US" sz="4800" b="1" dirty="0" smtClean="0">
                <a:solidFill>
                  <a:schemeClr val="accent1">
                    <a:lumMod val="50000"/>
                  </a:schemeClr>
                </a:solidFill>
              </a:rPr>
              <a:t>INPUT SERVICE </a:t>
            </a:r>
            <a:r>
              <a:rPr lang="en-US" sz="4800" b="1" dirty="0" smtClean="0">
                <a:solidFill>
                  <a:srgbClr val="00B050"/>
                </a:solidFill>
              </a:rPr>
              <a:t>INCLUDES</a:t>
            </a:r>
            <a:endParaRPr lang="en-US" sz="4800" b="1" dirty="0">
              <a:solidFill>
                <a:srgbClr val="00B050"/>
              </a:solidFill>
            </a:endParaRPr>
          </a:p>
        </p:txBody>
      </p:sp>
      <p:pic>
        <p:nvPicPr>
          <p:cNvPr id="3" name="Picture 8" descr="title"/>
          <p:cNvPicPr>
            <a:picLocks noChangeAspect="1" noChangeArrowheads="1"/>
          </p:cNvPicPr>
          <p:nvPr/>
        </p:nvPicPr>
        <p:blipFill>
          <a:blip r:embed="rId2"/>
          <a:srcRect/>
          <a:stretch>
            <a:fillRect/>
          </a:stretch>
        </p:blipFill>
        <p:spPr bwMode="auto">
          <a:xfrm>
            <a:off x="7620000" y="5935662"/>
            <a:ext cx="1143000" cy="922338"/>
          </a:xfrm>
          <a:prstGeom prst="rect">
            <a:avLst/>
          </a:prstGeom>
          <a:noFill/>
          <a:ln w="9525">
            <a:noFill/>
            <a:miter lim="800000"/>
            <a:headEnd/>
            <a:tailEnd/>
          </a:ln>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868362"/>
          </a:xfrm>
        </p:spPr>
        <p:txBody>
          <a:bodyPr>
            <a:normAutofit/>
          </a:bodyPr>
          <a:lstStyle/>
          <a:p>
            <a:pPr algn="ctr"/>
            <a:r>
              <a:rPr lang="en-US" sz="3600" b="1" dirty="0" smtClean="0">
                <a:solidFill>
                  <a:schemeClr val="accent1">
                    <a:lumMod val="50000"/>
                  </a:schemeClr>
                </a:solidFill>
              </a:rPr>
              <a:t>INPUT SERVICE </a:t>
            </a:r>
            <a:r>
              <a:rPr lang="en-US" sz="3600" b="1" dirty="0" smtClean="0">
                <a:solidFill>
                  <a:srgbClr val="92D050"/>
                </a:solidFill>
              </a:rPr>
              <a:t>INCLUDES</a:t>
            </a:r>
            <a:endParaRPr lang="en-US" b="1" dirty="0">
              <a:solidFill>
                <a:schemeClr val="accent1">
                  <a:lumMod val="50000"/>
                </a:schemeClr>
              </a:solidFill>
            </a:endParaRPr>
          </a:p>
        </p:txBody>
      </p:sp>
      <p:sp>
        <p:nvSpPr>
          <p:cNvPr id="2" name="Content Placeholder 1"/>
          <p:cNvSpPr>
            <a:spLocks noGrp="1"/>
          </p:cNvSpPr>
          <p:nvPr>
            <p:ph sz="quarter" idx="1"/>
          </p:nvPr>
        </p:nvSpPr>
        <p:spPr/>
        <p:txBody>
          <a:bodyPr/>
          <a:lstStyle/>
          <a:p>
            <a:r>
              <a:rPr lang="en-US" dirty="0" smtClean="0"/>
              <a:t>Modernization, renovation or repairs of a factory, premises of provider of output service or an office relating to such factory or premises.</a:t>
            </a:r>
          </a:p>
          <a:p>
            <a:r>
              <a:rPr lang="en-US" dirty="0" smtClean="0"/>
              <a:t>Advertisement or sales promotion</a:t>
            </a:r>
          </a:p>
          <a:p>
            <a:r>
              <a:rPr lang="en-US" dirty="0" smtClean="0"/>
              <a:t>Market research</a:t>
            </a:r>
          </a:p>
          <a:p>
            <a:r>
              <a:rPr lang="en-US" dirty="0" smtClean="0"/>
              <a:t>Storage up to the place of removal</a:t>
            </a:r>
          </a:p>
          <a:p>
            <a:r>
              <a:rPr lang="en-US" dirty="0" smtClean="0"/>
              <a:t>Procurement of inputs</a:t>
            </a:r>
          </a:p>
          <a:p>
            <a:r>
              <a:rPr lang="en-US" dirty="0" smtClean="0"/>
              <a:t>Accounting</a:t>
            </a:r>
          </a:p>
          <a:p>
            <a:r>
              <a:rPr lang="en-US" dirty="0" smtClean="0"/>
              <a:t>Auditing</a:t>
            </a:r>
          </a:p>
        </p:txBody>
      </p:sp>
      <p:pic>
        <p:nvPicPr>
          <p:cNvPr id="5" name="Picture 8" descr="title"/>
          <p:cNvPicPr>
            <a:picLocks noChangeAspect="1" noChangeArrowheads="1"/>
          </p:cNvPicPr>
          <p:nvPr/>
        </p:nvPicPr>
        <p:blipFill>
          <a:blip r:embed="rId2"/>
          <a:srcRect/>
          <a:stretch>
            <a:fillRect/>
          </a:stretch>
        </p:blipFill>
        <p:spPr bwMode="auto">
          <a:xfrm>
            <a:off x="7517176" y="5791200"/>
            <a:ext cx="1322023" cy="1066800"/>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heckerboard(across)">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heckerboard(across)">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checkerboard(across)">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checkerboard(across)">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checkerboard(across)">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checkerboard(across)">
                                      <p:cBhvr>
                                        <p:cTn id="4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715962"/>
          </a:xfrm>
        </p:spPr>
        <p:txBody>
          <a:bodyPr>
            <a:normAutofit/>
          </a:bodyPr>
          <a:lstStyle/>
          <a:p>
            <a:pPr algn="ctr"/>
            <a:r>
              <a:rPr lang="en-US" sz="3600" b="1" dirty="0" smtClean="0">
                <a:solidFill>
                  <a:schemeClr val="accent1">
                    <a:lumMod val="50000"/>
                  </a:schemeClr>
                </a:solidFill>
              </a:rPr>
              <a:t>INPUT SERVICE </a:t>
            </a:r>
            <a:r>
              <a:rPr lang="en-US" sz="3600" b="1" dirty="0" smtClean="0">
                <a:solidFill>
                  <a:srgbClr val="92D050"/>
                </a:solidFill>
              </a:rPr>
              <a:t>INCLUDES</a:t>
            </a:r>
            <a:endParaRPr lang="en-US" sz="3600" b="1" dirty="0">
              <a:solidFill>
                <a:srgbClr val="92D050"/>
              </a:solidFill>
            </a:endParaRPr>
          </a:p>
        </p:txBody>
      </p:sp>
      <p:sp>
        <p:nvSpPr>
          <p:cNvPr id="2" name="Content Placeholder 1"/>
          <p:cNvSpPr>
            <a:spLocks noGrp="1"/>
          </p:cNvSpPr>
          <p:nvPr>
            <p:ph sz="quarter" idx="1"/>
          </p:nvPr>
        </p:nvSpPr>
        <p:spPr>
          <a:xfrm>
            <a:off x="457200" y="1143000"/>
            <a:ext cx="8229600" cy="4864291"/>
          </a:xfrm>
        </p:spPr>
        <p:txBody>
          <a:bodyPr>
            <a:normAutofit/>
          </a:bodyPr>
          <a:lstStyle/>
          <a:p>
            <a:r>
              <a:rPr lang="en-US" dirty="0" smtClean="0"/>
              <a:t>Financing</a:t>
            </a:r>
          </a:p>
          <a:p>
            <a:r>
              <a:rPr lang="en-US" dirty="0" smtClean="0"/>
              <a:t>Recruitment and quality control</a:t>
            </a:r>
          </a:p>
          <a:p>
            <a:r>
              <a:rPr lang="en-US" dirty="0" smtClean="0"/>
              <a:t>Coaching and training</a:t>
            </a:r>
          </a:p>
          <a:p>
            <a:r>
              <a:rPr lang="en-US" dirty="0" smtClean="0"/>
              <a:t>Computer networking</a:t>
            </a:r>
          </a:p>
          <a:p>
            <a:r>
              <a:rPr lang="en-US" dirty="0" smtClean="0"/>
              <a:t>Credit Rating</a:t>
            </a:r>
          </a:p>
          <a:p>
            <a:r>
              <a:rPr lang="en-US" dirty="0" smtClean="0"/>
              <a:t>Share Registry</a:t>
            </a:r>
          </a:p>
          <a:p>
            <a:r>
              <a:rPr lang="en-US" dirty="0" smtClean="0"/>
              <a:t>Security</a:t>
            </a:r>
          </a:p>
          <a:p>
            <a:r>
              <a:rPr lang="en-US" dirty="0" smtClean="0"/>
              <a:t>Business Exhibition</a:t>
            </a:r>
          </a:p>
          <a:p>
            <a:r>
              <a:rPr lang="en-US" dirty="0" smtClean="0"/>
              <a:t>Legal Services</a:t>
            </a:r>
          </a:p>
          <a:p>
            <a:r>
              <a:rPr lang="en-US" dirty="0" smtClean="0"/>
              <a:t>Inward transportation of inputs or capital goods and outward transportation up to the place of removal</a:t>
            </a:r>
          </a:p>
          <a:p>
            <a:endParaRPr lang="en-US" dirty="0"/>
          </a:p>
        </p:txBody>
      </p:sp>
      <p:pic>
        <p:nvPicPr>
          <p:cNvPr id="5" name="Picture 8" descr="title"/>
          <p:cNvPicPr>
            <a:picLocks noChangeAspect="1" noChangeArrowheads="1"/>
          </p:cNvPicPr>
          <p:nvPr/>
        </p:nvPicPr>
        <p:blipFill>
          <a:blip r:embed="rId2"/>
          <a:srcRect/>
          <a:stretch>
            <a:fillRect/>
          </a:stretch>
        </p:blipFill>
        <p:spPr bwMode="auto">
          <a:xfrm>
            <a:off x="7543800" y="5935662"/>
            <a:ext cx="1143000" cy="922338"/>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checkerboard(across)">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checkerboard(across)">
                                      <p:cBhvr>
                                        <p:cTn id="18" dur="5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checkerboard(across)">
                                      <p:cBhvr>
                                        <p:cTn id="23" dur="5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checkerboard(across)">
                                      <p:cBhvr>
                                        <p:cTn id="28" dur="500"/>
                                        <p:tgtEl>
                                          <p:spTgt spid="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checkerboard(across)">
                                      <p:cBhvr>
                                        <p:cTn id="33" dur="500"/>
                                        <p:tgtEl>
                                          <p:spTgt spid="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checkerboard(across)">
                                      <p:cBhvr>
                                        <p:cTn id="38" dur="500"/>
                                        <p:tgtEl>
                                          <p:spTgt spid="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Effect transition="in" filter="checkerboard(across)">
                                      <p:cBhvr>
                                        <p:cTn id="43" dur="500"/>
                                        <p:tgtEl>
                                          <p:spTgt spid="2">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nodeType="clickEffect">
                                  <p:stCondLst>
                                    <p:cond delay="0"/>
                                  </p:stCondLst>
                                  <p:childTnLst>
                                    <p:set>
                                      <p:cBhvr>
                                        <p:cTn id="47" dur="1" fill="hold">
                                          <p:stCondLst>
                                            <p:cond delay="0"/>
                                          </p:stCondLst>
                                        </p:cTn>
                                        <p:tgtEl>
                                          <p:spTgt spid="2">
                                            <p:txEl>
                                              <p:pRg st="7" end="7"/>
                                            </p:txEl>
                                          </p:spTgt>
                                        </p:tgtEl>
                                        <p:attrNameLst>
                                          <p:attrName>style.visibility</p:attrName>
                                        </p:attrNameLst>
                                      </p:cBhvr>
                                      <p:to>
                                        <p:strVal val="visible"/>
                                      </p:to>
                                    </p:set>
                                    <p:animEffect transition="in" filter="checkerboard(across)">
                                      <p:cBhvr>
                                        <p:cTn id="48" dur="500"/>
                                        <p:tgtEl>
                                          <p:spTgt spid="2">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nodeType="clickEffect">
                                  <p:stCondLst>
                                    <p:cond delay="0"/>
                                  </p:stCondLst>
                                  <p:childTnLst>
                                    <p:set>
                                      <p:cBhvr>
                                        <p:cTn id="52" dur="1" fill="hold">
                                          <p:stCondLst>
                                            <p:cond delay="0"/>
                                          </p:stCondLst>
                                        </p:cTn>
                                        <p:tgtEl>
                                          <p:spTgt spid="2">
                                            <p:txEl>
                                              <p:pRg st="8" end="8"/>
                                            </p:txEl>
                                          </p:spTgt>
                                        </p:tgtEl>
                                        <p:attrNameLst>
                                          <p:attrName>style.visibility</p:attrName>
                                        </p:attrNameLst>
                                      </p:cBhvr>
                                      <p:to>
                                        <p:strVal val="visible"/>
                                      </p:to>
                                    </p:set>
                                    <p:animEffect transition="in" filter="checkerboard(across)">
                                      <p:cBhvr>
                                        <p:cTn id="53" dur="500"/>
                                        <p:tgtEl>
                                          <p:spTgt spid="2">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 presetClass="entr" presetSubtype="10" fill="hold" nodeType="clickEffect">
                                  <p:stCondLst>
                                    <p:cond delay="0"/>
                                  </p:stCondLst>
                                  <p:childTnLst>
                                    <p:set>
                                      <p:cBhvr>
                                        <p:cTn id="57" dur="1" fill="hold">
                                          <p:stCondLst>
                                            <p:cond delay="0"/>
                                          </p:stCondLst>
                                        </p:cTn>
                                        <p:tgtEl>
                                          <p:spTgt spid="2">
                                            <p:txEl>
                                              <p:pRg st="9" end="9"/>
                                            </p:txEl>
                                          </p:spTgt>
                                        </p:tgtEl>
                                        <p:attrNameLst>
                                          <p:attrName>style.visibility</p:attrName>
                                        </p:attrNameLst>
                                      </p:cBhvr>
                                      <p:to>
                                        <p:strVal val="visible"/>
                                      </p:to>
                                    </p:set>
                                    <p:animEffect transition="in" filter="checkerboard(across)">
                                      <p:cBhvr>
                                        <p:cTn id="58"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590800"/>
            <a:ext cx="7467600" cy="1143000"/>
          </a:xfrm>
        </p:spPr>
        <p:txBody>
          <a:bodyPr>
            <a:noAutofit/>
          </a:bodyPr>
          <a:lstStyle/>
          <a:p>
            <a:pPr algn="ctr"/>
            <a:r>
              <a:rPr lang="en-US" sz="5400" b="1" dirty="0" smtClean="0">
                <a:solidFill>
                  <a:schemeClr val="accent3">
                    <a:lumMod val="50000"/>
                  </a:schemeClr>
                </a:solidFill>
              </a:rPr>
              <a:t>INPUT SERVICE </a:t>
            </a:r>
            <a:r>
              <a:rPr lang="en-US" sz="5400" b="1" dirty="0" smtClean="0">
                <a:solidFill>
                  <a:srgbClr val="FF0000"/>
                </a:solidFill>
              </a:rPr>
              <a:t>EXLUDES</a:t>
            </a:r>
            <a:endParaRPr lang="en-US" sz="2800" b="1" dirty="0">
              <a:solidFill>
                <a:srgbClr val="FF0000"/>
              </a:solidFill>
            </a:endParaRPr>
          </a:p>
        </p:txBody>
      </p:sp>
      <p:pic>
        <p:nvPicPr>
          <p:cNvPr id="3" name="Picture 8" descr="title"/>
          <p:cNvPicPr>
            <a:picLocks noChangeAspect="1" noChangeArrowheads="1"/>
          </p:cNvPicPr>
          <p:nvPr/>
        </p:nvPicPr>
        <p:blipFill>
          <a:blip r:embed="rId2"/>
          <a:srcRect/>
          <a:stretch>
            <a:fillRect/>
          </a:stretch>
        </p:blipFill>
        <p:spPr bwMode="auto">
          <a:xfrm>
            <a:off x="7543800" y="5791200"/>
            <a:ext cx="1143000" cy="922338"/>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387</TotalTime>
  <Words>1437</Words>
  <Application>Microsoft Office PowerPoint</Application>
  <PresentationFormat>On-screen Show (4:3)</PresentationFormat>
  <Paragraphs>249</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Oriel</vt:lpstr>
      <vt:lpstr>SERVICE TAX</vt:lpstr>
      <vt:lpstr>Coverage</vt:lpstr>
      <vt:lpstr>INPUT SERVICE</vt:lpstr>
      <vt:lpstr>INPUT SERVICE</vt:lpstr>
      <vt:lpstr>PLACE OF REMOVAL</vt:lpstr>
      <vt:lpstr>INPUT SERVICE INCLUDES</vt:lpstr>
      <vt:lpstr>INPUT SERVICE INCLUDES</vt:lpstr>
      <vt:lpstr>INPUT SERVICE INCLUDES</vt:lpstr>
      <vt:lpstr>INPUT SERVICE EXLUDES</vt:lpstr>
      <vt:lpstr>INPUT SERVICE EXCLUDES</vt:lpstr>
      <vt:lpstr>INPUT SERVICE EXCLUDES</vt:lpstr>
      <vt:lpstr>INPUT SERVICE EXCLUDES</vt:lpstr>
      <vt:lpstr>INPUT SERVICE EXCLUDES</vt:lpstr>
      <vt:lpstr>INPUT SERVICE EXCLUDES</vt:lpstr>
      <vt:lpstr>CONDITION OF ALLOWING CENVAT CREDIT</vt:lpstr>
      <vt:lpstr>CONDITION OF ALLOWING CENVAT CREDIT</vt:lpstr>
      <vt:lpstr>SCENE I</vt:lpstr>
      <vt:lpstr>SCENE II</vt:lpstr>
      <vt:lpstr>SCENE III</vt:lpstr>
      <vt:lpstr>REQUIREMENTS OF INVOICE</vt:lpstr>
      <vt:lpstr>What if service provider charge excess service tax on invoice?</vt:lpstr>
      <vt:lpstr>TRANSPORT OF GOODS BY ROAD</vt:lpstr>
      <vt:lpstr>TRANSPORT OF GOODS BY ROAD</vt:lpstr>
      <vt:lpstr>Exemption from GTA      liability </vt:lpstr>
      <vt:lpstr>REVERSE CHARGE IN RESPECT OF GTA SERVICE </vt:lpstr>
      <vt:lpstr>REVERSE CHARGE IN RESPECT OF GTA SERVICE </vt:lpstr>
      <vt:lpstr>Abatement in value</vt:lpstr>
      <vt:lpstr>What if cha charge Transportation  cost as reimbursement?</vt:lpstr>
      <vt:lpstr>REVERSE CHARGE</vt:lpstr>
      <vt:lpstr>REVERSE CHARGE ON SERVICE TAX</vt:lpstr>
      <vt:lpstr>REVERSE CHARGE ON SERVICE TAX</vt:lpstr>
      <vt:lpstr>REVERSE CHARGE ON SERVICE TAX</vt:lpstr>
      <vt:lpstr>REVERSE CHARGE ON SERVICE TAX</vt:lpstr>
      <vt:lpstr>What if service provider charge service tax on the invoice who is covered under reverse charge??</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dc:title>
  <dc:creator/>
  <cp:lastModifiedBy>abhishek.malpani</cp:lastModifiedBy>
  <cp:revision>56</cp:revision>
  <dcterms:created xsi:type="dcterms:W3CDTF">2006-08-16T00:00:00Z</dcterms:created>
  <dcterms:modified xsi:type="dcterms:W3CDTF">2012-07-28T09:06:45Z</dcterms:modified>
</cp:coreProperties>
</file>