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73" r:id="rId2"/>
    <p:sldId id="257" r:id="rId3"/>
    <p:sldId id="258" r:id="rId4"/>
    <p:sldId id="259" r:id="rId5"/>
    <p:sldId id="260" r:id="rId6"/>
    <p:sldId id="261" r:id="rId7"/>
    <p:sldId id="262" r:id="rId8"/>
    <p:sldId id="263" r:id="rId9"/>
    <p:sldId id="264" r:id="rId10"/>
    <p:sldId id="268" r:id="rId11"/>
    <p:sldId id="269" r:id="rId12"/>
    <p:sldId id="267" r:id="rId13"/>
    <p:sldId id="271" r:id="rId14"/>
    <p:sldId id="266" r:id="rId15"/>
    <p:sldId id="265" r:id="rId16"/>
    <p:sldId id="270"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94660"/>
  </p:normalViewPr>
  <p:slideViewPr>
    <p:cSldViewPr>
      <p:cViewPr varScale="1">
        <p:scale>
          <a:sx n="69" d="100"/>
          <a:sy n="69" d="100"/>
        </p:scale>
        <p:origin x="-14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3A072B-824B-436A-9DB5-AF8D3A7A937F}" type="datetimeFigureOut">
              <a:rPr lang="en-IN" smtClean="0"/>
              <a:t>02-02-2015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8411FE-66BF-47D9-AD35-F9376B4CEEC0}" type="slidenum">
              <a:rPr lang="en-IN" smtClean="0"/>
              <a:t>‹#›</a:t>
            </a:fld>
            <a:endParaRPr lang="en-IN"/>
          </a:p>
        </p:txBody>
      </p:sp>
    </p:spTree>
    <p:extLst>
      <p:ext uri="{BB962C8B-B14F-4D97-AF65-F5344CB8AC3E}">
        <p14:creationId xmlns:p14="http://schemas.microsoft.com/office/powerpoint/2010/main" val="3675322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D8411FE-66BF-47D9-AD35-F9376B4CEEC0}" type="slidenum">
              <a:rPr lang="en-IN" smtClean="0"/>
              <a:t>12</a:t>
            </a:fld>
            <a:endParaRPr lang="en-IN"/>
          </a:p>
        </p:txBody>
      </p:sp>
    </p:spTree>
    <p:extLst>
      <p:ext uri="{BB962C8B-B14F-4D97-AF65-F5344CB8AC3E}">
        <p14:creationId xmlns:p14="http://schemas.microsoft.com/office/powerpoint/2010/main" val="399502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9CAB81F3-4D87-466B-A834-E4BAAE1F7786}" type="datetimeFigureOut">
              <a:rPr lang="en-IN" smtClean="0"/>
              <a:t>02-02-2015</a:t>
            </a:fld>
            <a:endParaRPr lang="en-IN"/>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IN"/>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D48C1F8-7416-4877-B070-5DFA8D307C4C}" type="slidenum">
              <a:rPr lang="en-IN" smtClean="0"/>
              <a:t>‹#›</a:t>
            </a:fld>
            <a:endParaRPr lang="en-IN"/>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AB81F3-4D87-466B-A834-E4BAAE1F7786}" type="datetimeFigureOut">
              <a:rPr lang="en-IN" smtClean="0"/>
              <a:t>02-02-2015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D48C1F8-7416-4877-B070-5DFA8D307C4C}"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AB81F3-4D87-466B-A834-E4BAAE1F7786}" type="datetimeFigureOut">
              <a:rPr lang="en-IN" smtClean="0"/>
              <a:t>02-02-2015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D48C1F8-7416-4877-B070-5DFA8D307C4C}"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AB81F3-4D87-466B-A834-E4BAAE1F7786}" type="datetimeFigureOut">
              <a:rPr lang="en-IN" smtClean="0"/>
              <a:t>02-02-2015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D48C1F8-7416-4877-B070-5DFA8D307C4C}"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AB81F3-4D87-466B-A834-E4BAAE1F7786}" type="datetimeFigureOut">
              <a:rPr lang="en-IN" smtClean="0"/>
              <a:t>02-02-2015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D48C1F8-7416-4877-B070-5DFA8D307C4C}"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9CAB81F3-4D87-466B-A834-E4BAAE1F7786}" type="datetimeFigureOut">
              <a:rPr lang="en-IN" smtClean="0"/>
              <a:t>02-02-2015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D48C1F8-7416-4877-B070-5DFA8D307C4C}" type="slidenum">
              <a:rPr lang="en-IN" smtClean="0"/>
              <a:t>‹#›</a:t>
            </a:fld>
            <a:endParaRPr lang="en-IN"/>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CAB81F3-4D87-466B-A834-E4BAAE1F7786}" type="datetimeFigureOut">
              <a:rPr lang="en-IN" smtClean="0"/>
              <a:t>02-02-2015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D48C1F8-7416-4877-B070-5DFA8D307C4C}"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AB81F3-4D87-466B-A834-E4BAAE1F7786}" type="datetimeFigureOut">
              <a:rPr lang="en-IN" smtClean="0"/>
              <a:t>02-02-2015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D48C1F8-7416-4877-B070-5DFA8D307C4C}"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AB81F3-4D87-466B-A834-E4BAAE1F7786}" type="datetimeFigureOut">
              <a:rPr lang="en-IN" smtClean="0"/>
              <a:t>02-02-2015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D48C1F8-7416-4877-B070-5DFA8D307C4C}"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CAB81F3-4D87-466B-A834-E4BAAE1F7786}" type="datetimeFigureOut">
              <a:rPr lang="en-IN" smtClean="0"/>
              <a:t>02-02-2015</a:t>
            </a:fld>
            <a:endParaRPr lang="en-IN"/>
          </a:p>
        </p:txBody>
      </p:sp>
      <p:sp>
        <p:nvSpPr>
          <p:cNvPr id="7" name="Slide Number Placeholder 6"/>
          <p:cNvSpPr>
            <a:spLocks noGrp="1"/>
          </p:cNvSpPr>
          <p:nvPr>
            <p:ph type="sldNum" sz="quarter" idx="12"/>
          </p:nvPr>
        </p:nvSpPr>
        <p:spPr/>
        <p:txBody>
          <a:bodyPr/>
          <a:lstStyle/>
          <a:p>
            <a:fld id="{3D48C1F8-7416-4877-B070-5DFA8D307C4C}" type="slidenum">
              <a:rPr lang="en-IN" smtClean="0"/>
              <a:t>‹#›</a:t>
            </a:fld>
            <a:endParaRPr lang="en-IN"/>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IN"/>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AB81F3-4D87-466B-A834-E4BAAE1F7786}" type="datetimeFigureOut">
              <a:rPr lang="en-IN" smtClean="0"/>
              <a:t>02-02-2015</a:t>
            </a:fld>
            <a:endParaRPr lang="en-IN"/>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IN"/>
          </a:p>
        </p:txBody>
      </p:sp>
      <p:sp>
        <p:nvSpPr>
          <p:cNvPr id="7" name="Slide Number Placeholder 6"/>
          <p:cNvSpPr>
            <a:spLocks noGrp="1"/>
          </p:cNvSpPr>
          <p:nvPr>
            <p:ph type="sldNum" sz="quarter" idx="12"/>
          </p:nvPr>
        </p:nvSpPr>
        <p:spPr/>
        <p:txBody>
          <a:bodyPr/>
          <a:lstStyle/>
          <a:p>
            <a:fld id="{3D48C1F8-7416-4877-B070-5DFA8D307C4C}"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9CAB81F3-4D87-466B-A834-E4BAAE1F7786}" type="datetimeFigureOut">
              <a:rPr lang="en-IN" smtClean="0"/>
              <a:t>02-02-2015</a:t>
            </a:fld>
            <a:endParaRPr lang="en-IN"/>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IN"/>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D48C1F8-7416-4877-B070-5DFA8D307C4C}"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33365" y="2132856"/>
            <a:ext cx="3583051" cy="2277780"/>
          </a:xfrm>
        </p:spPr>
        <p:txBody>
          <a:bodyPr>
            <a:normAutofit/>
          </a:bodyPr>
          <a:lstStyle/>
          <a:p>
            <a:r>
              <a:rPr lang="en-US" sz="2800" dirty="0" smtClean="0"/>
              <a:t>PRESENTATION ON CORPORATE SOCIAL RESPONSIBILITY</a:t>
            </a:r>
            <a:endParaRPr lang="en-IN" sz="2800" dirty="0"/>
          </a:p>
        </p:txBody>
      </p:sp>
      <p:sp>
        <p:nvSpPr>
          <p:cNvPr id="3" name="Subtitle 2"/>
          <p:cNvSpPr>
            <a:spLocks noGrp="1"/>
          </p:cNvSpPr>
          <p:nvPr>
            <p:ph type="subTitle" idx="1"/>
          </p:nvPr>
        </p:nvSpPr>
        <p:spPr/>
        <p:txBody>
          <a:bodyPr/>
          <a:lstStyle/>
          <a:p>
            <a:r>
              <a:rPr lang="en-US" dirty="0" smtClean="0"/>
              <a:t>BY-</a:t>
            </a:r>
          </a:p>
          <a:p>
            <a:r>
              <a:rPr lang="en-US" dirty="0"/>
              <a:t> </a:t>
            </a:r>
            <a:r>
              <a:rPr lang="en-US" dirty="0" smtClean="0"/>
              <a:t>                    Aparna.R</a:t>
            </a:r>
            <a:endParaRPr lang="en-IN" dirty="0"/>
          </a:p>
        </p:txBody>
      </p:sp>
    </p:spTree>
    <p:extLst>
      <p:ext uri="{BB962C8B-B14F-4D97-AF65-F5344CB8AC3E}">
        <p14:creationId xmlns:p14="http://schemas.microsoft.com/office/powerpoint/2010/main" val="31709829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908720"/>
            <a:ext cx="7024744" cy="720080"/>
          </a:xfrm>
        </p:spPr>
        <p:txBody>
          <a:bodyPr/>
          <a:lstStyle/>
          <a:p>
            <a:pPr algn="ctr"/>
            <a:r>
              <a:rPr lang="en-US" b="1" dirty="0" smtClean="0">
                <a:latin typeface="Candara" panose="020E0502030303020204" pitchFamily="34" charset="0"/>
              </a:rPr>
              <a:t>CSR activities</a:t>
            </a:r>
            <a:endParaRPr lang="en-IN" b="1" dirty="0">
              <a:latin typeface="Candara" panose="020E0502030303020204" pitchFamily="34" charset="0"/>
            </a:endParaRPr>
          </a:p>
        </p:txBody>
      </p:sp>
      <p:sp>
        <p:nvSpPr>
          <p:cNvPr id="3" name="Content Placeholder 2"/>
          <p:cNvSpPr>
            <a:spLocks noGrp="1"/>
          </p:cNvSpPr>
          <p:nvPr>
            <p:ph idx="1"/>
          </p:nvPr>
        </p:nvSpPr>
        <p:spPr>
          <a:xfrm>
            <a:off x="1043492" y="1556792"/>
            <a:ext cx="6777317" cy="5112568"/>
          </a:xfrm>
        </p:spPr>
        <p:txBody>
          <a:bodyPr>
            <a:noAutofit/>
          </a:bodyPr>
          <a:lstStyle/>
          <a:p>
            <a:r>
              <a:rPr lang="en-US" sz="1800" dirty="0" smtClean="0">
                <a:solidFill>
                  <a:schemeClr val="tx1"/>
                </a:solidFill>
                <a:latin typeface="Candara" panose="020E0502030303020204" pitchFamily="34" charset="0"/>
              </a:rPr>
              <a:t>The board of the company may decide to undertake its CSR activities approved by the CSR committee, through the registered trust or a registered society or a company established by the company or its holding or subsidiary or associate company under Section 8 of the Act or otherwise.</a:t>
            </a:r>
          </a:p>
          <a:p>
            <a:pPr marL="68580" indent="0">
              <a:buNone/>
            </a:pPr>
            <a:r>
              <a:rPr lang="en-US" sz="1800" dirty="0" smtClean="0">
                <a:solidFill>
                  <a:schemeClr val="tx1"/>
                </a:solidFill>
                <a:latin typeface="Candara" panose="020E0502030303020204" pitchFamily="34" charset="0"/>
              </a:rPr>
              <a:t>      Provided that-</a:t>
            </a:r>
          </a:p>
          <a:p>
            <a:pPr marL="68580" indent="0">
              <a:buNone/>
            </a:pPr>
            <a:endParaRPr lang="en-US" sz="1800" dirty="0" smtClean="0">
              <a:solidFill>
                <a:schemeClr val="tx1"/>
              </a:solidFill>
              <a:latin typeface="Candara" panose="020E0502030303020204" pitchFamily="34" charset="0"/>
            </a:endParaRPr>
          </a:p>
          <a:p>
            <a:pPr marL="468630" indent="-400050">
              <a:buClrTx/>
              <a:buAutoNum type="romanLcParenR"/>
            </a:pPr>
            <a:r>
              <a:rPr lang="en-US" sz="1800" dirty="0" smtClean="0">
                <a:solidFill>
                  <a:schemeClr val="tx1"/>
                </a:solidFill>
                <a:latin typeface="Candara" panose="020E0502030303020204" pitchFamily="34" charset="0"/>
              </a:rPr>
              <a:t>If such trust, society or company is not established by the company or its holding or subsidiary or associate company, it shall have an established track record of three years  in undertaking similar programs or projects</a:t>
            </a:r>
          </a:p>
          <a:p>
            <a:pPr marL="468630" indent="-400050">
              <a:buAutoNum type="romanLcParenR"/>
            </a:pPr>
            <a:endParaRPr lang="en-US" sz="1800" dirty="0" smtClean="0">
              <a:solidFill>
                <a:schemeClr val="tx1"/>
              </a:solidFill>
              <a:latin typeface="Candara" panose="020E0502030303020204" pitchFamily="34" charset="0"/>
            </a:endParaRPr>
          </a:p>
          <a:p>
            <a:pPr marL="68580" indent="0">
              <a:buNone/>
            </a:pPr>
            <a:r>
              <a:rPr lang="en-US" sz="1800" dirty="0" smtClean="0">
                <a:solidFill>
                  <a:schemeClr val="tx1"/>
                </a:solidFill>
                <a:latin typeface="Candara" panose="020E0502030303020204" pitchFamily="34" charset="0"/>
              </a:rPr>
              <a:t>ii)      The Company has specified the project or programs to be undertaken through these entities ,the modalities  of utilization of funds on such projects and programs and monitoring and reporting mechanism.</a:t>
            </a:r>
          </a:p>
          <a:p>
            <a:pPr marL="68580" indent="0">
              <a:buNone/>
            </a:pPr>
            <a:endParaRPr lang="en-IN" sz="18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563587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601136"/>
          </a:xfrm>
        </p:spPr>
        <p:txBody>
          <a:bodyPr>
            <a:normAutofit fontScale="90000"/>
          </a:bodyPr>
          <a:lstStyle/>
          <a:p>
            <a:endParaRPr lang="en-IN" dirty="0"/>
          </a:p>
        </p:txBody>
      </p:sp>
      <p:sp>
        <p:nvSpPr>
          <p:cNvPr id="3" name="Content Placeholder 2"/>
          <p:cNvSpPr>
            <a:spLocks noGrp="1"/>
          </p:cNvSpPr>
          <p:nvPr>
            <p:ph idx="1"/>
          </p:nvPr>
        </p:nvSpPr>
        <p:spPr>
          <a:xfrm>
            <a:off x="1043608" y="2060848"/>
            <a:ext cx="6777317" cy="3941025"/>
          </a:xfrm>
        </p:spPr>
        <p:txBody>
          <a:bodyPr>
            <a:normAutofit lnSpcReduction="10000"/>
          </a:bodyPr>
          <a:lstStyle/>
          <a:p>
            <a:r>
              <a:rPr lang="en-US" sz="1800" dirty="0" smtClean="0">
                <a:solidFill>
                  <a:schemeClr val="tx1"/>
                </a:solidFill>
                <a:latin typeface="Candara" panose="020E0502030303020204" pitchFamily="34" charset="0"/>
              </a:rPr>
              <a:t>A company may also collaborate with other companies for undertaking projects or programs or CSR activities in such a manner that the CSR committees of respective companies are in a position to report separately on such projects or programs in accordance with these rules.</a:t>
            </a:r>
          </a:p>
          <a:p>
            <a:r>
              <a:rPr lang="en-US" sz="1800" dirty="0" smtClean="0">
                <a:solidFill>
                  <a:schemeClr val="tx1"/>
                </a:solidFill>
                <a:latin typeface="Candara" panose="020E0502030303020204" pitchFamily="34" charset="0"/>
              </a:rPr>
              <a:t>Subject to provisions of Sub-Section (5) of Section 135 of the Act, the CSR projects or programs or activities undertaken in India only shall amount to CSR expenditure.</a:t>
            </a:r>
          </a:p>
          <a:p>
            <a:r>
              <a:rPr lang="en-US" sz="1800" dirty="0" smtClean="0">
                <a:solidFill>
                  <a:schemeClr val="tx1"/>
                </a:solidFill>
                <a:latin typeface="Candara" panose="020E0502030303020204" pitchFamily="34" charset="0"/>
              </a:rPr>
              <a:t>The CSR projects or programs or activities that the benefit only the employees of the Company and their families shall not be considered as CSR activities in accordance with Section 135 of the act.</a:t>
            </a:r>
          </a:p>
          <a:p>
            <a:r>
              <a:rPr lang="en-US" sz="1800" dirty="0" smtClean="0">
                <a:solidFill>
                  <a:schemeClr val="tx1"/>
                </a:solidFill>
                <a:latin typeface="Candara" panose="020E0502030303020204" pitchFamily="34" charset="0"/>
              </a:rPr>
              <a:t>Contribution of any amount directly or indirectly to any political party under section 182 shall not be considered as CSR activity.</a:t>
            </a:r>
          </a:p>
          <a:p>
            <a:endParaRPr lang="en-US" sz="1800" dirty="0" smtClean="0">
              <a:solidFill>
                <a:schemeClr val="tx1"/>
              </a:solidFill>
              <a:latin typeface="Candara" panose="020E0502030303020204" pitchFamily="34" charset="0"/>
            </a:endParaRPr>
          </a:p>
          <a:p>
            <a:endParaRPr lang="en-IN" sz="18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18294288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764704"/>
            <a:ext cx="7024744" cy="864096"/>
          </a:xfrm>
        </p:spPr>
        <p:txBody>
          <a:bodyPr/>
          <a:lstStyle/>
          <a:p>
            <a:pPr algn="ctr"/>
            <a:r>
              <a:rPr lang="en-US" b="1" dirty="0" smtClean="0">
                <a:latin typeface="Cambria" panose="02040503050406030204" pitchFamily="18" charset="0"/>
              </a:rPr>
              <a:t>CSR </a:t>
            </a:r>
            <a:r>
              <a:rPr lang="en-US" b="1" dirty="0" smtClean="0">
                <a:latin typeface="Candara" panose="020E0502030303020204" pitchFamily="34" charset="0"/>
              </a:rPr>
              <a:t>policy</a:t>
            </a:r>
            <a:endParaRPr lang="en-IN" b="1" dirty="0">
              <a:latin typeface="Candara" panose="020E0502030303020204" pitchFamily="34" charset="0"/>
            </a:endParaRPr>
          </a:p>
        </p:txBody>
      </p:sp>
      <p:sp>
        <p:nvSpPr>
          <p:cNvPr id="3" name="Content Placeholder 2"/>
          <p:cNvSpPr>
            <a:spLocks noGrp="1"/>
          </p:cNvSpPr>
          <p:nvPr>
            <p:ph idx="1"/>
          </p:nvPr>
        </p:nvSpPr>
        <p:spPr>
          <a:xfrm>
            <a:off x="1043492" y="1700808"/>
            <a:ext cx="6777317" cy="4392488"/>
          </a:xfrm>
        </p:spPr>
        <p:txBody>
          <a:bodyPr>
            <a:noAutofit/>
          </a:bodyPr>
          <a:lstStyle/>
          <a:p>
            <a:r>
              <a:rPr lang="en-US" sz="1800" dirty="0" smtClean="0">
                <a:solidFill>
                  <a:schemeClr val="tx1"/>
                </a:solidFill>
                <a:latin typeface="Candara" panose="020E0502030303020204" pitchFamily="34" charset="0"/>
              </a:rPr>
              <a:t>A list of CSR projects or programs which a company plans to undertake falling within the purview of the Schedule VII of the Act, specifying modalities of execution of such project or programs and implementation schedules for the same.</a:t>
            </a:r>
          </a:p>
          <a:p>
            <a:r>
              <a:rPr lang="en-US" sz="1800" dirty="0" smtClean="0">
                <a:solidFill>
                  <a:schemeClr val="tx1"/>
                </a:solidFill>
                <a:latin typeface="Candara" panose="020E0502030303020204" pitchFamily="34" charset="0"/>
              </a:rPr>
              <a:t>Monitoring process of such projects or programs</a:t>
            </a:r>
          </a:p>
          <a:p>
            <a:pPr marL="68580" indent="0">
              <a:buNone/>
            </a:pPr>
            <a:r>
              <a:rPr lang="en-US" sz="1800" dirty="0" smtClean="0">
                <a:solidFill>
                  <a:schemeClr val="tx1"/>
                </a:solidFill>
                <a:latin typeface="Candara" panose="020E0502030303020204" pitchFamily="34" charset="0"/>
              </a:rPr>
              <a:t>Provided that the CSR activities does not include the activities undertaken in pursuance of normal course of business of a company.</a:t>
            </a:r>
          </a:p>
          <a:p>
            <a:pPr marL="68580" indent="0">
              <a:buNone/>
            </a:pPr>
            <a:r>
              <a:rPr lang="en-US" sz="1800" dirty="0" smtClean="0">
                <a:solidFill>
                  <a:schemeClr val="tx1"/>
                </a:solidFill>
                <a:latin typeface="Candara" panose="020E0502030303020204" pitchFamily="34" charset="0"/>
              </a:rPr>
              <a:t>Provided further that the Board of Directors shall ensure that the activities included by a company in its corporate social Responsibility policy are related to the activities included in Schedule VII of the Act.</a:t>
            </a:r>
          </a:p>
          <a:p>
            <a:r>
              <a:rPr lang="en-US" sz="1800" dirty="0" smtClean="0">
                <a:solidFill>
                  <a:schemeClr val="tx1"/>
                </a:solidFill>
                <a:latin typeface="Candara" panose="020E0502030303020204" pitchFamily="34" charset="0"/>
              </a:rPr>
              <a:t>The CSR policy of the Company shall specify that the surplus arising out of the CSR projects or activities shall not form part of the business profit of a company.</a:t>
            </a:r>
            <a:endParaRPr lang="en-IN" sz="18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39325880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836712"/>
            <a:ext cx="7024744" cy="1008112"/>
          </a:xfrm>
        </p:spPr>
        <p:txBody>
          <a:bodyPr/>
          <a:lstStyle/>
          <a:p>
            <a:pPr algn="ctr"/>
            <a:r>
              <a:rPr lang="en-US" b="1" dirty="0" smtClean="0">
                <a:latin typeface="Candara" panose="020E0502030303020204" pitchFamily="34" charset="0"/>
              </a:rPr>
              <a:t>Net Profit Calculation</a:t>
            </a:r>
            <a:endParaRPr lang="en-IN" b="1" dirty="0">
              <a:latin typeface="Candara" panose="020E0502030303020204" pitchFamily="34" charset="0"/>
            </a:endParaRPr>
          </a:p>
        </p:txBody>
      </p:sp>
      <p:sp>
        <p:nvSpPr>
          <p:cNvPr id="3" name="Content Placeholder 2"/>
          <p:cNvSpPr>
            <a:spLocks noGrp="1"/>
          </p:cNvSpPr>
          <p:nvPr>
            <p:ph idx="1"/>
          </p:nvPr>
        </p:nvSpPr>
        <p:spPr>
          <a:xfrm>
            <a:off x="1115616" y="1916832"/>
            <a:ext cx="6777317" cy="4176464"/>
          </a:xfrm>
        </p:spPr>
        <p:txBody>
          <a:bodyPr>
            <a:noAutofit/>
          </a:bodyPr>
          <a:lstStyle/>
          <a:p>
            <a:r>
              <a:rPr lang="en-US" sz="1800" dirty="0" smtClean="0">
                <a:solidFill>
                  <a:schemeClr val="tx1"/>
                </a:solidFill>
                <a:latin typeface="Candara" panose="020E0502030303020204" pitchFamily="34" charset="0"/>
              </a:rPr>
              <a:t>Net profit means net profit of the Company as per its financial statement prepared in accordance with the applicable provisions of the Act, but shall not include the following:</a:t>
            </a:r>
          </a:p>
          <a:p>
            <a:pPr>
              <a:buClrTx/>
              <a:buFont typeface="Candara" panose="020E0502030303020204" pitchFamily="34" charset="0"/>
              <a:buChar char="µ"/>
            </a:pPr>
            <a:r>
              <a:rPr lang="en-US" sz="1800" dirty="0">
                <a:solidFill>
                  <a:schemeClr val="tx1"/>
                </a:solidFill>
                <a:latin typeface="Candara" panose="020E0502030303020204" pitchFamily="34" charset="0"/>
              </a:rPr>
              <a:t> </a:t>
            </a:r>
            <a:r>
              <a:rPr lang="en-US" sz="1800" dirty="0" smtClean="0">
                <a:solidFill>
                  <a:schemeClr val="tx1"/>
                </a:solidFill>
                <a:latin typeface="Candara" panose="020E0502030303020204" pitchFamily="34" charset="0"/>
              </a:rPr>
              <a:t>    Any profit arising from any overseas branch or branches of the Company, whether operated as a separate company or otherwise; and</a:t>
            </a:r>
          </a:p>
          <a:p>
            <a:pPr>
              <a:buClrTx/>
              <a:buFont typeface="Candara" panose="020E0502030303020204" pitchFamily="34" charset="0"/>
              <a:buChar char="µ"/>
            </a:pPr>
            <a:r>
              <a:rPr lang="en-US" sz="1800" dirty="0" smtClean="0">
                <a:solidFill>
                  <a:schemeClr val="tx1"/>
                </a:solidFill>
                <a:latin typeface="Candara" panose="020E0502030303020204" pitchFamily="34" charset="0"/>
              </a:rPr>
              <a:t>Any dividend received from other companies in India, Which are covered  under and complying with the provisions of Section 135 of the act;</a:t>
            </a:r>
          </a:p>
          <a:p>
            <a:pPr marL="68580" indent="0">
              <a:buClrTx/>
              <a:buNone/>
            </a:pPr>
            <a:r>
              <a:rPr lang="en-US" sz="1800" dirty="0">
                <a:solidFill>
                  <a:schemeClr val="tx1"/>
                </a:solidFill>
                <a:latin typeface="Candara" panose="020E0502030303020204" pitchFamily="34" charset="0"/>
              </a:rPr>
              <a:t> </a:t>
            </a:r>
            <a:r>
              <a:rPr lang="en-US" sz="1800" dirty="0" smtClean="0">
                <a:solidFill>
                  <a:schemeClr val="tx1"/>
                </a:solidFill>
                <a:latin typeface="Candara" panose="020E0502030303020204" pitchFamily="34" charset="0"/>
              </a:rPr>
              <a:t>    Provided that net profit in respect of a financial year for which the relevant financial statements were prepared in accordance with the provisions of Companies Act,1956 shall not be required to be recalculated in accordance with the provisions of the act.</a:t>
            </a:r>
          </a:p>
          <a:p>
            <a:pPr marL="68580" indent="0">
              <a:buClrTx/>
              <a:buNone/>
            </a:pPr>
            <a:r>
              <a:rPr lang="en-US" sz="1800" dirty="0" smtClean="0">
                <a:solidFill>
                  <a:schemeClr val="tx1"/>
                </a:solidFill>
                <a:latin typeface="Candara" panose="020E0502030303020204" pitchFamily="34" charset="0"/>
              </a:rPr>
              <a:t> </a:t>
            </a:r>
          </a:p>
          <a:p>
            <a:pPr marL="411480" indent="-342900">
              <a:buFont typeface="+mj-lt"/>
              <a:buAutoNum type="arabicPeriod"/>
            </a:pPr>
            <a:endParaRPr lang="en-IN" sz="18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39109201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548680"/>
            <a:ext cx="7024744" cy="1008112"/>
          </a:xfrm>
        </p:spPr>
        <p:txBody>
          <a:bodyPr/>
          <a:lstStyle/>
          <a:p>
            <a:pPr algn="ctr"/>
            <a:r>
              <a:rPr lang="en-US" b="1" dirty="0" smtClean="0">
                <a:latin typeface="Candara" panose="020E0502030303020204" pitchFamily="34" charset="0"/>
              </a:rPr>
              <a:t>Schedule VII	</a:t>
            </a:r>
            <a:endParaRPr lang="en-IN" b="1" dirty="0">
              <a:latin typeface="Candara" panose="020E0502030303020204" pitchFamily="34" charset="0"/>
            </a:endParaRPr>
          </a:p>
        </p:txBody>
      </p:sp>
      <p:sp>
        <p:nvSpPr>
          <p:cNvPr id="3" name="Content Placeholder 2"/>
          <p:cNvSpPr>
            <a:spLocks noGrp="1"/>
          </p:cNvSpPr>
          <p:nvPr>
            <p:ph idx="1"/>
          </p:nvPr>
        </p:nvSpPr>
        <p:spPr>
          <a:xfrm>
            <a:off x="1043492" y="1484784"/>
            <a:ext cx="6984892" cy="5040560"/>
          </a:xfrm>
        </p:spPr>
        <p:txBody>
          <a:bodyPr>
            <a:noAutofit/>
          </a:bodyPr>
          <a:lstStyle/>
          <a:p>
            <a:r>
              <a:rPr lang="en-IN" altLang="en-US" sz="1800">
                <a:solidFill>
                  <a:schemeClr val="tx1"/>
                </a:solidFill>
                <a:latin typeface="Candara" panose="020E0502030303020204" pitchFamily="34" charset="0"/>
                <a:cs typeface="AngsanaUPC" pitchFamily="18" charset="-34"/>
              </a:rPr>
              <a:t>Eradicating </a:t>
            </a:r>
            <a:r>
              <a:rPr lang="en-IN" altLang="en-US" sz="1800" smtClean="0">
                <a:solidFill>
                  <a:schemeClr val="tx1"/>
                </a:solidFill>
                <a:latin typeface="Candara" panose="020E0502030303020204" pitchFamily="34" charset="0"/>
                <a:cs typeface="AngsanaUPC" pitchFamily="18" charset="-34"/>
              </a:rPr>
              <a:t>hunger </a:t>
            </a:r>
            <a:r>
              <a:rPr lang="en-IN" altLang="en-US" sz="1800" dirty="0">
                <a:solidFill>
                  <a:schemeClr val="tx1"/>
                </a:solidFill>
                <a:latin typeface="Candara" panose="020E0502030303020204" pitchFamily="34" charset="0"/>
                <a:cs typeface="AngsanaUPC" pitchFamily="18" charset="-34"/>
              </a:rPr>
              <a:t>&amp; </a:t>
            </a:r>
            <a:r>
              <a:rPr lang="en-IN" altLang="en-US" sz="1800" dirty="0" smtClean="0">
                <a:solidFill>
                  <a:schemeClr val="tx1"/>
                </a:solidFill>
                <a:latin typeface="Candara" panose="020E0502030303020204" pitchFamily="34" charset="0"/>
                <a:cs typeface="AngsanaUPC" pitchFamily="18" charset="-34"/>
              </a:rPr>
              <a:t>poverty.</a:t>
            </a:r>
            <a:endParaRPr lang="en-IN" altLang="en-US" sz="1800" dirty="0">
              <a:solidFill>
                <a:schemeClr val="tx1"/>
              </a:solidFill>
              <a:latin typeface="Candara" panose="020E0502030303020204" pitchFamily="34" charset="0"/>
              <a:cs typeface="AngsanaUPC" pitchFamily="18" charset="-34"/>
            </a:endParaRPr>
          </a:p>
          <a:p>
            <a:r>
              <a:rPr lang="en-IN" altLang="en-US" sz="1800" dirty="0">
                <a:solidFill>
                  <a:schemeClr val="tx1"/>
                </a:solidFill>
                <a:latin typeface="Candara" panose="020E0502030303020204" pitchFamily="34" charset="0"/>
                <a:cs typeface="AngsanaUPC" pitchFamily="18" charset="-34"/>
              </a:rPr>
              <a:t>Promotion of </a:t>
            </a:r>
            <a:r>
              <a:rPr lang="en-IN" altLang="en-US" sz="1800" dirty="0" smtClean="0">
                <a:solidFill>
                  <a:schemeClr val="tx1"/>
                </a:solidFill>
                <a:latin typeface="Candara" panose="020E0502030303020204" pitchFamily="34" charset="0"/>
                <a:cs typeface="AngsanaUPC" pitchFamily="18" charset="-34"/>
              </a:rPr>
              <a:t>education.</a:t>
            </a:r>
            <a:endParaRPr lang="en-IN" altLang="en-US" sz="1800" dirty="0">
              <a:solidFill>
                <a:schemeClr val="tx1"/>
              </a:solidFill>
              <a:latin typeface="Candara" panose="020E0502030303020204" pitchFamily="34" charset="0"/>
              <a:cs typeface="AngsanaUPC" pitchFamily="18" charset="-34"/>
            </a:endParaRPr>
          </a:p>
          <a:p>
            <a:r>
              <a:rPr lang="en-IN" altLang="en-US" sz="1800" dirty="0">
                <a:solidFill>
                  <a:schemeClr val="tx1"/>
                </a:solidFill>
                <a:latin typeface="Candara" panose="020E0502030303020204" pitchFamily="34" charset="0"/>
                <a:cs typeface="AngsanaUPC" pitchFamily="18" charset="-34"/>
              </a:rPr>
              <a:t>Promoting gender equality and empowering </a:t>
            </a:r>
            <a:r>
              <a:rPr lang="en-IN" altLang="en-US" sz="1800" dirty="0" smtClean="0">
                <a:solidFill>
                  <a:schemeClr val="tx1"/>
                </a:solidFill>
                <a:latin typeface="Candara" panose="020E0502030303020204" pitchFamily="34" charset="0"/>
                <a:cs typeface="AngsanaUPC" pitchFamily="18" charset="-34"/>
              </a:rPr>
              <a:t>women.</a:t>
            </a:r>
            <a:endParaRPr lang="en-IN" altLang="en-US" sz="1800" dirty="0">
              <a:solidFill>
                <a:schemeClr val="tx1"/>
              </a:solidFill>
              <a:latin typeface="Candara" panose="020E0502030303020204" pitchFamily="34" charset="0"/>
              <a:cs typeface="AngsanaUPC" pitchFamily="18" charset="-34"/>
            </a:endParaRPr>
          </a:p>
          <a:p>
            <a:r>
              <a:rPr lang="en-IN" altLang="en-US" sz="1800" dirty="0">
                <a:solidFill>
                  <a:schemeClr val="tx1"/>
                </a:solidFill>
                <a:latin typeface="Candara" panose="020E0502030303020204" pitchFamily="34" charset="0"/>
                <a:cs typeface="AngsanaUPC" pitchFamily="18" charset="-34"/>
              </a:rPr>
              <a:t>Reducing child mortality and improving maternal </a:t>
            </a:r>
            <a:r>
              <a:rPr lang="en-IN" altLang="en-US" sz="1800" dirty="0" smtClean="0">
                <a:solidFill>
                  <a:schemeClr val="tx1"/>
                </a:solidFill>
                <a:latin typeface="Candara" panose="020E0502030303020204" pitchFamily="34" charset="0"/>
                <a:cs typeface="AngsanaUPC" pitchFamily="18" charset="-34"/>
              </a:rPr>
              <a:t>health.</a:t>
            </a:r>
            <a:endParaRPr lang="en-IN" altLang="en-US" sz="1800" dirty="0">
              <a:solidFill>
                <a:schemeClr val="tx1"/>
              </a:solidFill>
              <a:latin typeface="Candara" panose="020E0502030303020204" pitchFamily="34" charset="0"/>
              <a:cs typeface="AngsanaUPC" pitchFamily="18" charset="-34"/>
            </a:endParaRPr>
          </a:p>
          <a:p>
            <a:r>
              <a:rPr lang="en-IN" altLang="en-US" sz="1800" dirty="0">
                <a:solidFill>
                  <a:schemeClr val="tx1"/>
                </a:solidFill>
                <a:latin typeface="Candara" panose="020E0502030303020204" pitchFamily="34" charset="0"/>
                <a:cs typeface="AngsanaUPC" pitchFamily="18" charset="-34"/>
              </a:rPr>
              <a:t>Combating human immunodeficiency virus, acquired immune  deficiency syndrome, malaria and other </a:t>
            </a:r>
            <a:r>
              <a:rPr lang="en-IN" altLang="en-US" sz="1800" dirty="0" smtClean="0">
                <a:solidFill>
                  <a:schemeClr val="tx1"/>
                </a:solidFill>
                <a:latin typeface="Candara" panose="020E0502030303020204" pitchFamily="34" charset="0"/>
                <a:cs typeface="AngsanaUPC" pitchFamily="18" charset="-34"/>
              </a:rPr>
              <a:t>diseases.</a:t>
            </a:r>
            <a:endParaRPr lang="en-IN" altLang="en-US" sz="1800" dirty="0">
              <a:solidFill>
                <a:schemeClr val="tx1"/>
              </a:solidFill>
              <a:latin typeface="Candara" panose="020E0502030303020204" pitchFamily="34" charset="0"/>
              <a:cs typeface="AngsanaUPC" pitchFamily="18" charset="-34"/>
            </a:endParaRPr>
          </a:p>
          <a:p>
            <a:r>
              <a:rPr lang="en-IN" altLang="en-US" sz="1800" dirty="0">
                <a:solidFill>
                  <a:schemeClr val="tx1"/>
                </a:solidFill>
                <a:latin typeface="Candara" panose="020E0502030303020204" pitchFamily="34" charset="0"/>
                <a:cs typeface="AngsanaUPC" pitchFamily="18" charset="-34"/>
              </a:rPr>
              <a:t>Ensuring environment </a:t>
            </a:r>
            <a:r>
              <a:rPr lang="en-IN" altLang="en-US" sz="1800" dirty="0" smtClean="0">
                <a:solidFill>
                  <a:schemeClr val="tx1"/>
                </a:solidFill>
                <a:latin typeface="Candara" panose="020E0502030303020204" pitchFamily="34" charset="0"/>
                <a:cs typeface="AngsanaUPC" pitchFamily="18" charset="-34"/>
              </a:rPr>
              <a:t>sustainability.</a:t>
            </a:r>
            <a:endParaRPr lang="en-IN" altLang="en-US" sz="1800" dirty="0">
              <a:solidFill>
                <a:schemeClr val="tx1"/>
              </a:solidFill>
              <a:latin typeface="Candara" panose="020E0502030303020204" pitchFamily="34" charset="0"/>
              <a:cs typeface="AngsanaUPC" pitchFamily="18" charset="-34"/>
            </a:endParaRPr>
          </a:p>
          <a:p>
            <a:r>
              <a:rPr lang="en-IN" altLang="en-US" sz="1800" dirty="0">
                <a:solidFill>
                  <a:schemeClr val="tx1"/>
                </a:solidFill>
                <a:latin typeface="Candara" panose="020E0502030303020204" pitchFamily="34" charset="0"/>
                <a:cs typeface="AngsanaUPC" pitchFamily="18" charset="-34"/>
              </a:rPr>
              <a:t>Employment enhancing vocational </a:t>
            </a:r>
            <a:r>
              <a:rPr lang="en-IN" altLang="en-US" sz="1800" dirty="0" smtClean="0">
                <a:solidFill>
                  <a:schemeClr val="tx1"/>
                </a:solidFill>
                <a:latin typeface="Candara" panose="020E0502030303020204" pitchFamily="34" charset="0"/>
                <a:cs typeface="AngsanaUPC" pitchFamily="18" charset="-34"/>
              </a:rPr>
              <a:t>skills.</a:t>
            </a:r>
            <a:endParaRPr lang="en-IN" altLang="en-US" sz="1800" dirty="0">
              <a:solidFill>
                <a:schemeClr val="tx1"/>
              </a:solidFill>
              <a:latin typeface="Candara" panose="020E0502030303020204" pitchFamily="34" charset="0"/>
              <a:cs typeface="AngsanaUPC" pitchFamily="18" charset="-34"/>
            </a:endParaRPr>
          </a:p>
          <a:p>
            <a:r>
              <a:rPr lang="en-IN" altLang="en-US" sz="1800" dirty="0">
                <a:solidFill>
                  <a:schemeClr val="tx1"/>
                </a:solidFill>
                <a:latin typeface="Candara" panose="020E0502030303020204" pitchFamily="34" charset="0"/>
                <a:cs typeface="AngsanaUPC" pitchFamily="18" charset="-34"/>
              </a:rPr>
              <a:t>Social business </a:t>
            </a:r>
            <a:r>
              <a:rPr lang="en-IN" altLang="en-US" sz="1800" dirty="0" smtClean="0">
                <a:solidFill>
                  <a:schemeClr val="tx1"/>
                </a:solidFill>
                <a:latin typeface="Candara" panose="020E0502030303020204" pitchFamily="34" charset="0"/>
                <a:cs typeface="AngsanaUPC" pitchFamily="18" charset="-34"/>
              </a:rPr>
              <a:t>projects.</a:t>
            </a:r>
            <a:endParaRPr lang="en-IN" altLang="en-US" sz="1800" dirty="0">
              <a:solidFill>
                <a:schemeClr val="tx1"/>
              </a:solidFill>
              <a:latin typeface="Candara" panose="020E0502030303020204" pitchFamily="34" charset="0"/>
              <a:cs typeface="AngsanaUPC" pitchFamily="18" charset="-34"/>
            </a:endParaRPr>
          </a:p>
          <a:p>
            <a:r>
              <a:rPr lang="en-IN" altLang="en-US" sz="1800" dirty="0">
                <a:solidFill>
                  <a:schemeClr val="tx1"/>
                </a:solidFill>
                <a:latin typeface="Candara" panose="020E0502030303020204" pitchFamily="34" charset="0"/>
                <a:cs typeface="AngsanaUPC" pitchFamily="18" charset="-34"/>
              </a:rPr>
              <a:t>Contributions to Prime Minister Fund or any other fund set up  by the Central Government or the State Governments for socio-economic development and relief and funds for the welfare of the Scheduled Caste and Schedule </a:t>
            </a:r>
            <a:r>
              <a:rPr lang="en-IN" altLang="en-US" sz="1800" dirty="0" smtClean="0">
                <a:solidFill>
                  <a:schemeClr val="tx1"/>
                </a:solidFill>
                <a:latin typeface="Candara" panose="020E0502030303020204" pitchFamily="34" charset="0"/>
                <a:cs typeface="AngsanaUPC" pitchFamily="18" charset="-34"/>
              </a:rPr>
              <a:t>Tribe such </a:t>
            </a:r>
            <a:r>
              <a:rPr lang="en-IN" altLang="en-US" sz="1800" dirty="0">
                <a:solidFill>
                  <a:schemeClr val="tx1"/>
                </a:solidFill>
                <a:latin typeface="Candara" panose="020E0502030303020204" pitchFamily="34" charset="0"/>
                <a:cs typeface="AngsanaUPC" pitchFamily="18" charset="-34"/>
              </a:rPr>
              <a:t>other matters as may be </a:t>
            </a:r>
            <a:r>
              <a:rPr lang="en-IN" altLang="en-US" sz="1800" dirty="0" smtClean="0">
                <a:solidFill>
                  <a:schemeClr val="tx1"/>
                </a:solidFill>
                <a:latin typeface="Candara" panose="020E0502030303020204" pitchFamily="34" charset="0"/>
                <a:cs typeface="AngsanaUPC" pitchFamily="18" charset="-34"/>
              </a:rPr>
              <a:t>prescribed</a:t>
            </a:r>
            <a:r>
              <a:rPr lang="en-IN" altLang="en-US" sz="1800" dirty="0" smtClean="0">
                <a:solidFill>
                  <a:schemeClr val="tx1"/>
                </a:solidFill>
                <a:latin typeface="Candara" panose="020E0502030303020204" pitchFamily="34" charset="0"/>
              </a:rPr>
              <a:t>.</a:t>
            </a:r>
          </a:p>
          <a:p>
            <a:r>
              <a:rPr lang="en-US" altLang="en-US" sz="1800" dirty="0" smtClean="0">
                <a:solidFill>
                  <a:schemeClr val="tx1"/>
                </a:solidFill>
                <a:latin typeface="Candara" panose="020E0502030303020204" pitchFamily="34" charset="0"/>
              </a:rPr>
              <a:t>Rural Development Projects.</a:t>
            </a:r>
          </a:p>
          <a:p>
            <a:r>
              <a:rPr lang="en-US" altLang="en-US" sz="1800" dirty="0" smtClean="0">
                <a:solidFill>
                  <a:schemeClr val="tx1"/>
                </a:solidFill>
                <a:latin typeface="Candara" panose="020E0502030303020204" pitchFamily="34" charset="0"/>
              </a:rPr>
              <a:t>Slum area development.</a:t>
            </a:r>
            <a:endParaRPr lang="en-IN" altLang="en-US" sz="1800" dirty="0">
              <a:solidFill>
                <a:schemeClr val="tx1"/>
              </a:solidFill>
              <a:latin typeface="Candara" panose="020E0502030303020204" pitchFamily="34" charset="0"/>
            </a:endParaRPr>
          </a:p>
          <a:p>
            <a:endParaRPr lang="en-IN" sz="18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13351271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548680"/>
            <a:ext cx="7024744" cy="720080"/>
          </a:xfrm>
        </p:spPr>
        <p:txBody>
          <a:bodyPr/>
          <a:lstStyle/>
          <a:p>
            <a:pPr algn="ctr"/>
            <a:r>
              <a:rPr lang="en-US" b="1" dirty="0" smtClean="0">
                <a:latin typeface="Candara" panose="020E0502030303020204" pitchFamily="34" charset="0"/>
              </a:rPr>
              <a:t>Circulars, Notices</a:t>
            </a:r>
            <a:endParaRPr lang="en-IN" b="1" dirty="0">
              <a:latin typeface="Candara" panose="020E0502030303020204" pitchFamily="34" charset="0"/>
            </a:endParaRPr>
          </a:p>
        </p:txBody>
      </p:sp>
      <p:sp>
        <p:nvSpPr>
          <p:cNvPr id="3" name="Content Placeholder 2"/>
          <p:cNvSpPr>
            <a:spLocks noGrp="1"/>
          </p:cNvSpPr>
          <p:nvPr>
            <p:ph idx="1"/>
          </p:nvPr>
        </p:nvSpPr>
        <p:spPr>
          <a:xfrm>
            <a:off x="1043608" y="1196752"/>
            <a:ext cx="6777317" cy="5256584"/>
          </a:xfrm>
        </p:spPr>
        <p:txBody>
          <a:bodyPr>
            <a:noAutofit/>
          </a:bodyPr>
          <a:lstStyle/>
          <a:p>
            <a:r>
              <a:rPr lang="en-US" sz="1600" u="sng" dirty="0" smtClean="0">
                <a:solidFill>
                  <a:schemeClr val="tx1"/>
                </a:solidFill>
                <a:latin typeface="Candara" panose="020E0502030303020204" pitchFamily="34" charset="0"/>
              </a:rPr>
              <a:t>Circular:18</a:t>
            </a:r>
            <a:r>
              <a:rPr lang="en-US" sz="1600" u="sng" baseline="30000" dirty="0" smtClean="0">
                <a:solidFill>
                  <a:schemeClr val="tx1"/>
                </a:solidFill>
                <a:latin typeface="Candara" panose="020E0502030303020204" pitchFamily="34" charset="0"/>
              </a:rPr>
              <a:t>th</a:t>
            </a:r>
            <a:r>
              <a:rPr lang="en-US" sz="1600" u="sng" dirty="0" smtClean="0">
                <a:solidFill>
                  <a:schemeClr val="tx1"/>
                </a:solidFill>
                <a:latin typeface="Candara" panose="020E0502030303020204" pitchFamily="34" charset="0"/>
              </a:rPr>
              <a:t> June,2014</a:t>
            </a:r>
          </a:p>
          <a:p>
            <a:pPr marL="68580" indent="0">
              <a:buNone/>
            </a:pPr>
            <a:r>
              <a:rPr lang="en-US" sz="1600" dirty="0" smtClean="0">
                <a:solidFill>
                  <a:schemeClr val="tx1"/>
                </a:solidFill>
                <a:latin typeface="Candara" panose="020E0502030303020204" pitchFamily="34" charset="0"/>
              </a:rPr>
              <a:t>    Clarifications with regard to provisions of Corporate Social                Responsibility under Section 135 of Companies Act,2013</a:t>
            </a:r>
          </a:p>
          <a:p>
            <a:r>
              <a:rPr lang="en-US" sz="1600" u="sng" dirty="0" smtClean="0">
                <a:solidFill>
                  <a:schemeClr val="tx1"/>
                </a:solidFill>
                <a:latin typeface="Candara" panose="020E0502030303020204" pitchFamily="34" charset="0"/>
              </a:rPr>
              <a:t>Notification:24</a:t>
            </a:r>
            <a:r>
              <a:rPr lang="en-US" sz="1600" u="sng" baseline="30000" dirty="0" smtClean="0">
                <a:solidFill>
                  <a:schemeClr val="tx1"/>
                </a:solidFill>
                <a:latin typeface="Candara" panose="020E0502030303020204" pitchFamily="34" charset="0"/>
              </a:rPr>
              <a:t>th</a:t>
            </a:r>
            <a:r>
              <a:rPr lang="en-US" sz="1600" u="sng" dirty="0" smtClean="0">
                <a:solidFill>
                  <a:schemeClr val="tx1"/>
                </a:solidFill>
                <a:latin typeface="Candara" panose="020E0502030303020204" pitchFamily="34" charset="0"/>
              </a:rPr>
              <a:t> October,2014</a:t>
            </a:r>
          </a:p>
          <a:p>
            <a:pPr marL="68580" indent="0">
              <a:buNone/>
            </a:pPr>
            <a:r>
              <a:rPr lang="en-US" sz="1600" dirty="0" smtClean="0">
                <a:solidFill>
                  <a:schemeClr val="tx1"/>
                </a:solidFill>
                <a:latin typeface="Candara" panose="020E0502030303020204" pitchFamily="34" charset="0"/>
              </a:rPr>
              <a:t>Under Schedule VII, under item (i)after words and sanitation, the words’ including contribution to the Swach Bharat Kosh set up by the Central Government for the promotion of Sanitation’.</a:t>
            </a:r>
          </a:p>
          <a:p>
            <a:pPr marL="68580" indent="0">
              <a:buNone/>
            </a:pPr>
            <a:r>
              <a:rPr lang="en-US" sz="1600" dirty="0">
                <a:solidFill>
                  <a:schemeClr val="tx1"/>
                </a:solidFill>
                <a:latin typeface="Candara" panose="020E0502030303020204" pitchFamily="34" charset="0"/>
              </a:rPr>
              <a:t> </a:t>
            </a:r>
            <a:r>
              <a:rPr lang="en-US" sz="1600" dirty="0" smtClean="0">
                <a:solidFill>
                  <a:schemeClr val="tx1"/>
                </a:solidFill>
                <a:latin typeface="Candara" panose="020E0502030303020204" pitchFamily="34" charset="0"/>
              </a:rPr>
              <a:t>  In item (iv) after the words, and water, the words ‘including contribution to the Clean Ganga Fund set up by the Central Government for rejuvenation of river Ganga’ shall be inserted.</a:t>
            </a:r>
          </a:p>
          <a:p>
            <a:pPr marL="68580" indent="0">
              <a:buNone/>
            </a:pPr>
            <a:r>
              <a:rPr lang="en-US" sz="1600" dirty="0" smtClean="0">
                <a:solidFill>
                  <a:schemeClr val="tx1"/>
                </a:solidFill>
                <a:latin typeface="Candara" panose="020E0502030303020204" pitchFamily="34" charset="0"/>
              </a:rPr>
              <a:t>It will be read as:</a:t>
            </a:r>
          </a:p>
          <a:p>
            <a:pPr marL="68580" indent="0" algn="just">
              <a:buNone/>
            </a:pPr>
            <a:r>
              <a:rPr lang="en-US" sz="1600" dirty="0" smtClean="0">
                <a:solidFill>
                  <a:schemeClr val="tx1"/>
                </a:solidFill>
                <a:latin typeface="Candara" panose="020E0502030303020204" pitchFamily="34" charset="0"/>
              </a:rPr>
              <a:t>i)Eradicating hunger, poverty and malnutrition, promoting health care including preventive health care and sanitation</a:t>
            </a:r>
            <a:r>
              <a:rPr lang="en-US" sz="1600" dirty="0" smtClean="0">
                <a:solidFill>
                  <a:srgbClr val="FF0000"/>
                </a:solidFill>
                <a:latin typeface="Candara" panose="020E0502030303020204" pitchFamily="34" charset="0"/>
              </a:rPr>
              <a:t> including contribution to Swach Bharat Kosh set up by the </a:t>
            </a:r>
            <a:r>
              <a:rPr lang="en-US" sz="1600" dirty="0">
                <a:solidFill>
                  <a:srgbClr val="FF0000"/>
                </a:solidFill>
                <a:latin typeface="Candara" panose="020E0502030303020204" pitchFamily="34" charset="0"/>
              </a:rPr>
              <a:t>Central Government for the promotion of </a:t>
            </a:r>
            <a:r>
              <a:rPr lang="en-US" sz="1600" dirty="0" smtClean="0">
                <a:solidFill>
                  <a:srgbClr val="FF0000"/>
                </a:solidFill>
                <a:latin typeface="Candara" panose="020E0502030303020204" pitchFamily="34" charset="0"/>
              </a:rPr>
              <a:t>Sanitation</a:t>
            </a:r>
            <a:r>
              <a:rPr lang="en-US" sz="1600" dirty="0">
                <a:solidFill>
                  <a:schemeClr val="tx1"/>
                </a:solidFill>
                <a:latin typeface="Candara" panose="020E0502030303020204" pitchFamily="34" charset="0"/>
              </a:rPr>
              <a:t> </a:t>
            </a:r>
            <a:r>
              <a:rPr lang="en-US" sz="1600" dirty="0" smtClean="0">
                <a:solidFill>
                  <a:schemeClr val="tx1"/>
                </a:solidFill>
                <a:latin typeface="Candara" panose="020E0502030303020204" pitchFamily="34" charset="0"/>
              </a:rPr>
              <a:t>and making available safe drinking water.</a:t>
            </a:r>
          </a:p>
          <a:p>
            <a:pPr marL="68580" indent="0">
              <a:buNone/>
            </a:pPr>
            <a:r>
              <a:rPr lang="en-US" sz="1600" dirty="0" smtClean="0">
                <a:solidFill>
                  <a:schemeClr val="tx1"/>
                </a:solidFill>
                <a:latin typeface="Candara" panose="020E0502030303020204" pitchFamily="34" charset="0"/>
              </a:rPr>
              <a:t>iv)Ensuring environmental  sustainability ,ecological  balance, protection of flora and fauna, animal welfare, agroforestry, conservation of natural resources and maintaining quality of soil, air and </a:t>
            </a:r>
            <a:r>
              <a:rPr lang="en-US" sz="1600" dirty="0" smtClean="0">
                <a:solidFill>
                  <a:srgbClr val="FF0000"/>
                </a:solidFill>
                <a:latin typeface="Candara" panose="020E0502030303020204" pitchFamily="34" charset="0"/>
              </a:rPr>
              <a:t>water including</a:t>
            </a:r>
            <a:r>
              <a:rPr lang="en-US" sz="1600" dirty="0">
                <a:solidFill>
                  <a:srgbClr val="FF0000"/>
                </a:solidFill>
                <a:latin typeface="Candara" panose="020E0502030303020204" pitchFamily="34" charset="0"/>
              </a:rPr>
              <a:t> </a:t>
            </a:r>
            <a:r>
              <a:rPr lang="en-US" sz="1600" dirty="0" smtClean="0">
                <a:solidFill>
                  <a:srgbClr val="FF0000"/>
                </a:solidFill>
                <a:latin typeface="Candara" panose="020E0502030303020204" pitchFamily="34" charset="0"/>
              </a:rPr>
              <a:t>contribution </a:t>
            </a:r>
            <a:r>
              <a:rPr lang="en-US" sz="1600" dirty="0">
                <a:solidFill>
                  <a:srgbClr val="FF0000"/>
                </a:solidFill>
                <a:latin typeface="Candara" panose="020E0502030303020204" pitchFamily="34" charset="0"/>
              </a:rPr>
              <a:t>to the Clean Ganga Fund set up by the Central </a:t>
            </a:r>
            <a:r>
              <a:rPr lang="en-US" sz="1600" dirty="0" smtClean="0">
                <a:solidFill>
                  <a:srgbClr val="FF0000"/>
                </a:solidFill>
                <a:latin typeface="Candara" panose="020E0502030303020204" pitchFamily="34" charset="0"/>
              </a:rPr>
              <a:t>Government </a:t>
            </a:r>
            <a:r>
              <a:rPr lang="en-US" sz="1600" dirty="0">
                <a:solidFill>
                  <a:srgbClr val="FF0000"/>
                </a:solidFill>
                <a:latin typeface="Candara" panose="020E0502030303020204" pitchFamily="34" charset="0"/>
              </a:rPr>
              <a:t>for rejuvenation of river </a:t>
            </a:r>
            <a:r>
              <a:rPr lang="en-US" sz="1600" dirty="0" smtClean="0">
                <a:solidFill>
                  <a:srgbClr val="FF0000"/>
                </a:solidFill>
                <a:latin typeface="Candara" panose="020E0502030303020204" pitchFamily="34" charset="0"/>
              </a:rPr>
              <a:t>Ganga</a:t>
            </a:r>
            <a:endParaRPr lang="en-US" sz="1600" dirty="0">
              <a:solidFill>
                <a:srgbClr val="FF0000"/>
              </a:solidFill>
              <a:latin typeface="Candara" panose="020E0502030303020204" pitchFamily="34" charset="0"/>
            </a:endParaRPr>
          </a:p>
          <a:p>
            <a:pPr marL="68580" indent="0">
              <a:buNone/>
            </a:pPr>
            <a:endParaRPr lang="en-IN" sz="1600" b="1" dirty="0">
              <a:solidFill>
                <a:schemeClr val="tx1"/>
              </a:solidFill>
              <a:latin typeface="Candara" panose="020E0502030303020204" pitchFamily="34" charset="0"/>
            </a:endParaRPr>
          </a:p>
        </p:txBody>
      </p:sp>
    </p:spTree>
    <p:extLst>
      <p:ext uri="{BB962C8B-B14F-4D97-AF65-F5344CB8AC3E}">
        <p14:creationId xmlns:p14="http://schemas.microsoft.com/office/powerpoint/2010/main" val="543687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457120"/>
          </a:xfrm>
        </p:spPr>
        <p:txBody>
          <a:bodyPr>
            <a:normAutofit fontScale="90000"/>
          </a:bodyPr>
          <a:lstStyle/>
          <a:p>
            <a:endParaRPr lang="en-IN" dirty="0"/>
          </a:p>
        </p:txBody>
      </p:sp>
      <p:sp>
        <p:nvSpPr>
          <p:cNvPr id="3" name="Content Placeholder 2"/>
          <p:cNvSpPr>
            <a:spLocks noGrp="1"/>
          </p:cNvSpPr>
          <p:nvPr>
            <p:ph idx="1"/>
          </p:nvPr>
        </p:nvSpPr>
        <p:spPr>
          <a:xfrm>
            <a:off x="1043492" y="1844824"/>
            <a:ext cx="6777317" cy="3987805"/>
          </a:xfrm>
        </p:spPr>
        <p:txBody>
          <a:bodyPr>
            <a:normAutofit/>
          </a:bodyPr>
          <a:lstStyle/>
          <a:p>
            <a:r>
              <a:rPr lang="en-US" sz="1800" u="sng" dirty="0" smtClean="0">
                <a:solidFill>
                  <a:schemeClr val="tx1"/>
                </a:solidFill>
                <a:latin typeface="Candara" panose="020E0502030303020204" pitchFamily="34" charset="0"/>
              </a:rPr>
              <a:t>Circular: Dated 12</a:t>
            </a:r>
            <a:r>
              <a:rPr lang="en-US" sz="1800" u="sng" baseline="30000" dirty="0" smtClean="0">
                <a:solidFill>
                  <a:schemeClr val="tx1"/>
                </a:solidFill>
                <a:latin typeface="Candara" panose="020E0502030303020204" pitchFamily="34" charset="0"/>
              </a:rPr>
              <a:t>th</a:t>
            </a:r>
            <a:r>
              <a:rPr lang="en-US" sz="1800" u="sng" dirty="0" smtClean="0">
                <a:solidFill>
                  <a:schemeClr val="tx1"/>
                </a:solidFill>
                <a:latin typeface="Candara" panose="020E0502030303020204" pitchFamily="34" charset="0"/>
              </a:rPr>
              <a:t> September,2014</a:t>
            </a:r>
          </a:p>
          <a:p>
            <a:pPr marL="68580" indent="0">
              <a:buNone/>
            </a:pPr>
            <a:r>
              <a:rPr lang="en-US" sz="1800" dirty="0">
                <a:solidFill>
                  <a:schemeClr val="tx1"/>
                </a:solidFill>
                <a:latin typeface="Candara" panose="020E0502030303020204" pitchFamily="34" charset="0"/>
              </a:rPr>
              <a:t> </a:t>
            </a:r>
            <a:r>
              <a:rPr lang="en-US" sz="1800" dirty="0" smtClean="0">
                <a:solidFill>
                  <a:schemeClr val="tx1"/>
                </a:solidFill>
                <a:latin typeface="Candara" panose="020E0502030303020204" pitchFamily="34" charset="0"/>
              </a:rPr>
              <a:t>   Under CSR rules,2014,Expenditure also includes the Expenditure on administrative overheads.</a:t>
            </a:r>
          </a:p>
          <a:p>
            <a:r>
              <a:rPr lang="en-US" sz="1800" u="sng" dirty="0" smtClean="0">
                <a:solidFill>
                  <a:schemeClr val="tx1"/>
                </a:solidFill>
                <a:latin typeface="Candara" panose="020E0502030303020204" pitchFamily="34" charset="0"/>
              </a:rPr>
              <a:t>Circular : Dated:17</a:t>
            </a:r>
            <a:r>
              <a:rPr lang="en-US" sz="1800" u="sng" baseline="30000" dirty="0" smtClean="0">
                <a:solidFill>
                  <a:schemeClr val="tx1"/>
                </a:solidFill>
                <a:latin typeface="Candara" panose="020E0502030303020204" pitchFamily="34" charset="0"/>
              </a:rPr>
              <a:t>th</a:t>
            </a:r>
            <a:r>
              <a:rPr lang="en-US" sz="1800" u="sng" dirty="0" smtClean="0">
                <a:solidFill>
                  <a:schemeClr val="tx1"/>
                </a:solidFill>
                <a:latin typeface="Candara" panose="020E0502030303020204" pitchFamily="34" charset="0"/>
              </a:rPr>
              <a:t> September,2014</a:t>
            </a:r>
          </a:p>
          <a:p>
            <a:pPr marL="68580" indent="0">
              <a:buNone/>
            </a:pPr>
            <a:r>
              <a:rPr lang="en-US" sz="1800" dirty="0">
                <a:solidFill>
                  <a:schemeClr val="tx1"/>
                </a:solidFill>
                <a:latin typeface="Candara" panose="020E0502030303020204" pitchFamily="34" charset="0"/>
              </a:rPr>
              <a:t> </a:t>
            </a:r>
            <a:r>
              <a:rPr lang="en-US" sz="1800" dirty="0" smtClean="0">
                <a:solidFill>
                  <a:schemeClr val="tx1"/>
                </a:solidFill>
                <a:latin typeface="Candara" panose="020E0502030303020204" pitchFamily="34" charset="0"/>
              </a:rPr>
              <a:t>     Clarification with regard to provisions of CSR under Section 135 of the Companies Act,2013</a:t>
            </a:r>
          </a:p>
          <a:p>
            <a:r>
              <a:rPr lang="en-US" sz="1800" u="sng" dirty="0" smtClean="0">
                <a:solidFill>
                  <a:schemeClr val="tx1"/>
                </a:solidFill>
                <a:latin typeface="Candara" panose="020E0502030303020204" pitchFamily="34" charset="0"/>
              </a:rPr>
              <a:t>Notification:19</a:t>
            </a:r>
            <a:r>
              <a:rPr lang="en-US" sz="1800" u="sng" baseline="30000" dirty="0" smtClean="0">
                <a:solidFill>
                  <a:schemeClr val="tx1"/>
                </a:solidFill>
                <a:latin typeface="Candara" panose="020E0502030303020204" pitchFamily="34" charset="0"/>
              </a:rPr>
              <a:t>th</a:t>
            </a:r>
            <a:r>
              <a:rPr lang="en-US" sz="1800" u="sng" dirty="0" smtClean="0">
                <a:solidFill>
                  <a:schemeClr val="tx1"/>
                </a:solidFill>
                <a:latin typeface="Candara" panose="020E0502030303020204" pitchFamily="34" charset="0"/>
              </a:rPr>
              <a:t> January,2015</a:t>
            </a:r>
          </a:p>
          <a:p>
            <a:pPr marL="68580" indent="0">
              <a:buNone/>
            </a:pPr>
            <a:r>
              <a:rPr lang="en-US" sz="1800" dirty="0">
                <a:solidFill>
                  <a:schemeClr val="tx1"/>
                </a:solidFill>
                <a:latin typeface="Candara" panose="020E0502030303020204" pitchFamily="34" charset="0"/>
              </a:rPr>
              <a:t> </a:t>
            </a:r>
            <a:r>
              <a:rPr lang="en-US" sz="1800" dirty="0" smtClean="0">
                <a:solidFill>
                  <a:schemeClr val="tx1"/>
                </a:solidFill>
                <a:latin typeface="Candara" panose="020E0502030303020204" pitchFamily="34" charset="0"/>
              </a:rPr>
              <a:t>     Regarding few changes in a sentence under CSR rules.</a:t>
            </a:r>
          </a:p>
          <a:p>
            <a:r>
              <a:rPr lang="en-US" sz="1800" u="sng" dirty="0" smtClean="0">
                <a:solidFill>
                  <a:schemeClr val="tx1"/>
                </a:solidFill>
                <a:latin typeface="Candara" panose="020E0502030303020204" pitchFamily="34" charset="0"/>
              </a:rPr>
              <a:t>Notification:6</a:t>
            </a:r>
            <a:r>
              <a:rPr lang="en-US" sz="1800" u="sng" baseline="30000" dirty="0" smtClean="0">
                <a:solidFill>
                  <a:schemeClr val="tx1"/>
                </a:solidFill>
                <a:latin typeface="Candara" panose="020E0502030303020204" pitchFamily="34" charset="0"/>
              </a:rPr>
              <a:t>th</a:t>
            </a:r>
            <a:r>
              <a:rPr lang="en-US" sz="1800" u="sng" dirty="0" smtClean="0">
                <a:solidFill>
                  <a:schemeClr val="tx1"/>
                </a:solidFill>
                <a:latin typeface="Candara" panose="020E0502030303020204" pitchFamily="34" charset="0"/>
              </a:rPr>
              <a:t> August,2014</a:t>
            </a:r>
          </a:p>
          <a:p>
            <a:pPr marL="68580" indent="0">
              <a:buNone/>
            </a:pPr>
            <a:r>
              <a:rPr lang="en-US" sz="1800" dirty="0">
                <a:solidFill>
                  <a:schemeClr val="tx1"/>
                </a:solidFill>
                <a:latin typeface="Candara" panose="020E0502030303020204" pitchFamily="34" charset="0"/>
              </a:rPr>
              <a:t> </a:t>
            </a:r>
            <a:r>
              <a:rPr lang="en-US" sz="1800" dirty="0" smtClean="0">
                <a:solidFill>
                  <a:schemeClr val="tx1"/>
                </a:solidFill>
                <a:latin typeface="Candara" panose="020E0502030303020204" pitchFamily="34" charset="0"/>
              </a:rPr>
              <a:t>      Under Schedule VII,after item (x),a new item was inserted</a:t>
            </a:r>
          </a:p>
          <a:p>
            <a:pPr marL="68580" indent="0">
              <a:buNone/>
            </a:pPr>
            <a:r>
              <a:rPr lang="en-US" sz="1800" dirty="0">
                <a:solidFill>
                  <a:schemeClr val="tx1"/>
                </a:solidFill>
                <a:latin typeface="Candara" panose="020E0502030303020204" pitchFamily="34" charset="0"/>
              </a:rPr>
              <a:t> </a:t>
            </a:r>
            <a:r>
              <a:rPr lang="en-US" sz="1800" dirty="0" smtClean="0">
                <a:solidFill>
                  <a:schemeClr val="tx1"/>
                </a:solidFill>
                <a:latin typeface="Candara" panose="020E0502030303020204" pitchFamily="34" charset="0"/>
              </a:rPr>
              <a:t>       (xi)Slum area development.</a:t>
            </a:r>
            <a:endParaRPr lang="en-IN" sz="18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19721175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marL="68580" indent="0" algn="ctr">
              <a:buNone/>
            </a:pPr>
            <a:r>
              <a:rPr lang="en-US" sz="6000" b="1" dirty="0" smtClean="0">
                <a:latin typeface="Candara" panose="020E0502030303020204" pitchFamily="34" charset="0"/>
              </a:rPr>
              <a:t>THANK YOU!!!</a:t>
            </a:r>
            <a:endParaRPr lang="en-IN" sz="6000" b="1" dirty="0">
              <a:latin typeface="Candara" panose="020E0502030303020204" pitchFamily="34" charset="0"/>
            </a:endParaRPr>
          </a:p>
        </p:txBody>
      </p:sp>
    </p:spTree>
    <p:extLst>
      <p:ext uri="{BB962C8B-B14F-4D97-AF65-F5344CB8AC3E}">
        <p14:creationId xmlns:p14="http://schemas.microsoft.com/office/powerpoint/2010/main" val="3070444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Candara" panose="020E0502030303020204" pitchFamily="34" charset="0"/>
              </a:rPr>
              <a:t>Presentation Outline</a:t>
            </a:r>
            <a:endParaRPr lang="en-IN" b="1" dirty="0">
              <a:latin typeface="Candara" panose="020E0502030303020204" pitchFamily="34" charset="0"/>
            </a:endParaRPr>
          </a:p>
        </p:txBody>
      </p:sp>
      <p:sp>
        <p:nvSpPr>
          <p:cNvPr id="3" name="Content Placeholder 2"/>
          <p:cNvSpPr>
            <a:spLocks noGrp="1"/>
          </p:cNvSpPr>
          <p:nvPr>
            <p:ph idx="1"/>
          </p:nvPr>
        </p:nvSpPr>
        <p:spPr>
          <a:xfrm>
            <a:off x="1043492" y="2323652"/>
            <a:ext cx="6777317" cy="3841652"/>
          </a:xfrm>
        </p:spPr>
        <p:txBody>
          <a:bodyPr>
            <a:normAutofit fontScale="92500" lnSpcReduction="10000"/>
          </a:bodyPr>
          <a:lstStyle/>
          <a:p>
            <a:r>
              <a:rPr lang="en-US" dirty="0" smtClean="0">
                <a:solidFill>
                  <a:schemeClr val="tx1"/>
                </a:solidFill>
                <a:latin typeface="Candara" panose="020E0502030303020204" pitchFamily="34" charset="0"/>
              </a:rPr>
              <a:t>CSR Definition</a:t>
            </a:r>
          </a:p>
          <a:p>
            <a:r>
              <a:rPr lang="en-US" dirty="0" smtClean="0">
                <a:solidFill>
                  <a:schemeClr val="tx1"/>
                </a:solidFill>
                <a:latin typeface="Candara" panose="020E0502030303020204" pitchFamily="34" charset="0"/>
              </a:rPr>
              <a:t>CSR as per Companies Act,2013</a:t>
            </a:r>
          </a:p>
          <a:p>
            <a:r>
              <a:rPr lang="en-US" dirty="0" smtClean="0">
                <a:solidFill>
                  <a:schemeClr val="tx1"/>
                </a:solidFill>
                <a:latin typeface="Candara" panose="020E0502030303020204" pitchFamily="34" charset="0"/>
              </a:rPr>
              <a:t>CSR Committee</a:t>
            </a:r>
          </a:p>
          <a:p>
            <a:r>
              <a:rPr lang="en-US" dirty="0" smtClean="0">
                <a:solidFill>
                  <a:schemeClr val="tx1"/>
                </a:solidFill>
                <a:latin typeface="Candara" panose="020E0502030303020204" pitchFamily="34" charset="0"/>
              </a:rPr>
              <a:t>Roles and Responsibilities of CSR Committee</a:t>
            </a:r>
          </a:p>
          <a:p>
            <a:r>
              <a:rPr lang="en-US" dirty="0" smtClean="0">
                <a:solidFill>
                  <a:schemeClr val="tx1"/>
                </a:solidFill>
                <a:latin typeface="Candara" panose="020E0502030303020204" pitchFamily="34" charset="0"/>
              </a:rPr>
              <a:t>Role of Board of Directors</a:t>
            </a:r>
          </a:p>
          <a:p>
            <a:r>
              <a:rPr lang="en-US" dirty="0" smtClean="0">
                <a:solidFill>
                  <a:schemeClr val="tx1"/>
                </a:solidFill>
                <a:latin typeface="Candara" panose="020E0502030303020204" pitchFamily="34" charset="0"/>
              </a:rPr>
              <a:t>CSR activities</a:t>
            </a:r>
          </a:p>
          <a:p>
            <a:r>
              <a:rPr lang="en-US" dirty="0" smtClean="0">
                <a:solidFill>
                  <a:schemeClr val="tx1"/>
                </a:solidFill>
                <a:latin typeface="Candara" panose="020E0502030303020204" pitchFamily="34" charset="0"/>
              </a:rPr>
              <a:t>CSR Policy</a:t>
            </a:r>
          </a:p>
          <a:p>
            <a:r>
              <a:rPr lang="en-US" dirty="0" smtClean="0">
                <a:solidFill>
                  <a:schemeClr val="tx1"/>
                </a:solidFill>
                <a:latin typeface="Candara" panose="020E0502030303020204" pitchFamily="34" charset="0"/>
              </a:rPr>
              <a:t>Net Profit Calculation</a:t>
            </a:r>
          </a:p>
          <a:p>
            <a:r>
              <a:rPr lang="en-US" dirty="0" smtClean="0">
                <a:solidFill>
                  <a:schemeClr val="tx1"/>
                </a:solidFill>
                <a:latin typeface="Candara" panose="020E0502030303020204" pitchFamily="34" charset="0"/>
              </a:rPr>
              <a:t>Schedule VII</a:t>
            </a:r>
          </a:p>
          <a:p>
            <a:r>
              <a:rPr lang="en-US" dirty="0" smtClean="0">
                <a:solidFill>
                  <a:schemeClr val="tx1"/>
                </a:solidFill>
                <a:latin typeface="Candara" panose="020E0502030303020204" pitchFamily="34" charset="0"/>
              </a:rPr>
              <a:t>Relevant Circulars &amp; Notifications</a:t>
            </a:r>
            <a:endParaRPr lang="en-US" dirty="0">
              <a:solidFill>
                <a:schemeClr val="tx1"/>
              </a:solidFill>
              <a:latin typeface="Candara" panose="020E0502030303020204" pitchFamily="34" charset="0"/>
            </a:endParaRPr>
          </a:p>
          <a:p>
            <a:endParaRPr lang="en-US" dirty="0" smtClean="0">
              <a:solidFill>
                <a:schemeClr val="tx1"/>
              </a:solidFill>
              <a:latin typeface="Candara" panose="020E0502030303020204" pitchFamily="34" charset="0"/>
            </a:endParaRPr>
          </a:p>
        </p:txBody>
      </p:sp>
    </p:spTree>
    <p:extLst>
      <p:ext uri="{BB962C8B-B14F-4D97-AF65-F5344CB8AC3E}">
        <p14:creationId xmlns:p14="http://schemas.microsoft.com/office/powerpoint/2010/main" val="1268182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Candara" panose="020E0502030303020204" pitchFamily="34" charset="0"/>
              </a:rPr>
              <a:t>Corporate </a:t>
            </a:r>
            <a:r>
              <a:rPr lang="en-US" b="1" dirty="0" smtClean="0">
                <a:latin typeface="Candara" panose="020E0502030303020204" pitchFamily="34" charset="0"/>
              </a:rPr>
              <a:t>Social </a:t>
            </a:r>
            <a:r>
              <a:rPr lang="en-US" b="1" dirty="0">
                <a:latin typeface="Candara" panose="020E0502030303020204" pitchFamily="34" charset="0"/>
              </a:rPr>
              <a:t>Responsibility</a:t>
            </a:r>
            <a:endParaRPr lang="en-IN" b="1" dirty="0">
              <a:latin typeface="Candara" panose="020E0502030303020204" pitchFamily="34" charset="0"/>
            </a:endParaRPr>
          </a:p>
        </p:txBody>
      </p:sp>
      <p:sp>
        <p:nvSpPr>
          <p:cNvPr id="3" name="Content Placeholder 2"/>
          <p:cNvSpPr>
            <a:spLocks noGrp="1"/>
          </p:cNvSpPr>
          <p:nvPr>
            <p:ph idx="1"/>
          </p:nvPr>
        </p:nvSpPr>
        <p:spPr>
          <a:xfrm>
            <a:off x="1043492" y="2132856"/>
            <a:ext cx="7056900" cy="4320480"/>
          </a:xfrm>
        </p:spPr>
        <p:txBody>
          <a:bodyPr>
            <a:noAutofit/>
          </a:bodyPr>
          <a:lstStyle/>
          <a:p>
            <a:pPr marL="365760" indent="-256032" fontAlgn="auto">
              <a:spcAft>
                <a:spcPts val="0"/>
              </a:spcAft>
              <a:buFont typeface="Wingdings 3"/>
              <a:buChar char=""/>
              <a:defRPr/>
            </a:pPr>
            <a:r>
              <a:rPr lang="en-IN" sz="1800" dirty="0">
                <a:solidFill>
                  <a:schemeClr val="tx1"/>
                </a:solidFill>
                <a:latin typeface="Candara" panose="020E0502030303020204" pitchFamily="34" charset="0"/>
                <a:cs typeface="Arabic Typesetting" pitchFamily="66" charset="-78"/>
              </a:rPr>
              <a:t>Corporate Social Responsibility is the continuing commitment by business to behave ethically and contribute to economic development while improving the quality of life of the workforce and their families as well as of the local community and society at </a:t>
            </a:r>
            <a:r>
              <a:rPr lang="en-IN" sz="1800" dirty="0" smtClean="0">
                <a:solidFill>
                  <a:schemeClr val="tx1"/>
                </a:solidFill>
                <a:latin typeface="Candara" panose="020E0502030303020204" pitchFamily="34" charset="0"/>
                <a:cs typeface="Arabic Typesetting" pitchFamily="66" charset="-78"/>
              </a:rPr>
              <a:t>large</a:t>
            </a:r>
            <a:endParaRPr lang="en-IN" sz="1800" dirty="0">
              <a:solidFill>
                <a:schemeClr val="tx1"/>
              </a:solidFill>
              <a:latin typeface="Candara" panose="020E0502030303020204" pitchFamily="34" charset="0"/>
              <a:cs typeface="Arabic Typesetting" pitchFamily="66" charset="-78"/>
            </a:endParaRPr>
          </a:p>
          <a:p>
            <a:pPr marL="109728" indent="0" fontAlgn="auto">
              <a:spcAft>
                <a:spcPts val="0"/>
              </a:spcAft>
              <a:buFont typeface="Wingdings 3"/>
              <a:buNone/>
              <a:defRPr/>
            </a:pPr>
            <a:r>
              <a:rPr lang="en-IN" sz="1800" dirty="0">
                <a:solidFill>
                  <a:schemeClr val="tx1"/>
                </a:solidFill>
                <a:latin typeface="Candara" panose="020E0502030303020204" pitchFamily="34" charset="0"/>
                <a:cs typeface="Arabic Typesetting" pitchFamily="66" charset="-78"/>
              </a:rPr>
              <a:t>                                                                </a:t>
            </a:r>
            <a:r>
              <a:rPr lang="en-IN" sz="1800" dirty="0" smtClean="0">
                <a:solidFill>
                  <a:schemeClr val="tx1"/>
                </a:solidFill>
                <a:latin typeface="Candara" panose="020E0502030303020204" pitchFamily="34" charset="0"/>
                <a:cs typeface="Arabic Typesetting" pitchFamily="66" charset="-78"/>
              </a:rPr>
              <a:t>- </a:t>
            </a:r>
            <a:r>
              <a:rPr lang="en-IN" sz="1800" dirty="0">
                <a:solidFill>
                  <a:schemeClr val="tx1"/>
                </a:solidFill>
                <a:latin typeface="Candara" panose="020E0502030303020204" pitchFamily="34" charset="0"/>
                <a:cs typeface="Arabic Typesetting" pitchFamily="66" charset="-78"/>
              </a:rPr>
              <a:t>Lord Holme and Richard </a:t>
            </a:r>
            <a:r>
              <a:rPr lang="en-IN" sz="1800" dirty="0" smtClean="0">
                <a:solidFill>
                  <a:schemeClr val="tx1"/>
                </a:solidFill>
                <a:latin typeface="Candara" panose="020E0502030303020204" pitchFamily="34" charset="0"/>
                <a:cs typeface="Arabic Typesetting" pitchFamily="66" charset="-78"/>
              </a:rPr>
              <a:t>Watts</a:t>
            </a:r>
            <a:endParaRPr lang="en-IN" sz="1800" dirty="0">
              <a:solidFill>
                <a:schemeClr val="tx1"/>
              </a:solidFill>
              <a:latin typeface="Candara" panose="020E0502030303020204" pitchFamily="34" charset="0"/>
              <a:cs typeface="Arabic Typesetting" pitchFamily="66" charset="-78"/>
            </a:endParaRPr>
          </a:p>
          <a:p>
            <a:pPr marL="365760" indent="-256032" fontAlgn="auto">
              <a:spcAft>
                <a:spcPts val="0"/>
              </a:spcAft>
              <a:buFont typeface="Wingdings 3"/>
              <a:buChar char=""/>
              <a:defRPr/>
            </a:pPr>
            <a:r>
              <a:rPr lang="en-IN" sz="1800" dirty="0">
                <a:solidFill>
                  <a:schemeClr val="tx1"/>
                </a:solidFill>
                <a:latin typeface="Candara" panose="020E0502030303020204" pitchFamily="34" charset="0"/>
                <a:cs typeface="Arabic Typesetting" pitchFamily="66" charset="-78"/>
              </a:rPr>
              <a:t> </a:t>
            </a:r>
            <a:r>
              <a:rPr lang="en-IN" sz="1800" dirty="0">
                <a:solidFill>
                  <a:schemeClr val="tx1"/>
                </a:solidFill>
                <a:latin typeface="Candara" panose="020E0502030303020204" pitchFamily="34" charset="0"/>
              </a:rPr>
              <a:t> </a:t>
            </a:r>
            <a:r>
              <a:rPr lang="en-IN" sz="1800" dirty="0">
                <a:solidFill>
                  <a:schemeClr val="tx1"/>
                </a:solidFill>
                <a:latin typeface="Candara" panose="020E0502030303020204" pitchFamily="34" charset="0"/>
                <a:cs typeface="Arabic Typesetting" pitchFamily="66" charset="-78"/>
              </a:rPr>
              <a:t>Corporate social responsibility </a:t>
            </a:r>
            <a:r>
              <a:rPr lang="en-IN" sz="1800" dirty="0" smtClean="0">
                <a:solidFill>
                  <a:schemeClr val="tx1"/>
                </a:solidFill>
                <a:latin typeface="Candara" panose="020E0502030303020204" pitchFamily="34" charset="0"/>
                <a:cs typeface="Arabic Typesetting" pitchFamily="66" charset="-78"/>
              </a:rPr>
              <a:t>encompasses not </a:t>
            </a:r>
            <a:r>
              <a:rPr lang="en-IN" sz="1800" dirty="0">
                <a:solidFill>
                  <a:schemeClr val="tx1"/>
                </a:solidFill>
                <a:latin typeface="Candara" panose="020E0502030303020204" pitchFamily="34" charset="0"/>
                <a:cs typeface="Arabic Typesetting" pitchFamily="66" charset="-78"/>
              </a:rPr>
              <a:t>only what companies do with their profits, but also how they make them. It goes beyond philanthropy and compliance and addresses how companies manage their economic, social, and environmental impacts, as well as their relationships in all key spheres of influence: the workplace, the marketplace, the supply chain, the community, and the public policy realm.</a:t>
            </a:r>
            <a:r>
              <a:rPr lang="en-US" sz="1800" dirty="0">
                <a:solidFill>
                  <a:schemeClr val="tx1"/>
                </a:solidFill>
                <a:latin typeface="Candara" panose="020E0502030303020204" pitchFamily="34" charset="0"/>
                <a:cs typeface="Arabic Typesetting" pitchFamily="66" charset="-78"/>
              </a:rPr>
              <a:t>   </a:t>
            </a:r>
          </a:p>
          <a:p>
            <a:pPr marL="109728" indent="0" fontAlgn="auto">
              <a:spcAft>
                <a:spcPts val="0"/>
              </a:spcAft>
              <a:buFont typeface="Wingdings 3"/>
              <a:buNone/>
              <a:defRPr/>
            </a:pPr>
            <a:r>
              <a:rPr lang="en-US" sz="1800" dirty="0">
                <a:solidFill>
                  <a:schemeClr val="tx1"/>
                </a:solidFill>
                <a:latin typeface="Candara" panose="020E0502030303020204" pitchFamily="34" charset="0"/>
                <a:cs typeface="Arabic Typesetting" pitchFamily="66" charset="-78"/>
              </a:rPr>
              <a:t>                                                                        </a:t>
            </a:r>
            <a:r>
              <a:rPr lang="en-US" sz="1800" dirty="0" smtClean="0">
                <a:solidFill>
                  <a:schemeClr val="tx1"/>
                </a:solidFill>
                <a:latin typeface="Candara" panose="020E0502030303020204" pitchFamily="34" charset="0"/>
                <a:cs typeface="Arabic Typesetting" pitchFamily="66" charset="-78"/>
              </a:rPr>
              <a:t>- </a:t>
            </a:r>
            <a:r>
              <a:rPr lang="en-US" sz="1800" dirty="0">
                <a:solidFill>
                  <a:schemeClr val="tx1"/>
                </a:solidFill>
                <a:latin typeface="Candara" panose="020E0502030303020204" pitchFamily="34" charset="0"/>
                <a:cs typeface="Arabic Typesetting" pitchFamily="66" charset="-78"/>
              </a:rPr>
              <a:t>Harvard University </a:t>
            </a:r>
            <a:endParaRPr lang="en-IN" sz="18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25810010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Candara" panose="020E0502030303020204" pitchFamily="34" charset="0"/>
              </a:rPr>
              <a:t>Section 135 </a:t>
            </a:r>
            <a:endParaRPr lang="en-IN" b="1" dirty="0">
              <a:latin typeface="Candara" panose="020E0502030303020204" pitchFamily="34" charset="0"/>
            </a:endParaRPr>
          </a:p>
        </p:txBody>
      </p:sp>
      <p:sp>
        <p:nvSpPr>
          <p:cNvPr id="3" name="Content Placeholder 2"/>
          <p:cNvSpPr>
            <a:spLocks noGrp="1"/>
          </p:cNvSpPr>
          <p:nvPr>
            <p:ph idx="1"/>
          </p:nvPr>
        </p:nvSpPr>
        <p:spPr/>
        <p:txBody>
          <a:bodyPr>
            <a:normAutofit/>
          </a:bodyPr>
          <a:lstStyle/>
          <a:p>
            <a:r>
              <a:rPr lang="en-US" sz="2000" dirty="0" smtClean="0">
                <a:solidFill>
                  <a:schemeClr val="tx1"/>
                </a:solidFill>
                <a:latin typeface="Candara" panose="020E0502030303020204" pitchFamily="34" charset="0"/>
              </a:rPr>
              <a:t>Companies mandatorily should constitute CSR committee:</a:t>
            </a:r>
          </a:p>
          <a:p>
            <a:r>
              <a:rPr lang="en-US" sz="2000" dirty="0" smtClean="0">
                <a:solidFill>
                  <a:schemeClr val="tx1"/>
                </a:solidFill>
                <a:latin typeface="Candara" panose="020E0502030303020204" pitchFamily="34" charset="0"/>
              </a:rPr>
              <a:t>All Listed Companies</a:t>
            </a:r>
          </a:p>
          <a:p>
            <a:r>
              <a:rPr lang="en-US" sz="2000" dirty="0" smtClean="0">
                <a:solidFill>
                  <a:schemeClr val="tx1"/>
                </a:solidFill>
                <a:latin typeface="Candara" panose="020E0502030303020204" pitchFamily="34" charset="0"/>
              </a:rPr>
              <a:t>Unlisted Companies having net worth of Rs.500 crore or more </a:t>
            </a:r>
          </a:p>
          <a:p>
            <a:pPr marL="68580" indent="0">
              <a:buNone/>
            </a:pPr>
            <a:r>
              <a:rPr lang="en-US" sz="2000" dirty="0">
                <a:solidFill>
                  <a:schemeClr val="tx1"/>
                </a:solidFill>
                <a:latin typeface="Candara" panose="020E0502030303020204" pitchFamily="34" charset="0"/>
              </a:rPr>
              <a:t> </a:t>
            </a:r>
            <a:r>
              <a:rPr lang="en-US" sz="2000" dirty="0" smtClean="0">
                <a:solidFill>
                  <a:schemeClr val="tx1"/>
                </a:solidFill>
                <a:latin typeface="Candara" panose="020E0502030303020204" pitchFamily="34" charset="0"/>
              </a:rPr>
              <a:t>                        or</a:t>
            </a:r>
          </a:p>
          <a:p>
            <a:pPr marL="68580" indent="0">
              <a:buNone/>
            </a:pPr>
            <a:r>
              <a:rPr lang="en-US" sz="2000" dirty="0" smtClean="0">
                <a:solidFill>
                  <a:schemeClr val="tx1"/>
                </a:solidFill>
                <a:latin typeface="Candara" panose="020E0502030303020204" pitchFamily="34" charset="0"/>
              </a:rPr>
              <a:t>     Turnover of Rs.1000 crore or more</a:t>
            </a:r>
          </a:p>
          <a:p>
            <a:pPr marL="68580" indent="0">
              <a:buNone/>
            </a:pPr>
            <a:r>
              <a:rPr lang="en-US" sz="2000" dirty="0">
                <a:solidFill>
                  <a:schemeClr val="tx1"/>
                </a:solidFill>
                <a:latin typeface="Candara" panose="020E0502030303020204" pitchFamily="34" charset="0"/>
              </a:rPr>
              <a:t> </a:t>
            </a:r>
            <a:r>
              <a:rPr lang="en-US" sz="2000" dirty="0" smtClean="0">
                <a:solidFill>
                  <a:schemeClr val="tx1"/>
                </a:solidFill>
                <a:latin typeface="Candara" panose="020E0502030303020204" pitchFamily="34" charset="0"/>
              </a:rPr>
              <a:t>                        or</a:t>
            </a:r>
          </a:p>
          <a:p>
            <a:pPr marL="68580" indent="0">
              <a:buNone/>
            </a:pPr>
            <a:r>
              <a:rPr lang="en-US" sz="2000" dirty="0" smtClean="0">
                <a:solidFill>
                  <a:schemeClr val="tx1"/>
                </a:solidFill>
                <a:latin typeface="Candara" panose="020E0502030303020204" pitchFamily="34" charset="0"/>
              </a:rPr>
              <a:t>      Net profit of Rs.5 crore or more.</a:t>
            </a:r>
            <a:endParaRPr lang="en-IN" sz="20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5034983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latin typeface="Candara" panose="020E0502030303020204" pitchFamily="34" charset="0"/>
              </a:rPr>
              <a:t>CSR Committee</a:t>
            </a:r>
            <a:endParaRPr lang="en-IN" b="1" dirty="0">
              <a:latin typeface="Candara" panose="020E0502030303020204" pitchFamily="34" charset="0"/>
            </a:endParaRPr>
          </a:p>
        </p:txBody>
      </p:sp>
      <p:sp>
        <p:nvSpPr>
          <p:cNvPr id="3" name="Content Placeholder 2"/>
          <p:cNvSpPr>
            <a:spLocks noGrp="1"/>
          </p:cNvSpPr>
          <p:nvPr>
            <p:ph idx="1"/>
          </p:nvPr>
        </p:nvSpPr>
        <p:spPr>
          <a:xfrm>
            <a:off x="1043492" y="2323652"/>
            <a:ext cx="6777317" cy="3841652"/>
          </a:xfrm>
        </p:spPr>
        <p:txBody>
          <a:bodyPr>
            <a:noAutofit/>
          </a:bodyPr>
          <a:lstStyle/>
          <a:p>
            <a:r>
              <a:rPr lang="en-US" sz="2000" dirty="0" smtClean="0">
                <a:solidFill>
                  <a:schemeClr val="tx1"/>
                </a:solidFill>
                <a:latin typeface="Candara" panose="020E0502030303020204" pitchFamily="34" charset="0"/>
              </a:rPr>
              <a:t>CSR committee shall comprise of three or more Directors.</a:t>
            </a:r>
          </a:p>
          <a:p>
            <a:r>
              <a:rPr lang="en-US" sz="2000" dirty="0" smtClean="0">
                <a:solidFill>
                  <a:schemeClr val="tx1"/>
                </a:solidFill>
                <a:latin typeface="Candara" panose="020E0502030303020204" pitchFamily="34" charset="0"/>
              </a:rPr>
              <a:t>At least one director is to be an independent Director.</a:t>
            </a:r>
          </a:p>
          <a:p>
            <a:r>
              <a:rPr lang="en-US" sz="2000" dirty="0" smtClean="0">
                <a:solidFill>
                  <a:schemeClr val="tx1"/>
                </a:solidFill>
                <a:latin typeface="Candara" panose="020E0502030303020204" pitchFamily="34" charset="0"/>
              </a:rPr>
              <a:t>Board’s Report shall disclose the constitution of CSR committee.</a:t>
            </a:r>
          </a:p>
          <a:p>
            <a:r>
              <a:rPr lang="en-US" sz="2000" dirty="0" smtClean="0">
                <a:solidFill>
                  <a:schemeClr val="tx1"/>
                </a:solidFill>
                <a:latin typeface="Candara" panose="020E0502030303020204" pitchFamily="34" charset="0"/>
              </a:rPr>
              <a:t>CSR Committee will </a:t>
            </a:r>
          </a:p>
          <a:p>
            <a:pPr marL="621792" lvl="1" fontAlgn="auto">
              <a:spcBef>
                <a:spcPts val="324"/>
              </a:spcBef>
              <a:spcAft>
                <a:spcPts val="0"/>
              </a:spcAft>
              <a:buFont typeface="Wingdings" pitchFamily="2" charset="2"/>
              <a:buChar char="Ø"/>
              <a:defRPr/>
            </a:pPr>
            <a:r>
              <a:rPr lang="en-US" sz="2000" dirty="0">
                <a:solidFill>
                  <a:schemeClr val="tx1"/>
                </a:solidFill>
                <a:latin typeface="Candara" panose="020E0502030303020204" pitchFamily="34" charset="0"/>
              </a:rPr>
              <a:t> </a:t>
            </a:r>
            <a:r>
              <a:rPr lang="en-US" sz="2000" dirty="0" smtClean="0">
                <a:solidFill>
                  <a:schemeClr val="tx1"/>
                </a:solidFill>
                <a:latin typeface="Candara" panose="020E0502030303020204" pitchFamily="34" charset="0"/>
                <a:ea typeface="Arial Unicode MS" pitchFamily="34" charset="-128"/>
                <a:cs typeface="AngsanaUPC" pitchFamily="18" charset="-34"/>
              </a:rPr>
              <a:t>Formulate </a:t>
            </a:r>
            <a:r>
              <a:rPr lang="en-US" sz="2000" dirty="0">
                <a:solidFill>
                  <a:schemeClr val="tx1"/>
                </a:solidFill>
                <a:latin typeface="Candara" panose="020E0502030303020204" pitchFamily="34" charset="0"/>
                <a:ea typeface="Arial Unicode MS" pitchFamily="34" charset="-128"/>
                <a:cs typeface="AngsanaUPC" pitchFamily="18" charset="-34"/>
              </a:rPr>
              <a:t>CSR policy and recommend to board indicating the </a:t>
            </a:r>
            <a:r>
              <a:rPr lang="en-US" sz="2000" dirty="0" smtClean="0">
                <a:solidFill>
                  <a:schemeClr val="tx1"/>
                </a:solidFill>
                <a:latin typeface="Candara" panose="020E0502030303020204" pitchFamily="34" charset="0"/>
                <a:ea typeface="Arial Unicode MS" pitchFamily="34" charset="-128"/>
                <a:cs typeface="AngsanaUPC" pitchFamily="18" charset="-34"/>
              </a:rPr>
              <a:t>activities to </a:t>
            </a:r>
            <a:r>
              <a:rPr lang="en-US" sz="2000" dirty="0">
                <a:solidFill>
                  <a:schemeClr val="tx1"/>
                </a:solidFill>
                <a:latin typeface="Candara" panose="020E0502030303020204" pitchFamily="34" charset="0"/>
                <a:ea typeface="Arial Unicode MS" pitchFamily="34" charset="-128"/>
                <a:cs typeface="AngsanaUPC" pitchFamily="18" charset="-34"/>
              </a:rPr>
              <a:t>be undertaken as specified in schedule </a:t>
            </a:r>
            <a:r>
              <a:rPr lang="en-US" sz="2000" dirty="0" smtClean="0">
                <a:solidFill>
                  <a:schemeClr val="tx1"/>
                </a:solidFill>
                <a:latin typeface="Candara" panose="020E0502030303020204" pitchFamily="34" charset="0"/>
                <a:ea typeface="Arial Unicode MS" pitchFamily="34" charset="-128"/>
                <a:cs typeface="AngsanaUPC" pitchFamily="18" charset="-34"/>
              </a:rPr>
              <a:t>VII.</a:t>
            </a:r>
            <a:endParaRPr lang="en-US" sz="2000" dirty="0">
              <a:solidFill>
                <a:schemeClr val="tx1"/>
              </a:solidFill>
              <a:latin typeface="Candara" panose="020E0502030303020204" pitchFamily="34" charset="0"/>
              <a:ea typeface="Arial Unicode MS" pitchFamily="34" charset="-128"/>
              <a:cs typeface="AngsanaUPC" pitchFamily="18" charset="-34"/>
            </a:endParaRPr>
          </a:p>
          <a:p>
            <a:pPr marL="621792" lvl="1" fontAlgn="auto">
              <a:spcBef>
                <a:spcPts val="324"/>
              </a:spcBef>
              <a:spcAft>
                <a:spcPts val="0"/>
              </a:spcAft>
              <a:buFont typeface="Wingdings" pitchFamily="2" charset="2"/>
              <a:buChar char="Ø"/>
              <a:defRPr/>
            </a:pPr>
            <a:r>
              <a:rPr lang="en-US" sz="2000" dirty="0">
                <a:solidFill>
                  <a:schemeClr val="tx1"/>
                </a:solidFill>
                <a:latin typeface="Candara" panose="020E0502030303020204" pitchFamily="34" charset="0"/>
                <a:ea typeface="Arial Unicode MS" pitchFamily="34" charset="-128"/>
                <a:cs typeface="AngsanaUPC" pitchFamily="18" charset="-34"/>
              </a:rPr>
              <a:t> Recommend the amount of expenditure to be </a:t>
            </a:r>
            <a:r>
              <a:rPr lang="en-US" sz="2000" dirty="0" smtClean="0">
                <a:solidFill>
                  <a:schemeClr val="tx1"/>
                </a:solidFill>
                <a:latin typeface="Candara" panose="020E0502030303020204" pitchFamily="34" charset="0"/>
                <a:ea typeface="Arial Unicode MS" pitchFamily="34" charset="-128"/>
                <a:cs typeface="AngsanaUPC" pitchFamily="18" charset="-34"/>
              </a:rPr>
              <a:t>incurred.</a:t>
            </a:r>
            <a:endParaRPr lang="en-US" sz="2000" dirty="0">
              <a:solidFill>
                <a:schemeClr val="tx1"/>
              </a:solidFill>
              <a:latin typeface="Candara" panose="020E0502030303020204" pitchFamily="34" charset="0"/>
              <a:ea typeface="Arial Unicode MS" pitchFamily="34" charset="-128"/>
              <a:cs typeface="AngsanaUPC" pitchFamily="18" charset="-34"/>
            </a:endParaRPr>
          </a:p>
          <a:p>
            <a:pPr marL="621792" lvl="1" fontAlgn="auto">
              <a:spcBef>
                <a:spcPts val="324"/>
              </a:spcBef>
              <a:spcAft>
                <a:spcPts val="0"/>
              </a:spcAft>
              <a:buFont typeface="Wingdings" pitchFamily="2" charset="2"/>
              <a:buChar char="Ø"/>
              <a:defRPr/>
            </a:pPr>
            <a:r>
              <a:rPr lang="en-US" sz="2000" dirty="0">
                <a:solidFill>
                  <a:schemeClr val="tx1"/>
                </a:solidFill>
                <a:latin typeface="Candara" panose="020E0502030303020204" pitchFamily="34" charset="0"/>
                <a:ea typeface="Arial Unicode MS" pitchFamily="34" charset="-128"/>
                <a:cs typeface="AngsanaUPC" pitchFamily="18" charset="-34"/>
              </a:rPr>
              <a:t>Monitor CSR Policy  from time to </a:t>
            </a:r>
            <a:r>
              <a:rPr lang="en-US" sz="2000" dirty="0" smtClean="0">
                <a:solidFill>
                  <a:schemeClr val="tx1"/>
                </a:solidFill>
                <a:latin typeface="Candara" panose="020E0502030303020204" pitchFamily="34" charset="0"/>
                <a:ea typeface="Arial Unicode MS" pitchFamily="34" charset="-128"/>
                <a:cs typeface="AngsanaUPC" pitchFamily="18" charset="-34"/>
              </a:rPr>
              <a:t>time.</a:t>
            </a:r>
            <a:endParaRPr lang="en-US" sz="2000" dirty="0">
              <a:solidFill>
                <a:schemeClr val="tx1"/>
              </a:solidFill>
              <a:latin typeface="Candara" panose="020E0502030303020204" pitchFamily="34" charset="0"/>
              <a:ea typeface="Arial Unicode MS" pitchFamily="34" charset="-128"/>
              <a:cs typeface="AngsanaUPC" pitchFamily="18" charset="-34"/>
            </a:endParaRPr>
          </a:p>
          <a:p>
            <a:pPr marL="68580" indent="0">
              <a:buNone/>
            </a:pPr>
            <a:endParaRPr lang="en-IN" sz="20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3607158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latin typeface="Candara" panose="020E0502030303020204" pitchFamily="34" charset="0"/>
              </a:rPr>
              <a:t>Roles and responsibilities of CSR Committee</a:t>
            </a:r>
            <a:endParaRPr lang="en-IN" b="1" dirty="0">
              <a:latin typeface="Candara" panose="020E0502030303020204" pitchFamily="34" charset="0"/>
            </a:endParaRPr>
          </a:p>
        </p:txBody>
      </p:sp>
      <p:sp>
        <p:nvSpPr>
          <p:cNvPr id="3" name="Content Placeholder 2"/>
          <p:cNvSpPr>
            <a:spLocks noGrp="1"/>
          </p:cNvSpPr>
          <p:nvPr>
            <p:ph idx="1"/>
          </p:nvPr>
        </p:nvSpPr>
        <p:spPr/>
        <p:txBody>
          <a:bodyPr>
            <a:normAutofit/>
          </a:bodyPr>
          <a:lstStyle/>
          <a:p>
            <a:pPr marL="621180" lvl="1"/>
            <a:r>
              <a:rPr lang="en-US" sz="1700" dirty="0">
                <a:solidFill>
                  <a:schemeClr val="tx1"/>
                </a:solidFill>
                <a:latin typeface="Candara" panose="020E0502030303020204" pitchFamily="34" charset="0"/>
              </a:rPr>
              <a:t>R</a:t>
            </a:r>
            <a:r>
              <a:rPr lang="en-US" sz="1700" dirty="0" smtClean="0">
                <a:solidFill>
                  <a:schemeClr val="tx1"/>
                </a:solidFill>
                <a:latin typeface="Candara" panose="020E0502030303020204" pitchFamily="34" charset="0"/>
              </a:rPr>
              <a:t>eviewing </a:t>
            </a:r>
            <a:r>
              <a:rPr lang="en-US" sz="1700" dirty="0">
                <a:solidFill>
                  <a:schemeClr val="tx1"/>
                </a:solidFill>
                <a:latin typeface="Candara" panose="020E0502030303020204" pitchFamily="34" charset="0"/>
              </a:rPr>
              <a:t>and making recommendations regarding  proposals that relate to matters of corporate social responsibility and are submitted for inclusion in the Company’s proxy statement for its annual meeting of stockholders.</a:t>
            </a:r>
          </a:p>
          <a:p>
            <a:pPr marL="324000"/>
            <a:r>
              <a:rPr lang="en-US" sz="1700" dirty="0">
                <a:solidFill>
                  <a:schemeClr val="tx1"/>
                </a:solidFill>
                <a:latin typeface="Candara" panose="020E0502030303020204" pitchFamily="34" charset="0"/>
              </a:rPr>
              <a:t>Reviewing  social, political, economic and environmental trends that may have a significant impact on the Company’s business activities and </a:t>
            </a:r>
            <a:r>
              <a:rPr lang="en-US" sz="1700" dirty="0" smtClean="0">
                <a:solidFill>
                  <a:schemeClr val="tx1"/>
                </a:solidFill>
                <a:latin typeface="Candara" panose="020E0502030303020204" pitchFamily="34" charset="0"/>
              </a:rPr>
              <a:t>performances.</a:t>
            </a:r>
            <a:endParaRPr lang="en-US" sz="1700" dirty="0" smtClean="0">
              <a:solidFill>
                <a:schemeClr val="tx1"/>
              </a:solidFill>
              <a:latin typeface="Candara" panose="020E0502030303020204" pitchFamily="34" charset="0"/>
            </a:endParaRPr>
          </a:p>
          <a:p>
            <a:pPr marL="324000"/>
            <a:r>
              <a:rPr lang="en-US" sz="1700" dirty="0" smtClean="0">
                <a:solidFill>
                  <a:schemeClr val="tx1"/>
                </a:solidFill>
                <a:latin typeface="Candara" panose="020E0502030303020204" pitchFamily="34" charset="0"/>
              </a:rPr>
              <a:t>Reviewing </a:t>
            </a:r>
            <a:r>
              <a:rPr lang="en-US" sz="1700" dirty="0">
                <a:solidFill>
                  <a:schemeClr val="tx1"/>
                </a:solidFill>
                <a:latin typeface="Candara" panose="020E0502030303020204" pitchFamily="34" charset="0"/>
              </a:rPr>
              <a:t>and evaluating </a:t>
            </a:r>
            <a:r>
              <a:rPr lang="en-US" sz="1700" dirty="0" smtClean="0">
                <a:solidFill>
                  <a:schemeClr val="tx1"/>
                </a:solidFill>
                <a:latin typeface="Candara" panose="020E0502030303020204" pitchFamily="34" charset="0"/>
              </a:rPr>
              <a:t> management’s </a:t>
            </a:r>
            <a:r>
              <a:rPr lang="en-US" sz="1700" dirty="0">
                <a:solidFill>
                  <a:schemeClr val="tx1"/>
                </a:solidFill>
                <a:latin typeface="Candara" panose="020E0502030303020204" pitchFamily="34" charset="0"/>
              </a:rPr>
              <a:t>goals, initiatives and practices for Social </a:t>
            </a:r>
            <a:r>
              <a:rPr lang="en-US" sz="1700" dirty="0" smtClean="0">
                <a:solidFill>
                  <a:schemeClr val="tx1"/>
                </a:solidFill>
                <a:latin typeface="Candara" panose="020E0502030303020204" pitchFamily="34" charset="0"/>
              </a:rPr>
              <a:t>Responsibility and recommending </a:t>
            </a:r>
            <a:r>
              <a:rPr lang="en-US" sz="1700" dirty="0">
                <a:solidFill>
                  <a:schemeClr val="tx1"/>
                </a:solidFill>
                <a:latin typeface="Candara" panose="020E0502030303020204" pitchFamily="34" charset="0"/>
              </a:rPr>
              <a:t>goals, initiatives and practices for Social Responsibility to the Board of Directors.</a:t>
            </a:r>
            <a:endParaRPr lang="en-IN" sz="17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3050431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1926" y="861409"/>
            <a:ext cx="7024744" cy="695383"/>
          </a:xfrm>
        </p:spPr>
        <p:txBody>
          <a:bodyPr>
            <a:normAutofit fontScale="90000"/>
          </a:bodyPr>
          <a:lstStyle/>
          <a:p>
            <a:endParaRPr lang="en-IN"/>
          </a:p>
        </p:txBody>
      </p:sp>
      <p:sp>
        <p:nvSpPr>
          <p:cNvPr id="3" name="Content Placeholder 2"/>
          <p:cNvSpPr>
            <a:spLocks noGrp="1"/>
          </p:cNvSpPr>
          <p:nvPr>
            <p:ph idx="1"/>
          </p:nvPr>
        </p:nvSpPr>
        <p:spPr>
          <a:xfrm>
            <a:off x="1043492" y="1916832"/>
            <a:ext cx="6777317" cy="3960440"/>
          </a:xfrm>
        </p:spPr>
        <p:txBody>
          <a:bodyPr>
            <a:normAutofit/>
          </a:bodyPr>
          <a:lstStyle/>
          <a:p>
            <a:r>
              <a:rPr lang="en-US" sz="1800" dirty="0">
                <a:solidFill>
                  <a:schemeClr val="tx1"/>
                </a:solidFill>
                <a:latin typeface="Candara" panose="020E0502030303020204" pitchFamily="34" charset="0"/>
              </a:rPr>
              <a:t>Reviewing and assessing </a:t>
            </a:r>
            <a:r>
              <a:rPr lang="en-US" sz="1800" dirty="0" smtClean="0">
                <a:solidFill>
                  <a:schemeClr val="tx1"/>
                </a:solidFill>
                <a:latin typeface="Candara" panose="020E0502030303020204" pitchFamily="34" charset="0"/>
              </a:rPr>
              <a:t>Company </a:t>
            </a:r>
            <a:r>
              <a:rPr lang="en-US" sz="1800" dirty="0">
                <a:solidFill>
                  <a:schemeClr val="tx1"/>
                </a:solidFill>
                <a:latin typeface="Candara" panose="020E0502030303020204" pitchFamily="34" charset="0"/>
              </a:rPr>
              <a:t>policies and practices with respect to significant issues of corporate social responsibility, including, without limitation, compliance with the Company’s Code of Conduct, product safety, environmental health and compliance, transparency, sustainability, public policy matters, corporate </a:t>
            </a:r>
            <a:r>
              <a:rPr lang="en-US" sz="1800" dirty="0" smtClean="0">
                <a:solidFill>
                  <a:schemeClr val="tx1"/>
                </a:solidFill>
                <a:latin typeface="Candara" panose="020E0502030303020204" pitchFamily="34" charset="0"/>
              </a:rPr>
              <a:t>citizenship </a:t>
            </a:r>
            <a:r>
              <a:rPr lang="en-US" sz="1800" dirty="0">
                <a:solidFill>
                  <a:schemeClr val="tx1"/>
                </a:solidFill>
                <a:latin typeface="Candara" panose="020E0502030303020204" pitchFamily="34" charset="0"/>
              </a:rPr>
              <a:t>and charitable contributions</a:t>
            </a:r>
            <a:r>
              <a:rPr lang="en-US" sz="1800" dirty="0" smtClean="0">
                <a:solidFill>
                  <a:schemeClr val="tx1"/>
                </a:solidFill>
                <a:latin typeface="Candara" panose="020E0502030303020204" pitchFamily="34" charset="0"/>
              </a:rPr>
              <a:t>.</a:t>
            </a:r>
          </a:p>
          <a:p>
            <a:r>
              <a:rPr lang="en-US" sz="1800" dirty="0">
                <a:solidFill>
                  <a:schemeClr val="tx1"/>
                </a:solidFill>
                <a:latin typeface="Candara" panose="020E0502030303020204" pitchFamily="34" charset="0"/>
              </a:rPr>
              <a:t>Reviewing </a:t>
            </a:r>
            <a:r>
              <a:rPr lang="en-US" sz="1800" dirty="0" smtClean="0">
                <a:solidFill>
                  <a:schemeClr val="tx1"/>
                </a:solidFill>
                <a:latin typeface="Candara" panose="020E0502030303020204" pitchFamily="34" charset="0"/>
              </a:rPr>
              <a:t> significant </a:t>
            </a:r>
            <a:r>
              <a:rPr lang="en-US" sz="1800" dirty="0">
                <a:solidFill>
                  <a:schemeClr val="tx1"/>
                </a:solidFill>
                <a:latin typeface="Candara" panose="020E0502030303020204" pitchFamily="34" charset="0"/>
              </a:rPr>
              <a:t>lawsuits, investigations by governmental entities and other significant legal matters involving the Company or one of its affiliates that affect or could affect the Company’s performance, business activities, or reputation as a global corporate citizen</a:t>
            </a:r>
            <a:endParaRPr lang="en-IN" sz="18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1275861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601136"/>
          </a:xfrm>
        </p:spPr>
        <p:txBody>
          <a:bodyPr>
            <a:normAutofit fontScale="90000"/>
          </a:bodyPr>
          <a:lstStyle/>
          <a:p>
            <a:endParaRPr lang="en-IN" dirty="0"/>
          </a:p>
        </p:txBody>
      </p:sp>
      <p:sp>
        <p:nvSpPr>
          <p:cNvPr id="3" name="Content Placeholder 2"/>
          <p:cNvSpPr>
            <a:spLocks noGrp="1"/>
          </p:cNvSpPr>
          <p:nvPr>
            <p:ph idx="1"/>
          </p:nvPr>
        </p:nvSpPr>
        <p:spPr>
          <a:xfrm>
            <a:off x="1043492" y="1988840"/>
            <a:ext cx="6777317" cy="3843789"/>
          </a:xfrm>
        </p:spPr>
        <p:txBody>
          <a:bodyPr>
            <a:normAutofit/>
          </a:bodyPr>
          <a:lstStyle/>
          <a:p>
            <a:r>
              <a:rPr lang="en-US" sz="1800" dirty="0">
                <a:solidFill>
                  <a:schemeClr val="tx1"/>
                </a:solidFill>
                <a:latin typeface="Candara" panose="020E0502030303020204" pitchFamily="34" charset="0"/>
              </a:rPr>
              <a:t>Providing oversight over operations and programs regarding </a:t>
            </a:r>
            <a:r>
              <a:rPr lang="en-US" sz="1800" dirty="0" smtClean="0">
                <a:solidFill>
                  <a:schemeClr val="tx1"/>
                </a:solidFill>
                <a:latin typeface="Candara" panose="020E0502030303020204" pitchFamily="34" charset="0"/>
              </a:rPr>
              <a:t>strategic </a:t>
            </a:r>
            <a:r>
              <a:rPr lang="en-US" sz="1800" dirty="0">
                <a:solidFill>
                  <a:schemeClr val="tx1"/>
                </a:solidFill>
                <a:latin typeface="Candara" panose="020E0502030303020204" pitchFamily="34" charset="0"/>
              </a:rPr>
              <a:t>philanthropy and employee community involvement; public policy and advocacy, including lobbying and political contributions; environmental management; corporate social responsibility of suppliers; human rights, as reflected in the Corporation’s policies and actions toward employees, suppliers, clients and </a:t>
            </a:r>
            <a:r>
              <a:rPr lang="en-US" sz="1800" dirty="0" smtClean="0">
                <a:solidFill>
                  <a:schemeClr val="tx1"/>
                </a:solidFill>
                <a:latin typeface="Candara" panose="020E0502030303020204" pitchFamily="34" charset="0"/>
              </a:rPr>
              <a:t>communities</a:t>
            </a:r>
            <a:r>
              <a:rPr lang="en-US" sz="1800" dirty="0">
                <a:solidFill>
                  <a:schemeClr val="tx1"/>
                </a:solidFill>
                <a:latin typeface="Candara" panose="020E0502030303020204" pitchFamily="34" charset="0"/>
              </a:rPr>
              <a:t>.</a:t>
            </a:r>
            <a:endParaRPr lang="en-IN" sz="18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42933103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Candara" panose="020E0502030303020204" pitchFamily="34" charset="0"/>
              </a:rPr>
              <a:t>Role of Board Of Directors</a:t>
            </a:r>
            <a:endParaRPr lang="en-IN" b="1" dirty="0">
              <a:latin typeface="Candara" panose="020E0502030303020204" pitchFamily="34" charset="0"/>
            </a:endParaRPr>
          </a:p>
        </p:txBody>
      </p:sp>
      <p:sp>
        <p:nvSpPr>
          <p:cNvPr id="3" name="Content Placeholder 2"/>
          <p:cNvSpPr>
            <a:spLocks noGrp="1"/>
          </p:cNvSpPr>
          <p:nvPr>
            <p:ph idx="1"/>
          </p:nvPr>
        </p:nvSpPr>
        <p:spPr>
          <a:xfrm>
            <a:off x="971600" y="2204864"/>
            <a:ext cx="6777317" cy="3508977"/>
          </a:xfrm>
        </p:spPr>
        <p:txBody>
          <a:bodyPr>
            <a:normAutofit/>
          </a:bodyPr>
          <a:lstStyle/>
          <a:p>
            <a:r>
              <a:rPr lang="en-US" sz="1800" dirty="0" smtClean="0">
                <a:solidFill>
                  <a:schemeClr val="tx1"/>
                </a:solidFill>
                <a:latin typeface="Candara" panose="020E0502030303020204" pitchFamily="34" charset="0"/>
              </a:rPr>
              <a:t>Board of Directors will</a:t>
            </a:r>
          </a:p>
          <a:p>
            <a:pPr>
              <a:buFont typeface="Wingdings" panose="05000000000000000000" pitchFamily="2" charset="2"/>
              <a:buChar char="Ø"/>
            </a:pPr>
            <a:r>
              <a:rPr lang="en-US" sz="1800" dirty="0" smtClean="0">
                <a:solidFill>
                  <a:schemeClr val="tx1"/>
                </a:solidFill>
                <a:latin typeface="Candara" panose="020E0502030303020204" pitchFamily="34" charset="0"/>
              </a:rPr>
              <a:t> Approve CSR policy</a:t>
            </a:r>
          </a:p>
          <a:p>
            <a:pPr>
              <a:buFont typeface="Wingdings" panose="05000000000000000000" pitchFamily="2" charset="2"/>
              <a:buChar char="Ø"/>
            </a:pPr>
            <a:r>
              <a:rPr lang="en-US" sz="1800" dirty="0" smtClean="0">
                <a:solidFill>
                  <a:schemeClr val="tx1"/>
                </a:solidFill>
                <a:latin typeface="Candara" panose="020E0502030303020204" pitchFamily="34" charset="0"/>
              </a:rPr>
              <a:t>Ensure implementation of CSR policy</a:t>
            </a:r>
          </a:p>
          <a:p>
            <a:pPr>
              <a:buFont typeface="Wingdings" panose="05000000000000000000" pitchFamily="2" charset="2"/>
              <a:buChar char="Ø"/>
            </a:pPr>
            <a:r>
              <a:rPr lang="en-US" sz="1800" dirty="0" smtClean="0">
                <a:solidFill>
                  <a:schemeClr val="tx1"/>
                </a:solidFill>
                <a:latin typeface="Candara" panose="020E0502030303020204" pitchFamily="34" charset="0"/>
              </a:rPr>
              <a:t>Disclose the contents of CSR policy in the Board Report.</a:t>
            </a:r>
          </a:p>
          <a:p>
            <a:pPr>
              <a:buFont typeface="Wingdings" panose="05000000000000000000" pitchFamily="2" charset="2"/>
              <a:buChar char="Ø"/>
            </a:pPr>
            <a:r>
              <a:rPr lang="en-US" sz="1800" dirty="0" smtClean="0">
                <a:solidFill>
                  <a:schemeClr val="tx1"/>
                </a:solidFill>
                <a:latin typeface="Candara" panose="020E0502030303020204" pitchFamily="34" charset="0"/>
              </a:rPr>
              <a:t>Place the same on the website of the company.</a:t>
            </a:r>
          </a:p>
          <a:p>
            <a:pPr>
              <a:buFont typeface="Wingdings" panose="05000000000000000000" pitchFamily="2" charset="2"/>
              <a:buChar char="Ø"/>
            </a:pPr>
            <a:r>
              <a:rPr lang="en-US" sz="1800" dirty="0" smtClean="0">
                <a:solidFill>
                  <a:schemeClr val="tx1"/>
                </a:solidFill>
                <a:latin typeface="Candara" panose="020E0502030303020204" pitchFamily="34" charset="0"/>
              </a:rPr>
              <a:t>Ensure CSR spending amounting at least 2% of the average net profit of the preceding three financial years.</a:t>
            </a:r>
          </a:p>
          <a:p>
            <a:pPr>
              <a:buFont typeface="Wingdings" panose="05000000000000000000" pitchFamily="2" charset="2"/>
              <a:buChar char="Ø"/>
            </a:pPr>
            <a:r>
              <a:rPr lang="en-US" sz="1800" dirty="0" smtClean="0">
                <a:solidFill>
                  <a:schemeClr val="tx1"/>
                </a:solidFill>
                <a:latin typeface="Candara" panose="020E0502030303020204" pitchFamily="34" charset="0"/>
              </a:rPr>
              <a:t>Board’s Report shall specify the reasons for not spending the specified amount </a:t>
            </a:r>
          </a:p>
          <a:p>
            <a:pPr>
              <a:buFont typeface="Wingdings" panose="05000000000000000000" pitchFamily="2" charset="2"/>
              <a:buChar char="Ø"/>
            </a:pPr>
            <a:endParaRPr lang="en-IN" sz="1800" dirty="0">
              <a:solidFill>
                <a:schemeClr val="tx1"/>
              </a:solidFill>
              <a:latin typeface="Candara" panose="020E0502030303020204" pitchFamily="34" charset="0"/>
            </a:endParaRPr>
          </a:p>
        </p:txBody>
      </p:sp>
    </p:spTree>
    <p:extLst>
      <p:ext uri="{BB962C8B-B14F-4D97-AF65-F5344CB8AC3E}">
        <p14:creationId xmlns:p14="http://schemas.microsoft.com/office/powerpoint/2010/main" val="37553756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644</TotalTime>
  <Words>1411</Words>
  <Application>Microsoft Office PowerPoint</Application>
  <PresentationFormat>On-screen Show (4:3)</PresentationFormat>
  <Paragraphs>105</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Austin</vt:lpstr>
      <vt:lpstr>PRESENTATION ON CORPORATE SOCIAL RESPONSIBILITY</vt:lpstr>
      <vt:lpstr>Presentation Outline</vt:lpstr>
      <vt:lpstr>Corporate Social Responsibility</vt:lpstr>
      <vt:lpstr>Section 135 </vt:lpstr>
      <vt:lpstr>CSR Committee</vt:lpstr>
      <vt:lpstr>Roles and responsibilities of CSR Committee</vt:lpstr>
      <vt:lpstr>PowerPoint Presentation</vt:lpstr>
      <vt:lpstr>PowerPoint Presentation</vt:lpstr>
      <vt:lpstr>Role of Board Of Directors</vt:lpstr>
      <vt:lpstr>CSR activities</vt:lpstr>
      <vt:lpstr>PowerPoint Presentation</vt:lpstr>
      <vt:lpstr>CSR policy</vt:lpstr>
      <vt:lpstr>Net Profit Calculation</vt:lpstr>
      <vt:lpstr>Schedule VII </vt:lpstr>
      <vt:lpstr>Circulars, Notices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Outline</dc:title>
  <dc:creator>015670</dc:creator>
  <cp:lastModifiedBy>015670</cp:lastModifiedBy>
  <cp:revision>152</cp:revision>
  <dcterms:created xsi:type="dcterms:W3CDTF">2015-01-21T07:09:36Z</dcterms:created>
  <dcterms:modified xsi:type="dcterms:W3CDTF">2015-02-02T05:46:36Z</dcterms:modified>
</cp:coreProperties>
</file>