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316" r:id="rId18"/>
    <p:sldId id="272" r:id="rId19"/>
    <p:sldId id="273" r:id="rId20"/>
    <p:sldId id="274" r:id="rId21"/>
    <p:sldId id="275" r:id="rId22"/>
    <p:sldId id="276" r:id="rId23"/>
    <p:sldId id="301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300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1" r:id="rId57"/>
    <p:sldId id="312" r:id="rId58"/>
    <p:sldId id="313" r:id="rId59"/>
    <p:sldId id="314" r:id="rId60"/>
    <p:sldId id="317" r:id="rId61"/>
    <p:sldId id="315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962164-0CD5-4195-B343-E1AD87CADF6F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316"/>
            <p14:sldId id="272"/>
            <p14:sldId id="273"/>
            <p14:sldId id="274"/>
            <p14:sldId id="275"/>
            <p14:sldId id="276"/>
            <p14:sldId id="301"/>
            <p14:sldId id="277"/>
            <p14:sldId id="278"/>
            <p14:sldId id="279"/>
            <p14:sldId id="280"/>
            <p14:sldId id="281"/>
            <p14:sldId id="282"/>
            <p14:sldId id="283"/>
            <p14:sldId id="300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1"/>
            <p14:sldId id="312"/>
            <p14:sldId id="313"/>
            <p14:sldId id="314"/>
            <p14:sldId id="317"/>
            <p14:sldId id="315"/>
          </p14:sldIdLst>
        </p14:section>
        <p14:section name="Untitled Section" id="{DF6A3482-DE90-4621-8B75-B56DA652EE47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72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2800C-F314-42D6-AC64-D2B1ECB74446}" type="datetimeFigureOut">
              <a:rPr lang="en-US" smtClean="0"/>
              <a:t>13-Oct-14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97BCD-87E2-4758-AFB9-E635E5428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455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787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40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7643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9372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376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2272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2572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8967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288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8944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740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2866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5517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524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4931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4149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4433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6683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242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2921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970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522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4847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6097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2406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636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44666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9591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4500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6666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3975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8772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673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94114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35981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1665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7921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03226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90716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52527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8888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65876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88708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40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76121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45740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23219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47255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8962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16574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95543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47042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4159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2852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344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23782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18459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47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598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9714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97BCD-87E2-4758-AFB9-E635E542873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869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13-Oct-14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13-Oct-14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13-Oct-14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13-Oct-14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13-Oct-14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13-Oct-14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13-Oct-14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13-Oct-14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13-Oct-14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13-Oct-14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13-Oct-14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13-Oct-14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219200"/>
            <a:ext cx="8001000" cy="1470025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Companies Act 2013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81400"/>
            <a:ext cx="6400800" cy="685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Eras Bold ITC" pitchFamily="34" charset="0"/>
              </a:rPr>
              <a:t>How does it affect US !!!</a:t>
            </a:r>
            <a:endParaRPr lang="en-US" sz="2800" dirty="0">
              <a:latin typeface="Eras Bold ITC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5000" y="4876800"/>
            <a:ext cx="3124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Pratik Upadhyay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00387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810512"/>
          </a:xfrm>
        </p:spPr>
        <p:txBody>
          <a:bodyPr>
            <a:normAutofit fontScale="90000"/>
          </a:bodyPr>
          <a:lstStyle/>
          <a:p>
            <a:r>
              <a:rPr lang="en-US" dirty="0"/>
              <a:t>Subsidiary company not to hold shares in its holding company. [Sec 19]: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505200"/>
          </a:xfrm>
        </p:spPr>
        <p:txBody>
          <a:bodyPr/>
          <a:lstStyle/>
          <a:p>
            <a:r>
              <a:rPr lang="en-US" b="1" dirty="0"/>
              <a:t>No</a:t>
            </a:r>
            <a:r>
              <a:rPr lang="en-US" dirty="0"/>
              <a:t> company allowed to hold any shares in its holding company.</a:t>
            </a:r>
          </a:p>
        </p:txBody>
      </p:sp>
    </p:spTree>
    <p:extLst>
      <p:ext uri="{BB962C8B-B14F-4D97-AF65-F5344CB8AC3E}">
        <p14:creationId xmlns:p14="http://schemas.microsoft.com/office/powerpoint/2010/main" val="19457476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Service of Documents allowed by electronic means [Sec 20]: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A document may be served on a company or an officer thereof by sending it to the registered office of </a:t>
            </a:r>
            <a:r>
              <a:rPr lang="en-US" sz="3600" dirty="0" smtClean="0"/>
              <a:t>the company </a:t>
            </a:r>
            <a:r>
              <a:rPr lang="en-US" sz="3600" dirty="0"/>
              <a:t>by registered post or by courier or by speed post or by hand delivery or through fax/</a:t>
            </a:r>
            <a:r>
              <a:rPr lang="en-US" sz="3600" b="1" dirty="0"/>
              <a:t>e-mail </a:t>
            </a:r>
            <a:r>
              <a:rPr lang="en-US" sz="3600" dirty="0"/>
              <a:t>which </a:t>
            </a:r>
            <a:r>
              <a:rPr lang="en-US" sz="3600" dirty="0" smtClean="0"/>
              <a:t>the company </a:t>
            </a:r>
            <a:r>
              <a:rPr lang="en-US" sz="3600" dirty="0"/>
              <a:t>or the officer has provided from time to time for sending communications to the company or </a:t>
            </a:r>
            <a:r>
              <a:rPr lang="en-US" sz="3600" dirty="0" smtClean="0"/>
              <a:t>the officer </a:t>
            </a:r>
            <a:r>
              <a:rPr lang="en-US" sz="3600" dirty="0"/>
              <a:t>respectively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69490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ALLOTMENT OF SECURITIES (Section 42, 62)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Now a Private Company has to offer share to its existing shareholders before allotting shares to outsiders.</a:t>
            </a:r>
          </a:p>
          <a:p>
            <a:r>
              <a:rPr lang="en-US" b="1" dirty="0"/>
              <a:t>Further</a:t>
            </a:r>
            <a:r>
              <a:rPr lang="en-US" dirty="0"/>
              <a:t> if the company wants to allot shares directly to persons other than its existing shareholders then it has </a:t>
            </a:r>
            <a:r>
              <a:rPr lang="en-US" dirty="0" smtClean="0"/>
              <a:t>to pass </a:t>
            </a:r>
            <a:r>
              <a:rPr lang="en-US" dirty="0"/>
              <a:t>a </a:t>
            </a:r>
            <a:r>
              <a:rPr lang="en-US" b="1" dirty="0"/>
              <a:t>Special Resolution </a:t>
            </a:r>
            <a:r>
              <a:rPr lang="en-US" dirty="0"/>
              <a:t>and has to comply with the provisions of Private Placement (Section 42), according </a:t>
            </a:r>
            <a:r>
              <a:rPr lang="en-US" dirty="0" smtClean="0"/>
              <a:t>to which </a:t>
            </a:r>
            <a:r>
              <a:rPr lang="en-US" dirty="0"/>
              <a:t>various compliances are to be some of them are listed below:-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Giving offer letter·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Maintenance of records pertaining to offer letter·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Filing of offer letter to ROC in case of issue through private placement in form </a:t>
            </a:r>
            <a:r>
              <a:rPr lang="en-US" b="1" dirty="0"/>
              <a:t>PAS-4·</a:t>
            </a:r>
          </a:p>
        </p:txBody>
      </p:sp>
    </p:spTree>
    <p:extLst>
      <p:ext uri="{BB962C8B-B14F-4D97-AF65-F5344CB8AC3E}">
        <p14:creationId xmlns:p14="http://schemas.microsoft.com/office/powerpoint/2010/main" val="39207639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ALLOTMENT OF SECURITIES (Section 42, 62)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4. ) minimum </a:t>
            </a:r>
            <a:r>
              <a:rPr lang="en-US" dirty="0"/>
              <a:t>investment to be made by a person is 20,000</a:t>
            </a:r>
            <a:r>
              <a:rPr lang="en-US" dirty="0" smtClean="0"/>
              <a:t>/-·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5.) Justification </a:t>
            </a:r>
            <a:r>
              <a:rPr lang="en-US" dirty="0"/>
              <a:t>of price including premium, in the explanatory statement of </a:t>
            </a:r>
            <a:r>
              <a:rPr lang="en-US" dirty="0" smtClean="0"/>
              <a:t>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Special </a:t>
            </a:r>
            <a:r>
              <a:rPr lang="en-US" dirty="0"/>
              <a:t>Resolution</a:t>
            </a:r>
            <a:r>
              <a:rPr lang="en-US" dirty="0" smtClean="0"/>
              <a:t>.·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6.) Return </a:t>
            </a:r>
            <a:r>
              <a:rPr lang="en-US" dirty="0"/>
              <a:t>of allotment to be filed in form </a:t>
            </a:r>
            <a:r>
              <a:rPr lang="en-US" b="1" dirty="0"/>
              <a:t>PAS-3</a:t>
            </a:r>
            <a:r>
              <a:rPr lang="en-US" b="1" dirty="0" smtClean="0"/>
              <a:t>.</a:t>
            </a:r>
          </a:p>
          <a:p>
            <a:r>
              <a:rPr lang="en-US" dirty="0"/>
              <a:t>In case Company is not able to allot securities </a:t>
            </a:r>
            <a:r>
              <a:rPr lang="en-US" b="1" dirty="0"/>
              <a:t>within 60 days of receipt of application money</a:t>
            </a:r>
            <a:r>
              <a:rPr lang="en-US" dirty="0"/>
              <a:t>, it shall </a:t>
            </a:r>
            <a:r>
              <a:rPr lang="en-US" dirty="0" smtClean="0"/>
              <a:t>be </a:t>
            </a:r>
            <a:r>
              <a:rPr lang="en-US" b="1" dirty="0" smtClean="0"/>
              <a:t>repaid </a:t>
            </a:r>
            <a:r>
              <a:rPr lang="en-US" b="1" dirty="0"/>
              <a:t>within 15 days from the date of completion of 60 days </a:t>
            </a:r>
            <a:r>
              <a:rPr lang="en-US" dirty="0">
                <a:solidFill>
                  <a:srgbClr val="FF0000"/>
                </a:solidFill>
              </a:rPr>
              <a:t>otherwise pay 12% interest per annum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242820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PENALTY</a:t>
            </a:r>
            <a:r>
              <a:rPr lang="en-US" sz="3200" dirty="0"/>
              <a:t>: </a:t>
            </a:r>
            <a:r>
              <a:rPr lang="en-US" sz="3200" dirty="0" smtClean="0"/>
              <a:t>–</a:t>
            </a:r>
          </a:p>
          <a:p>
            <a:r>
              <a:rPr lang="en-US" sz="3200" dirty="0" smtClean="0"/>
              <a:t>Liable = promoters </a:t>
            </a:r>
            <a:r>
              <a:rPr lang="en-US" sz="3200" dirty="0"/>
              <a:t>and directors </a:t>
            </a:r>
            <a:endParaRPr lang="en-US" sz="3200" dirty="0" smtClean="0"/>
          </a:p>
          <a:p>
            <a:r>
              <a:rPr lang="en-US" sz="3200" dirty="0" smtClean="0"/>
              <a:t>Amount = amount </a:t>
            </a:r>
            <a:r>
              <a:rPr lang="en-US" sz="3200" dirty="0"/>
              <a:t>of Offer or </a:t>
            </a:r>
            <a:r>
              <a:rPr lang="en-US" sz="3200" dirty="0">
                <a:solidFill>
                  <a:srgbClr val="FF0000"/>
                </a:solidFill>
              </a:rPr>
              <a:t>Rs. 2 </a:t>
            </a:r>
            <a:r>
              <a:rPr lang="en-US" sz="3200" dirty="0" smtClean="0">
                <a:solidFill>
                  <a:srgbClr val="FF0000"/>
                </a:solidFill>
              </a:rPr>
              <a:t>Crores </a:t>
            </a:r>
            <a:r>
              <a:rPr lang="en-US" sz="3200" b="1" dirty="0" smtClean="0"/>
              <a:t>whichever </a:t>
            </a:r>
            <a:r>
              <a:rPr lang="en-US" sz="3200" b="1" dirty="0"/>
              <a:t>is higher. </a:t>
            </a:r>
            <a:endParaRPr lang="en-US" sz="3200" b="1" dirty="0" smtClean="0"/>
          </a:p>
          <a:p>
            <a:r>
              <a:rPr lang="en-US" sz="3200" dirty="0" smtClean="0"/>
              <a:t>Further </a:t>
            </a:r>
            <a:r>
              <a:rPr lang="en-US" sz="3200" dirty="0"/>
              <a:t>the company shall return the money within 30 days of order imposing the penalty</a:t>
            </a:r>
          </a:p>
        </p:txBody>
      </p:sp>
    </p:spTree>
    <p:extLst>
      <p:ext uri="{BB962C8B-B14F-4D97-AF65-F5344CB8AC3E}">
        <p14:creationId xmlns:p14="http://schemas.microsoft.com/office/powerpoint/2010/main" val="37642306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Publication of authorized, subscribed &amp; paid-up capital. [Sec 60]: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Where the company indicates its authorized capital in any notice/advertisement/letter, it shall also include in </a:t>
            </a:r>
            <a:r>
              <a:rPr lang="en-US" sz="3600" dirty="0" smtClean="0"/>
              <a:t>the </a:t>
            </a:r>
            <a:r>
              <a:rPr lang="en-US" sz="3600" b="1" dirty="0" smtClean="0"/>
              <a:t>same </a:t>
            </a:r>
            <a:r>
              <a:rPr lang="en-US" sz="3600" b="1" dirty="0"/>
              <a:t>font &amp; style</a:t>
            </a:r>
            <a:r>
              <a:rPr lang="en-US" sz="3600" dirty="0"/>
              <a:t> the subscribed capital &amp; paid-up capital.</a:t>
            </a:r>
          </a:p>
          <a:p>
            <a:r>
              <a:rPr lang="en-US" sz="3600" b="1" dirty="0"/>
              <a:t>Default penalty</a:t>
            </a:r>
            <a:r>
              <a:rPr lang="en-US" sz="3600" dirty="0"/>
              <a:t>: Rs 10,000 on company &amp; Rs 5,000 on officer in default.</a:t>
            </a:r>
          </a:p>
        </p:txBody>
      </p:sp>
    </p:spTree>
    <p:extLst>
      <p:ext uri="{BB962C8B-B14F-4D97-AF65-F5344CB8AC3E}">
        <p14:creationId xmlns:p14="http://schemas.microsoft.com/office/powerpoint/2010/main" val="37397935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Acceptance of Deposits [Sec 73]: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 private limited company may invite, accept or renew deposits / loan </a:t>
            </a:r>
            <a:r>
              <a:rPr lang="en-US" b="1" dirty="0"/>
              <a:t>(</a:t>
            </a:r>
            <a:r>
              <a:rPr lang="en-US" dirty="0"/>
              <a:t>includes securities application money </a:t>
            </a:r>
            <a:r>
              <a:rPr lang="en-US" dirty="0" smtClean="0"/>
              <a:t>if corresponding </a:t>
            </a:r>
            <a:r>
              <a:rPr lang="en-US" dirty="0"/>
              <a:t>securities are not allotted within 60 </a:t>
            </a:r>
            <a:r>
              <a:rPr lang="en-US" dirty="0" smtClean="0"/>
              <a:t>days</a:t>
            </a:r>
            <a:r>
              <a:rPr lang="en-US" b="1" dirty="0" smtClean="0"/>
              <a:t>)</a:t>
            </a:r>
            <a:r>
              <a:rPr lang="en-US" dirty="0" smtClean="0"/>
              <a:t> </a:t>
            </a:r>
            <a:r>
              <a:rPr lang="en-US" b="1" dirty="0"/>
              <a:t>only in following cases</a:t>
            </a:r>
            <a:r>
              <a:rPr lang="en-US" dirty="0"/>
              <a:t>: </a:t>
            </a:r>
            <a:r>
              <a:rPr lang="en-US" dirty="0" smtClean="0"/>
              <a:t>-</a:t>
            </a:r>
          </a:p>
          <a:p>
            <a:r>
              <a:rPr lang="en-US" dirty="0" smtClean="0"/>
              <a:t>From </a:t>
            </a:r>
            <a:r>
              <a:rPr lang="en-US" dirty="0"/>
              <a:t>any other company,</a:t>
            </a:r>
          </a:p>
          <a:p>
            <a:r>
              <a:rPr lang="en-US" dirty="0"/>
              <a:t>- Any amount received in the ordinary course of business such as advance against supply of </a:t>
            </a:r>
            <a:r>
              <a:rPr lang="en-US" dirty="0" smtClean="0"/>
              <a:t>goods provided </a:t>
            </a:r>
            <a:r>
              <a:rPr lang="en-US" dirty="0"/>
              <a:t>the same is adjusted within 12 months etc.</a:t>
            </a:r>
          </a:p>
          <a:p>
            <a:r>
              <a:rPr lang="en-US" dirty="0"/>
              <a:t>- Amount from </a:t>
            </a:r>
            <a:r>
              <a:rPr lang="en-US" dirty="0" err="1"/>
              <a:t>Govt</a:t>
            </a:r>
            <a:r>
              <a:rPr lang="en-US" dirty="0"/>
              <a:t>, </a:t>
            </a:r>
            <a:r>
              <a:rPr lang="en-US" dirty="0" err="1"/>
              <a:t>PFI</a:t>
            </a:r>
            <a:r>
              <a:rPr lang="en-US" dirty="0"/>
              <a:t>, bank, </a:t>
            </a:r>
            <a:r>
              <a:rPr lang="en-US" dirty="0" err="1"/>
              <a:t>CP</a:t>
            </a:r>
            <a:r>
              <a:rPr lang="en-US" dirty="0"/>
              <a:t>, secured debentures etc.</a:t>
            </a:r>
          </a:p>
          <a:p>
            <a:r>
              <a:rPr lang="en-US" dirty="0"/>
              <a:t>- From director provided director furnishes a declaration to the company that the amount is not being given</a:t>
            </a:r>
          </a:p>
          <a:p>
            <a:r>
              <a:rPr lang="en-US" dirty="0"/>
              <a:t>out of funds acquired by him by borrowing or accepting loans or deposits from others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     (</a:t>
            </a:r>
            <a:r>
              <a:rPr lang="en-US" i="1" dirty="0"/>
              <a:t>Note: directorship </a:t>
            </a:r>
            <a:r>
              <a:rPr lang="en-US" i="1" dirty="0" smtClean="0"/>
              <a:t>is required </a:t>
            </a:r>
            <a:r>
              <a:rPr lang="en-US" i="1" dirty="0"/>
              <a:t>only at the time of receipt of loan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4119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 From promoters or their relatives provided the same is in pursuance of stipulation of any lending </a:t>
            </a:r>
            <a:r>
              <a:rPr lang="en-US" dirty="0" err="1" smtClean="0">
                <a:latin typeface="Baskerville Old Face" pitchFamily="18" charset="0"/>
              </a:rPr>
              <a:t>F.I</a:t>
            </a:r>
            <a:r>
              <a:rPr lang="en-US" dirty="0"/>
              <a:t>.</a:t>
            </a:r>
          </a:p>
          <a:p>
            <a:r>
              <a:rPr lang="en-US" dirty="0"/>
              <a:t>- From its members by issuing circular to members (Form No. </a:t>
            </a:r>
            <a:r>
              <a:rPr lang="en-US" b="1" dirty="0" err="1"/>
              <a:t>DPT</a:t>
            </a:r>
            <a:r>
              <a:rPr lang="en-US" b="1" dirty="0"/>
              <a:t>-1</a:t>
            </a:r>
            <a:r>
              <a:rPr lang="en-US" dirty="0"/>
              <a:t>), filing the circular with ROC within 30  days, passing of resolution in general meeting; loan should not be repayable on demand; aggregate of deposits not to exceed 25% of share capital &amp; free reserves; ROI not to exceed that prescribed by RBI for </a:t>
            </a:r>
            <a:r>
              <a:rPr lang="en-US" dirty="0" err="1"/>
              <a:t>NBFCs</a:t>
            </a:r>
            <a:r>
              <a:rPr lang="en-US" dirty="0"/>
              <a:t>.</a:t>
            </a:r>
          </a:p>
          <a:p>
            <a:r>
              <a:rPr lang="en-US" dirty="0">
                <a:solidFill>
                  <a:srgbClr val="C00000"/>
                </a:solidFill>
              </a:rPr>
              <a:t>As per Sec 74, any in-eligible deposits outstanding as on 01.04.2014 would need to be repaid by 31.03.2015 </a:t>
            </a:r>
            <a:r>
              <a:rPr lang="en-US" dirty="0" smtClean="0">
                <a:solidFill>
                  <a:srgbClr val="C00000"/>
                </a:solidFill>
              </a:rPr>
              <a:t>and  </a:t>
            </a:r>
            <a:r>
              <a:rPr lang="en-US" dirty="0">
                <a:solidFill>
                  <a:srgbClr val="C00000"/>
                </a:solidFill>
              </a:rPr>
              <a:t>a return giving details of them shall be filed in Form No. </a:t>
            </a:r>
            <a:r>
              <a:rPr lang="en-US" b="1" dirty="0" err="1">
                <a:solidFill>
                  <a:srgbClr val="C00000"/>
                </a:solidFill>
              </a:rPr>
              <a:t>DPT</a:t>
            </a:r>
            <a:r>
              <a:rPr lang="en-US" b="1" dirty="0">
                <a:solidFill>
                  <a:srgbClr val="C00000"/>
                </a:solidFill>
              </a:rPr>
              <a:t>-4 </a:t>
            </a:r>
            <a:r>
              <a:rPr lang="en-US" dirty="0">
                <a:solidFill>
                  <a:srgbClr val="C00000"/>
                </a:solidFill>
              </a:rPr>
              <a:t>by 30th Aug 2014.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1460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Duty to register charges [Sec 77]: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shall be the duty of every company, creating or modifying a charge on any of its assets, to register </a:t>
            </a:r>
            <a:r>
              <a:rPr lang="en-US" dirty="0" smtClean="0"/>
              <a:t>the </a:t>
            </a:r>
            <a:r>
              <a:rPr lang="en-US" dirty="0"/>
              <a:t>particulars of the charge within 30 days with the Registrar in Form No. </a:t>
            </a:r>
            <a:r>
              <a:rPr lang="en-US" b="1" dirty="0" err="1"/>
              <a:t>CGH</a:t>
            </a:r>
            <a:r>
              <a:rPr lang="en-US" b="1" dirty="0"/>
              <a:t>-1</a:t>
            </a:r>
            <a:r>
              <a:rPr lang="en-US" dirty="0"/>
              <a:t>, along with fee. ROC shall </a:t>
            </a:r>
            <a:r>
              <a:rPr lang="en-US" dirty="0" smtClean="0"/>
              <a:t>issue a </a:t>
            </a:r>
            <a:r>
              <a:rPr lang="en-US" dirty="0"/>
              <a:t>certificate of registration of charge in Form No. </a:t>
            </a:r>
            <a:r>
              <a:rPr lang="en-US" b="1" dirty="0" err="1"/>
              <a:t>CGH</a:t>
            </a:r>
            <a:r>
              <a:rPr lang="en-US" b="1" dirty="0"/>
              <a:t>-2 </a:t>
            </a:r>
            <a:r>
              <a:rPr lang="en-US" dirty="0"/>
              <a:t>&amp; </a:t>
            </a:r>
            <a:r>
              <a:rPr lang="en-US" dirty="0" smtClean="0"/>
              <a:t>that </a:t>
            </a:r>
            <a:r>
              <a:rPr lang="en-US" dirty="0"/>
              <a:t>of modification of charge in Form No. </a:t>
            </a:r>
            <a:r>
              <a:rPr lang="en-US" b="1" dirty="0" err="1"/>
              <a:t>CGH</a:t>
            </a:r>
            <a:r>
              <a:rPr lang="en-US" b="1" dirty="0"/>
              <a:t>-3</a:t>
            </a:r>
            <a:r>
              <a:rPr lang="en-US" dirty="0"/>
              <a:t>.</a:t>
            </a:r>
          </a:p>
          <a:p>
            <a:r>
              <a:rPr lang="en-US" dirty="0"/>
              <a:t>Similarly a company shall within a period of 30 days from the date of the payment or satisfaction in full of </a:t>
            </a:r>
            <a:r>
              <a:rPr lang="en-US" dirty="0" smtClean="0"/>
              <a:t>any charge </a:t>
            </a:r>
            <a:r>
              <a:rPr lang="en-US" dirty="0"/>
              <a:t>give intimation of the same to the ROC in Form No. </a:t>
            </a:r>
            <a:r>
              <a:rPr lang="en-US" b="1" dirty="0" err="1"/>
              <a:t>CGH</a:t>
            </a:r>
            <a:r>
              <a:rPr lang="en-US" b="1" dirty="0"/>
              <a:t>-4 </a:t>
            </a:r>
            <a:r>
              <a:rPr lang="en-US" dirty="0"/>
              <a:t>along with fee. ROC shall issue a </a:t>
            </a:r>
            <a:r>
              <a:rPr lang="en-US" dirty="0" smtClean="0"/>
              <a:t>certificate of </a:t>
            </a:r>
            <a:r>
              <a:rPr lang="en-US" dirty="0"/>
              <a:t>registration of satisfaction of charge in Form No. </a:t>
            </a:r>
            <a:r>
              <a:rPr lang="en-US" b="1" dirty="0" err="1"/>
              <a:t>CGH</a:t>
            </a:r>
            <a:r>
              <a:rPr lang="en-US" b="1" dirty="0"/>
              <a:t>-5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51267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Company’s register of charges [Sec 85]: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company shall keep at its registered office a register of charges in Form No. </a:t>
            </a:r>
            <a:r>
              <a:rPr lang="en-US" b="1" dirty="0" err="1"/>
              <a:t>CGH</a:t>
            </a:r>
            <a:r>
              <a:rPr lang="en-US" b="1" dirty="0"/>
              <a:t>-7</a:t>
            </a:r>
            <a:r>
              <a:rPr lang="en-US" dirty="0"/>
              <a:t>, stating </a:t>
            </a:r>
            <a:r>
              <a:rPr lang="en-US" dirty="0" smtClean="0"/>
              <a:t>prescribed particulars </a:t>
            </a:r>
            <a:r>
              <a:rPr lang="en-US" dirty="0"/>
              <a:t>along with a copy of the instrument creating / modifying / satisfying the charge at the </a:t>
            </a:r>
            <a:r>
              <a:rPr lang="en-US" dirty="0" smtClean="0"/>
              <a:t>registered office </a:t>
            </a:r>
            <a:r>
              <a:rPr lang="en-US" dirty="0"/>
              <a:t>of the company. The register shall be authenticated by a Director or any other person authorized by </a:t>
            </a:r>
            <a:r>
              <a:rPr lang="en-US" dirty="0" smtClean="0"/>
              <a:t>the Board </a:t>
            </a:r>
            <a:r>
              <a:rPr lang="en-US" dirty="0"/>
              <a:t>for the purpose. The register &amp; the documents shall be preserved for a period of 8 years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Punishment </a:t>
            </a:r>
            <a:r>
              <a:rPr lang="en-US" dirty="0"/>
              <a:t>for contravention of Sec 77 &amp; Sec 85 [Sec 86</a:t>
            </a:r>
            <a:r>
              <a:rPr lang="en-US" dirty="0" smtClean="0"/>
              <a:t>]: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On company – Rs 1 lacs – Rs 10 lacs;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on </a:t>
            </a:r>
            <a:r>
              <a:rPr lang="en-US" dirty="0"/>
              <a:t>officer in default: Rs 25,000 – Rs 1 lacs or 6 months imprisonment </a:t>
            </a:r>
            <a:r>
              <a:rPr lang="en-US" dirty="0" smtClean="0"/>
              <a:t>or both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8391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Companies 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main statute which governs the companies</a:t>
            </a:r>
          </a:p>
          <a:p>
            <a:r>
              <a:rPr lang="en-US" dirty="0"/>
              <a:t>The Companies Act 2013 got assent from the President of India on 29th August, </a:t>
            </a:r>
            <a:r>
              <a:rPr lang="en-US" dirty="0" smtClean="0"/>
              <a:t>2013.</a:t>
            </a:r>
            <a:endParaRPr lang="en-US" dirty="0"/>
          </a:p>
          <a:p>
            <a:r>
              <a:rPr lang="en-US" dirty="0" smtClean="0"/>
              <a:t>29 </a:t>
            </a:r>
            <a:r>
              <a:rPr lang="en-US" dirty="0"/>
              <a:t>Chapters, 470 Sections with 7 Schedules.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is substantively a law based </a:t>
            </a:r>
            <a:r>
              <a:rPr lang="en-US" dirty="0" smtClean="0"/>
              <a:t>on Rules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74303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Register of members [Sec 88]: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company shall keep &amp; maintain a register of members at its registered office in Form No </a:t>
            </a:r>
            <a:r>
              <a:rPr lang="en-US" b="1" dirty="0" err="1"/>
              <a:t>MGT</a:t>
            </a:r>
            <a:r>
              <a:rPr lang="en-US" b="1" dirty="0"/>
              <a:t>-1 </a:t>
            </a:r>
            <a:r>
              <a:rPr lang="en-US" dirty="0">
                <a:solidFill>
                  <a:srgbClr val="C00000"/>
                </a:solidFill>
              </a:rPr>
              <a:t>(to </a:t>
            </a:r>
            <a:r>
              <a:rPr lang="en-US" dirty="0" smtClean="0">
                <a:solidFill>
                  <a:srgbClr val="C00000"/>
                </a:solidFill>
              </a:rPr>
              <a:t>be complied </a:t>
            </a:r>
            <a:r>
              <a:rPr lang="en-US" dirty="0">
                <a:solidFill>
                  <a:srgbClr val="C00000"/>
                </a:solidFill>
              </a:rPr>
              <a:t>by Sep 30, 2014). </a:t>
            </a:r>
            <a:r>
              <a:rPr lang="en-US" dirty="0"/>
              <a:t>The register shall be authenticated by a Director or any other person authorized </a:t>
            </a:r>
            <a:r>
              <a:rPr lang="en-US" dirty="0" smtClean="0"/>
              <a:t>by the </a:t>
            </a:r>
            <a:r>
              <a:rPr lang="en-US" dirty="0"/>
              <a:t>Board for the purpose.</a:t>
            </a:r>
          </a:p>
          <a:p>
            <a:r>
              <a:rPr lang="en-US" dirty="0"/>
              <a:t>Penalty for contravention: Rs 50,000 – Rs 300,000.</a:t>
            </a:r>
          </a:p>
        </p:txBody>
      </p:sp>
    </p:spTree>
    <p:extLst>
      <p:ext uri="{BB962C8B-B14F-4D97-AF65-F5344CB8AC3E}">
        <p14:creationId xmlns:p14="http://schemas.microsoft.com/office/powerpoint/2010/main" val="29184227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13</a:t>
            </a:r>
            <a:r>
              <a:rPr lang="en-US" sz="3600" dirty="0"/>
              <a:t>. Beneficial interest in any share [Sec 89]: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/>
              <a:t>person whose name is entered in the register of members of a company as the holder of shares in </a:t>
            </a:r>
            <a:r>
              <a:rPr lang="en-US" dirty="0" smtClean="0"/>
              <a:t>that company </a:t>
            </a:r>
            <a:r>
              <a:rPr lang="en-US" dirty="0"/>
              <a:t>but who does not hold the beneficial interest in such shares shall file with the company, a </a:t>
            </a:r>
            <a:r>
              <a:rPr lang="en-US" dirty="0" smtClean="0"/>
              <a:t>declaration to </a:t>
            </a:r>
            <a:r>
              <a:rPr lang="en-US" dirty="0"/>
              <a:t>that effect in Form No. </a:t>
            </a:r>
            <a:r>
              <a:rPr lang="en-US" b="1" dirty="0" err="1"/>
              <a:t>MGT</a:t>
            </a:r>
            <a:r>
              <a:rPr lang="en-US" b="1" dirty="0"/>
              <a:t>-4 </a:t>
            </a:r>
            <a:r>
              <a:rPr lang="en-US" dirty="0"/>
              <a:t>within 30 days. Similarly the beneficial owner shall make a declaration to </a:t>
            </a:r>
            <a:r>
              <a:rPr lang="en-US" dirty="0" smtClean="0"/>
              <a:t>the company </a:t>
            </a:r>
            <a:r>
              <a:rPr lang="en-US" dirty="0"/>
              <a:t>in Form No. </a:t>
            </a:r>
            <a:r>
              <a:rPr lang="en-US" b="1" dirty="0" err="1"/>
              <a:t>MGT</a:t>
            </a:r>
            <a:r>
              <a:rPr lang="en-US" b="1" dirty="0"/>
              <a:t>-5 </a:t>
            </a:r>
            <a:r>
              <a:rPr lang="en-US" dirty="0"/>
              <a:t>within 30 days. The company shall on receipt of </a:t>
            </a:r>
            <a:r>
              <a:rPr lang="en-US" dirty="0" err="1"/>
              <a:t>MGT</a:t>
            </a:r>
            <a:r>
              <a:rPr lang="en-US" dirty="0"/>
              <a:t>-4/</a:t>
            </a:r>
            <a:r>
              <a:rPr lang="en-US" dirty="0" err="1"/>
              <a:t>MGT</a:t>
            </a:r>
            <a:r>
              <a:rPr lang="en-US" dirty="0"/>
              <a:t>-5 shall make </a:t>
            </a:r>
            <a:r>
              <a:rPr lang="en-US" dirty="0" smtClean="0"/>
              <a:t>a note </a:t>
            </a:r>
            <a:r>
              <a:rPr lang="en-US" dirty="0"/>
              <a:t>of such declaration in the register of members and file within 30 days a return in Form No. </a:t>
            </a:r>
            <a:r>
              <a:rPr lang="en-US" b="1" dirty="0" err="1"/>
              <a:t>MGT</a:t>
            </a:r>
            <a:r>
              <a:rPr lang="en-US" b="1" dirty="0"/>
              <a:t>-6 </a:t>
            </a:r>
            <a:r>
              <a:rPr lang="en-US" dirty="0"/>
              <a:t>with </a:t>
            </a:r>
            <a:r>
              <a:rPr lang="en-US" dirty="0" smtClean="0"/>
              <a:t>the ROC </a:t>
            </a:r>
            <a:r>
              <a:rPr lang="en-US" dirty="0"/>
              <a:t>with fee.</a:t>
            </a:r>
          </a:p>
          <a:p>
            <a:r>
              <a:rPr lang="en-US" dirty="0"/>
              <a:t>Penalty for contravention on person in default: </a:t>
            </a:r>
            <a:r>
              <a:rPr lang="en-US" dirty="0" err="1"/>
              <a:t>upto</a:t>
            </a:r>
            <a:r>
              <a:rPr lang="en-US" dirty="0"/>
              <a:t> Rs 50,000 &amp; further </a:t>
            </a:r>
            <a:r>
              <a:rPr lang="en-US" dirty="0" err="1"/>
              <a:t>upto</a:t>
            </a:r>
            <a:r>
              <a:rPr lang="en-US" dirty="0"/>
              <a:t> Rs 1,000 per day in case </a:t>
            </a:r>
            <a:r>
              <a:rPr lang="en-US" dirty="0" smtClean="0"/>
              <a:t>of continuation </a:t>
            </a:r>
            <a:r>
              <a:rPr lang="en-US" dirty="0"/>
              <a:t>of default.</a:t>
            </a:r>
          </a:p>
        </p:txBody>
      </p:sp>
    </p:spTree>
    <p:extLst>
      <p:ext uri="{BB962C8B-B14F-4D97-AF65-F5344CB8AC3E}">
        <p14:creationId xmlns:p14="http://schemas.microsoft.com/office/powerpoint/2010/main" val="22076280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Return [Sec 92]: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Form </a:t>
            </a:r>
            <a:r>
              <a:rPr lang="en-US" dirty="0"/>
              <a:t>No. </a:t>
            </a:r>
            <a:r>
              <a:rPr lang="en-US" b="1" dirty="0" err="1"/>
              <a:t>MGT</a:t>
            </a:r>
            <a:r>
              <a:rPr lang="en-US" b="1" dirty="0"/>
              <a:t>-7 </a:t>
            </a:r>
            <a:r>
              <a:rPr lang="en-US" dirty="0"/>
              <a:t>to be signed by a director and to be </a:t>
            </a:r>
            <a:r>
              <a:rPr lang="en-US" dirty="0" smtClean="0"/>
              <a:t>filed with </a:t>
            </a:r>
            <a:r>
              <a:rPr lang="en-US" dirty="0"/>
              <a:t>the registrar within 60 days of </a:t>
            </a:r>
            <a:r>
              <a:rPr lang="en-US" dirty="0" err="1"/>
              <a:t>AGM</a:t>
            </a:r>
            <a:r>
              <a:rPr lang="en-US" dirty="0" smtClean="0"/>
              <a:t>.</a:t>
            </a:r>
          </a:p>
          <a:p>
            <a:r>
              <a:rPr lang="en-US" dirty="0"/>
              <a:t>Further the same should be certified by a Company Secretary </a:t>
            </a:r>
            <a:r>
              <a:rPr lang="en-US" dirty="0" smtClean="0"/>
              <a:t>in practice </a:t>
            </a:r>
            <a:r>
              <a:rPr lang="en-US" dirty="0"/>
              <a:t>in Form No. </a:t>
            </a:r>
            <a:r>
              <a:rPr lang="en-US" b="1" dirty="0" err="1"/>
              <a:t>MGT</a:t>
            </a:r>
            <a:r>
              <a:rPr lang="en-US" b="1" dirty="0"/>
              <a:t>-8 </a:t>
            </a:r>
            <a:r>
              <a:rPr lang="en-US" dirty="0"/>
              <a:t>in </a:t>
            </a:r>
            <a:r>
              <a:rPr lang="en-US" dirty="0" smtClean="0"/>
              <a:t>case of </a:t>
            </a:r>
            <a:r>
              <a:rPr lang="en-US" dirty="0"/>
              <a:t>a listed company or a company having paid up share capital of &gt;= Rs </a:t>
            </a:r>
            <a:r>
              <a:rPr lang="en-US" dirty="0" smtClean="0"/>
              <a:t>5 </a:t>
            </a:r>
            <a:r>
              <a:rPr lang="en-US" dirty="0" err="1" smtClean="0"/>
              <a:t>cr</a:t>
            </a:r>
            <a:r>
              <a:rPr lang="en-US" dirty="0" smtClean="0"/>
              <a:t> </a:t>
            </a:r>
            <a:r>
              <a:rPr lang="en-US" dirty="0"/>
              <a:t>or turnover of &gt;= Rs 50 cr</a:t>
            </a:r>
            <a:r>
              <a:rPr lang="en-US" b="1" dirty="0"/>
              <a:t>. </a:t>
            </a:r>
            <a:endParaRPr lang="en-US" b="1" dirty="0" smtClean="0"/>
          </a:p>
          <a:p>
            <a:r>
              <a:rPr lang="en-US" dirty="0" smtClean="0"/>
              <a:t>Copy </a:t>
            </a:r>
            <a:r>
              <a:rPr lang="en-US" dirty="0"/>
              <a:t>of annual return to be kept at registered office. The extract of the </a:t>
            </a:r>
            <a:r>
              <a:rPr lang="en-US" dirty="0" smtClean="0"/>
              <a:t>annual return </a:t>
            </a:r>
            <a:r>
              <a:rPr lang="en-US" dirty="0"/>
              <a:t>to be attached with the Board’s Report shall be in Form No. </a:t>
            </a:r>
            <a:r>
              <a:rPr lang="en-US" b="1" dirty="0" err="1"/>
              <a:t>MGT</a:t>
            </a:r>
            <a:r>
              <a:rPr lang="en-US" b="1" dirty="0"/>
              <a:t>-9</a:t>
            </a:r>
            <a:r>
              <a:rPr lang="en-US" dirty="0"/>
              <a:t>. </a:t>
            </a:r>
            <a:r>
              <a:rPr lang="en-US" dirty="0">
                <a:effectLst>
                  <a:glow rad="101600">
                    <a:schemeClr val="accent3">
                      <a:lumMod val="60000"/>
                      <a:lumOff val="4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Copy of annual return shall </a:t>
            </a:r>
            <a:r>
              <a:rPr lang="en-US" dirty="0" smtClean="0">
                <a:effectLst>
                  <a:glow rad="101600">
                    <a:schemeClr val="accent3">
                      <a:lumMod val="60000"/>
                      <a:lumOff val="4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be preserved </a:t>
            </a:r>
            <a:r>
              <a:rPr lang="en-US" dirty="0">
                <a:effectLst>
                  <a:glow rad="101600">
                    <a:schemeClr val="accent3">
                      <a:lumMod val="60000"/>
                      <a:lumOff val="4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for a period of 8 years.</a:t>
            </a:r>
          </a:p>
          <a:p>
            <a:r>
              <a:rPr lang="en-US" dirty="0">
                <a:solidFill>
                  <a:srgbClr val="C00000"/>
                </a:solidFill>
              </a:rPr>
              <a:t>Penalty for contravention: Rs 50,000 – Rs 500,000; on officer in default: Rs 50,000 – Rs 500,000 or 6 </a:t>
            </a:r>
            <a:r>
              <a:rPr lang="en-US" dirty="0" smtClean="0">
                <a:solidFill>
                  <a:srgbClr val="C00000"/>
                </a:solidFill>
              </a:rPr>
              <a:t>months imprisonment </a:t>
            </a:r>
            <a:r>
              <a:rPr lang="en-US" dirty="0">
                <a:solidFill>
                  <a:srgbClr val="C00000"/>
                </a:solidFill>
              </a:rPr>
              <a:t>or both.</a:t>
            </a:r>
          </a:p>
        </p:txBody>
      </p:sp>
    </p:spTree>
    <p:extLst>
      <p:ext uri="{BB962C8B-B14F-4D97-AF65-F5344CB8AC3E}">
        <p14:creationId xmlns:p14="http://schemas.microsoft.com/office/powerpoint/2010/main" val="197293751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Meetings of Members</a:t>
            </a:r>
            <a:endParaRPr lang="en-US" sz="3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3285">
            <a:off x="3212780" y="2230251"/>
            <a:ext cx="5144268" cy="1591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15848"/>
            <a:ext cx="2438400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6477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Annual </a:t>
            </a:r>
            <a:r>
              <a:rPr lang="en-US" dirty="0" smtClean="0"/>
              <a:t>General </a:t>
            </a:r>
            <a:r>
              <a:rPr lang="en-US" dirty="0"/>
              <a:t>Meeting [Sec 96</a:t>
            </a:r>
            <a:r>
              <a:rPr lang="en-US" dirty="0" smtClean="0"/>
              <a:t>]: 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company shall hold an </a:t>
            </a:r>
            <a:r>
              <a:rPr lang="en-US" dirty="0" err="1"/>
              <a:t>AGM</a:t>
            </a:r>
            <a:r>
              <a:rPr lang="en-US" dirty="0"/>
              <a:t> every year </a:t>
            </a:r>
            <a:r>
              <a:rPr lang="en-US" dirty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within 6 months </a:t>
            </a:r>
            <a:r>
              <a:rPr lang="en-US" dirty="0"/>
              <a:t>of closing of financial year and </a:t>
            </a:r>
            <a:r>
              <a:rPr lang="en-US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within before </a:t>
            </a:r>
            <a:r>
              <a:rPr lang="en-US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15 months </a:t>
            </a:r>
            <a:r>
              <a:rPr lang="en-US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from last </a:t>
            </a:r>
            <a:r>
              <a:rPr lang="en-US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AGM</a:t>
            </a:r>
            <a:r>
              <a:rPr lang="en-US" dirty="0"/>
              <a:t>. Further </a:t>
            </a:r>
            <a:r>
              <a:rPr lang="en-US" dirty="0" err="1"/>
              <a:t>AGM</a:t>
            </a:r>
            <a:r>
              <a:rPr lang="en-US" dirty="0"/>
              <a:t> shall be held between 9 AM and 6 pm on any day that is not a </a:t>
            </a:r>
            <a:r>
              <a:rPr lang="en-US" dirty="0" smtClean="0"/>
              <a:t>National </a:t>
            </a:r>
            <a:r>
              <a:rPr lang="en-US" dirty="0"/>
              <a:t>Holiday.</a:t>
            </a:r>
          </a:p>
          <a:p>
            <a:r>
              <a:rPr lang="en-US" dirty="0"/>
              <a:t>Every </a:t>
            </a:r>
            <a:r>
              <a:rPr lang="en-US" dirty="0" err="1"/>
              <a:t>AGM</a:t>
            </a:r>
            <a:r>
              <a:rPr lang="en-US" dirty="0"/>
              <a:t> shall be called in the city where registered office of the company is situated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816" y="4800600"/>
            <a:ext cx="260985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34509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Extra-ordinary general 1. Meeting [Sec 100]: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Board may whenever it deems fit, call an extra-ordinary general meeting of the company.</a:t>
            </a:r>
          </a:p>
          <a:p>
            <a:r>
              <a:rPr lang="en-US" dirty="0"/>
              <a:t>Unlike director meeting, shareholder meeting cannot be held through video conferencing though voting can </a:t>
            </a:r>
            <a:r>
              <a:rPr lang="en-US" dirty="0" smtClean="0"/>
              <a:t>be through </a:t>
            </a:r>
            <a:r>
              <a:rPr lang="en-US" dirty="0"/>
              <a:t>postal </a:t>
            </a:r>
            <a:r>
              <a:rPr lang="en-US" dirty="0" smtClean="0"/>
              <a:t>ballot.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825" y="5486400"/>
            <a:ext cx="3686175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16579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382000" cy="1085088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Notice </a:t>
            </a:r>
            <a:r>
              <a:rPr lang="en-US" sz="3600" dirty="0"/>
              <a:t>of meeting &amp; explanatory statement [Sec 101 &amp; 102</a:t>
            </a:r>
            <a:r>
              <a:rPr lang="en-US" sz="3600" dirty="0" smtClean="0"/>
              <a:t>]: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/>
              <a:t>general meeting of a company may be called by giving a notice of 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clear 21 days</a:t>
            </a:r>
            <a:r>
              <a:rPr lang="en-US" dirty="0"/>
              <a:t>. In case of special business:</a:t>
            </a:r>
          </a:p>
          <a:p>
            <a:r>
              <a:rPr lang="en-US" dirty="0"/>
              <a:t>an explanatory statement setting forth all information / facts and details of interest of any director / </a:t>
            </a:r>
            <a:r>
              <a:rPr lang="en-US" dirty="0" err="1"/>
              <a:t>KMP</a:t>
            </a:r>
            <a:r>
              <a:rPr lang="en-US" dirty="0"/>
              <a:t> in </a:t>
            </a:r>
            <a:r>
              <a:rPr lang="en-US" dirty="0" smtClean="0"/>
              <a:t>such business </a:t>
            </a:r>
            <a:r>
              <a:rPr lang="en-US" dirty="0"/>
              <a:t>shall be annexed to such notice. All business shall be deemed to be special in an </a:t>
            </a:r>
            <a:r>
              <a:rPr lang="en-US" dirty="0" err="1"/>
              <a:t>AGM</a:t>
            </a:r>
            <a:r>
              <a:rPr lang="en-US" dirty="0"/>
              <a:t> except </a:t>
            </a:r>
            <a:r>
              <a:rPr lang="en-US" dirty="0" smtClean="0"/>
              <a:t>for following</a:t>
            </a:r>
            <a:r>
              <a:rPr lang="en-US" dirty="0"/>
              <a:t>: </a:t>
            </a:r>
            <a:endParaRPr lang="en-US" dirty="0" smtClean="0"/>
          </a:p>
          <a:p>
            <a:r>
              <a:rPr lang="en-US" dirty="0" smtClean="0"/>
              <a:t>consideration </a:t>
            </a:r>
            <a:r>
              <a:rPr lang="en-US" dirty="0"/>
              <a:t>of financial statements, declaration of dividend, appointment of directors in place </a:t>
            </a:r>
            <a:r>
              <a:rPr lang="en-US" dirty="0" smtClean="0"/>
              <a:t>of those </a:t>
            </a:r>
            <a:r>
              <a:rPr lang="en-US" dirty="0"/>
              <a:t>retiring, appointment of auditors. In the case of any other meeting, all business shall be deemed to </a:t>
            </a:r>
            <a:r>
              <a:rPr lang="en-US" dirty="0" smtClean="0"/>
              <a:t>be special</a:t>
            </a:r>
            <a:r>
              <a:rPr lang="en-US" dirty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9390577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Filing of Resolutions [Sec 117</a:t>
            </a:r>
            <a:r>
              <a:rPr lang="en-US" dirty="0" smtClean="0"/>
              <a:t>]: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copy of following resolution together with copy of agreement and/or explanatory statement, if any should </a:t>
            </a:r>
            <a:r>
              <a:rPr lang="en-US" dirty="0" smtClean="0"/>
              <a:t>be filed </a:t>
            </a:r>
            <a:r>
              <a:rPr lang="en-US" dirty="0"/>
              <a:t>in Form No. </a:t>
            </a:r>
            <a:r>
              <a:rPr lang="en-US" b="1" dirty="0" err="1"/>
              <a:t>MGT</a:t>
            </a:r>
            <a:r>
              <a:rPr lang="en-US" b="1" dirty="0"/>
              <a:t>-14 </a:t>
            </a:r>
            <a:r>
              <a:rPr lang="en-US" dirty="0"/>
              <a:t>with the Registrar 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within 30 days: </a:t>
            </a:r>
            <a:endParaRPr lang="en-US" dirty="0" smtClean="0"/>
          </a:p>
          <a:p>
            <a:pPr marL="365760" lvl="1" indent="0">
              <a:buNone/>
            </a:pPr>
            <a:r>
              <a:rPr lang="en-US" dirty="0" smtClean="0"/>
              <a:t>(</a:t>
            </a:r>
            <a:r>
              <a:rPr lang="en-US" dirty="0"/>
              <a:t>i) special resolutions, </a:t>
            </a:r>
            <a:endParaRPr lang="en-US" dirty="0" smtClean="0"/>
          </a:p>
          <a:p>
            <a:pPr marL="365760" lvl="1" indent="0">
              <a:buNone/>
            </a:pPr>
            <a:r>
              <a:rPr lang="en-US" dirty="0" smtClean="0"/>
              <a:t>(</a:t>
            </a:r>
            <a:r>
              <a:rPr lang="en-US" dirty="0"/>
              <a:t>ii) the powers that </a:t>
            </a:r>
            <a:r>
              <a:rPr lang="en-US" dirty="0" smtClean="0"/>
              <a:t>board of </a:t>
            </a:r>
            <a:r>
              <a:rPr lang="en-US" dirty="0"/>
              <a:t>directors can exercise only by means of a </a:t>
            </a:r>
            <a:r>
              <a:rPr lang="en-US" dirty="0" smtClean="0"/>
              <a:t>resolution </a:t>
            </a:r>
            <a:r>
              <a:rPr lang="en-US" dirty="0"/>
              <a:t>u/s 179 (3), 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(Slide no. 48)</a:t>
            </a:r>
          </a:p>
          <a:p>
            <a:pPr marL="365760" lvl="1" indent="0">
              <a:buNone/>
            </a:pPr>
            <a:r>
              <a:rPr lang="en-US" dirty="0" smtClean="0"/>
              <a:t>(</a:t>
            </a:r>
            <a:r>
              <a:rPr lang="en-US" dirty="0"/>
              <a:t>iii) specified resolutions.</a:t>
            </a:r>
          </a:p>
          <a:p>
            <a:r>
              <a:rPr lang="en-US" dirty="0"/>
              <a:t>Penalty for contravention: Rs 500,000 – Rs 25,00,000; on officer in default: Rs 100,000 – Rs 500,000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399" y="5655559"/>
            <a:ext cx="2133599" cy="1202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00272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Minutes </a:t>
            </a:r>
            <a:r>
              <a:rPr lang="en-US" sz="3600" dirty="0"/>
              <a:t>of proceedings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[</a:t>
            </a:r>
            <a:r>
              <a:rPr lang="en-US" sz="3600" dirty="0"/>
              <a:t>Sec 118</a:t>
            </a:r>
            <a:r>
              <a:rPr lang="en-US" sz="3600" dirty="0" smtClean="0"/>
              <a:t>]: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</a:t>
            </a:r>
            <a:r>
              <a:rPr lang="en-US" dirty="0"/>
              <a:t>company shall keep a register containing minutes of every general meeting and every meeting of its </a:t>
            </a:r>
            <a:r>
              <a:rPr lang="en-US" dirty="0" smtClean="0"/>
              <a:t>Board of </a:t>
            </a:r>
            <a:r>
              <a:rPr lang="en-US" dirty="0"/>
              <a:t>Directors. Each page of every such book shall be signed &amp; last page of the record of proceedings of </a:t>
            </a:r>
            <a:r>
              <a:rPr lang="en-US" dirty="0" smtClean="0"/>
              <a:t>each meeting </a:t>
            </a:r>
            <a:r>
              <a:rPr lang="en-US" dirty="0"/>
              <a:t>by the Chairman thereof.</a:t>
            </a:r>
          </a:p>
          <a:p>
            <a:r>
              <a:rPr lang="en-US" dirty="0"/>
              <a:t>Every company has to follow the </a:t>
            </a:r>
            <a:r>
              <a:rPr lang="en-US" b="1" dirty="0"/>
              <a:t>Secretarial Standards</a:t>
            </a:r>
            <a:r>
              <a:rPr lang="en-US" dirty="0"/>
              <a:t> while preparing the minutes of board &amp; general meeting.</a:t>
            </a:r>
          </a:p>
          <a:p>
            <a:r>
              <a:rPr lang="en-US" dirty="0"/>
              <a:t>Penalty for contravention: Rs 25,000; on officer in default: Rs 5,000.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52400"/>
            <a:ext cx="2333625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45112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Corporate Social </a:t>
            </a:r>
            <a:r>
              <a:rPr lang="en-US" sz="3600" b="1" dirty="0" smtClean="0"/>
              <a:t>Responsibility </a:t>
            </a:r>
            <a:br>
              <a:rPr lang="en-US" sz="3600" b="1" dirty="0" smtClean="0"/>
            </a:br>
            <a:r>
              <a:rPr lang="en-US" sz="3600" b="1" dirty="0" smtClean="0"/>
              <a:t>(Sec 135)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applicable on any corporate </a:t>
            </a:r>
            <a:r>
              <a:rPr lang="en-US" dirty="0" smtClean="0"/>
              <a:t>with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/>
              <a:t>net-worth of Rs </a:t>
            </a:r>
            <a:r>
              <a:rPr lang="en-US" dirty="0"/>
              <a:t>500 </a:t>
            </a:r>
            <a:r>
              <a:rPr lang="en-US" dirty="0" err="1" smtClean="0"/>
              <a:t>crore</a:t>
            </a:r>
            <a:r>
              <a:rPr lang="en-US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more,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gross </a:t>
            </a:r>
            <a:r>
              <a:rPr lang="en-US" dirty="0"/>
              <a:t>revenues of Rs </a:t>
            </a:r>
            <a:r>
              <a:rPr lang="en-US" dirty="0"/>
              <a:t>1000 </a:t>
            </a:r>
            <a:r>
              <a:rPr lang="en-US" dirty="0" err="1" smtClean="0"/>
              <a:t>crore</a:t>
            </a:r>
            <a:r>
              <a:rPr lang="en-US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more, or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net </a:t>
            </a:r>
            <a:r>
              <a:rPr lang="en-US" dirty="0"/>
              <a:t>income of Rs </a:t>
            </a:r>
            <a:r>
              <a:rPr lang="en-US" dirty="0"/>
              <a:t>5 </a:t>
            </a:r>
            <a:r>
              <a:rPr lang="en-US" dirty="0" err="1" smtClean="0"/>
              <a:t>crore</a:t>
            </a:r>
            <a:r>
              <a:rPr lang="en-US" smtClean="0"/>
              <a:t> </a:t>
            </a:r>
            <a:r>
              <a:rPr lang="en-US" smtClean="0"/>
              <a:t>or </a:t>
            </a:r>
            <a:r>
              <a:rPr lang="en-US" dirty="0"/>
              <a:t>more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during </a:t>
            </a:r>
            <a:r>
              <a:rPr lang="en-US" dirty="0"/>
              <a:t>any of the preceding three financial years</a:t>
            </a:r>
            <a:r>
              <a:rPr lang="en-US" dirty="0" smtClean="0"/>
              <a:t>.</a:t>
            </a:r>
          </a:p>
          <a:p>
            <a:r>
              <a:rPr lang="en-US" dirty="0"/>
              <a:t>Requires 2% of the profit </a:t>
            </a:r>
            <a:r>
              <a:rPr lang="en-US" b="1" dirty="0"/>
              <a:t>before tax</a:t>
            </a:r>
            <a:r>
              <a:rPr lang="en-US" dirty="0"/>
              <a:t> (average of last 3 years) as per annual audited accounts to be spent </a:t>
            </a:r>
            <a:r>
              <a:rPr lang="en-US" dirty="0" smtClean="0"/>
              <a:t>on CSR</a:t>
            </a:r>
            <a:r>
              <a:rPr lang="en-US" dirty="0"/>
              <a:t>. If the company fails to spend such amount, Board shall specify the reasons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371600"/>
            <a:ext cx="1971675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39465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New Act needed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Gabriola" pitchFamily="82" charset="0"/>
              </a:rPr>
              <a:t>The changing national and international economic environment, exponential growth of the Indian economy and changes in the stakeholders‘ expectations necessitated for a need for a new Companies Law.</a:t>
            </a:r>
            <a:endParaRPr lang="en-US" sz="3200" dirty="0"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3949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Corporate Social </a:t>
            </a:r>
            <a:r>
              <a:rPr lang="en-US" sz="4000" b="1" dirty="0" smtClean="0"/>
              <a:t>Responsibility (</a:t>
            </a:r>
            <a:r>
              <a:rPr lang="en-US" sz="4000" b="1" dirty="0"/>
              <a:t>Sec 135)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Applicable from the financial year 2014-15.</a:t>
            </a:r>
          </a:p>
          <a:p>
            <a:r>
              <a:rPr lang="en-US" dirty="0"/>
              <a:t>Company to constitute an internal committee consisting of three or more directors (if there are only </a:t>
            </a:r>
            <a:r>
              <a:rPr lang="en-US" dirty="0" smtClean="0"/>
              <a:t>2 directors </a:t>
            </a:r>
            <a:r>
              <a:rPr lang="en-US" dirty="0"/>
              <a:t>then both shall constitute CSR committee). The said committee shall take decision on </a:t>
            </a:r>
            <a:r>
              <a:rPr lang="en-US" dirty="0" smtClean="0"/>
              <a:t>selection, implementation </a:t>
            </a:r>
            <a:r>
              <a:rPr lang="en-US" dirty="0"/>
              <a:t>and monitoring of CSR projects. Board shall approve CSR policy basis CSR </a:t>
            </a:r>
            <a:r>
              <a:rPr lang="en-US" dirty="0" smtClean="0"/>
              <a:t>committee recommendations</a:t>
            </a:r>
            <a:r>
              <a:rPr lang="en-US" dirty="0"/>
              <a:t>.</a:t>
            </a:r>
          </a:p>
          <a:p>
            <a:r>
              <a:rPr lang="en-US" dirty="0" smtClean="0"/>
              <a:t>Company </a:t>
            </a:r>
            <a:r>
              <a:rPr lang="en-US" dirty="0"/>
              <a:t>to report annually on its CSR Activities as per Annexure in the Board’s report. </a:t>
            </a:r>
            <a:r>
              <a:rPr lang="en-US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CSR 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policy shall </a:t>
            </a:r>
            <a:r>
              <a:rPr lang="en-US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be displayed on the company’s website.</a:t>
            </a:r>
          </a:p>
          <a:p>
            <a:r>
              <a:rPr lang="en-US" dirty="0" smtClean="0"/>
              <a:t>Following </a:t>
            </a:r>
            <a:r>
              <a:rPr lang="en-US" dirty="0"/>
              <a:t>shall not count as CSR activity: – </a:t>
            </a:r>
            <a:endParaRPr lang="en-US" dirty="0" smtClean="0"/>
          </a:p>
          <a:p>
            <a:pPr marL="365760" lvl="1" indent="0">
              <a:buNone/>
            </a:pPr>
            <a:r>
              <a:rPr lang="en-US" dirty="0" smtClean="0"/>
              <a:t>i</a:t>
            </a:r>
            <a:r>
              <a:rPr lang="en-US" dirty="0"/>
              <a:t>) activities which are exclusively for the benefit </a:t>
            </a:r>
            <a:r>
              <a:rPr lang="en-US" dirty="0" smtClean="0"/>
              <a:t>of employees </a:t>
            </a:r>
            <a:r>
              <a:rPr lang="en-US" dirty="0"/>
              <a:t>of the company or their family members</a:t>
            </a:r>
            <a:r>
              <a:rPr lang="en-US" dirty="0" smtClean="0"/>
              <a:t>;</a:t>
            </a:r>
          </a:p>
          <a:p>
            <a:pPr marL="365760" lvl="1" indent="0">
              <a:buNone/>
            </a:pPr>
            <a:r>
              <a:rPr lang="en-US" dirty="0" smtClean="0"/>
              <a:t> </a:t>
            </a:r>
            <a:r>
              <a:rPr lang="en-US" dirty="0"/>
              <a:t>ii) activities undertaken in pursuance of its </a:t>
            </a:r>
            <a:r>
              <a:rPr lang="en-US" dirty="0" smtClean="0"/>
              <a:t>normal course </a:t>
            </a:r>
            <a:r>
              <a:rPr lang="en-US" dirty="0"/>
              <a:t>of business</a:t>
            </a:r>
            <a:r>
              <a:rPr lang="en-US" dirty="0" smtClean="0"/>
              <a:t>;</a:t>
            </a:r>
          </a:p>
          <a:p>
            <a:pPr marL="365760" lvl="1" indent="0">
              <a:buNone/>
            </a:pPr>
            <a:r>
              <a:rPr lang="en-US" dirty="0" smtClean="0"/>
              <a:t> </a:t>
            </a:r>
            <a:r>
              <a:rPr lang="en-US" dirty="0"/>
              <a:t>iii) one time activities like organization of race etc.</a:t>
            </a:r>
          </a:p>
          <a:p>
            <a:r>
              <a:rPr lang="en-US" dirty="0" smtClean="0"/>
              <a:t>Companies </a:t>
            </a:r>
            <a:r>
              <a:rPr lang="en-US" dirty="0"/>
              <a:t>can also carry CSR through trusts / societies (NGOs) </a:t>
            </a:r>
            <a:r>
              <a:rPr lang="en-US" dirty="0" err="1"/>
              <a:t>etc</a:t>
            </a:r>
            <a:r>
              <a:rPr lang="en-US" dirty="0"/>
              <a:t> provided such entities have an</a:t>
            </a:r>
          </a:p>
        </p:txBody>
      </p:sp>
    </p:spTree>
    <p:extLst>
      <p:ext uri="{BB962C8B-B14F-4D97-AF65-F5344CB8AC3E}">
        <p14:creationId xmlns:p14="http://schemas.microsoft.com/office/powerpoint/2010/main" val="11415781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Audit &amp; Accounts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9765">
            <a:off x="3341878" y="1987838"/>
            <a:ext cx="5084852" cy="2425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98143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 smtClean="0"/>
              <a:t>Tenor </a:t>
            </a:r>
            <a:r>
              <a:rPr lang="en-US" sz="3600" b="1" u="sng" dirty="0"/>
              <a:t>of Auditor [Sec 139(1</a:t>
            </a:r>
            <a:r>
              <a:rPr lang="en-US" sz="3600" b="1" u="sng" dirty="0" smtClean="0"/>
              <a:t>)]: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Auditor </a:t>
            </a:r>
            <a:r>
              <a:rPr lang="en-US" dirty="0"/>
              <a:t>shall hold office from the conclusion of that meeting (counted as first meeting) till the conclusion of </a:t>
            </a:r>
            <a:r>
              <a:rPr lang="en-US" dirty="0" smtClean="0"/>
              <a:t>its </a:t>
            </a:r>
            <a:r>
              <a:rPr lang="en-US" b="1" dirty="0" smtClean="0"/>
              <a:t>sixth </a:t>
            </a:r>
            <a:r>
              <a:rPr lang="en-US" dirty="0" err="1"/>
              <a:t>AGM</a:t>
            </a:r>
            <a:r>
              <a:rPr lang="en-US" dirty="0"/>
              <a:t>.</a:t>
            </a:r>
          </a:p>
          <a:p>
            <a:r>
              <a:rPr lang="en-US" dirty="0"/>
              <a:t>Though </a:t>
            </a:r>
            <a:r>
              <a:rPr lang="en-US" b="1" dirty="0"/>
              <a:t>an annual ratification is required</a:t>
            </a:r>
            <a:r>
              <a:rPr lang="en-US" dirty="0"/>
              <a:t>, it is implied that there must be genuine reasons for not ratifying </a:t>
            </a:r>
            <a:r>
              <a:rPr lang="en-US" dirty="0" smtClean="0"/>
              <a:t>the same, </a:t>
            </a:r>
            <a:r>
              <a:rPr lang="en-US" dirty="0" err="1"/>
              <a:t>egs</a:t>
            </a:r>
            <a:r>
              <a:rPr lang="en-US" dirty="0"/>
              <a:t>. undue hike in audit fee, undue delay in finalization of audit etc.</a:t>
            </a:r>
          </a:p>
          <a:p>
            <a:r>
              <a:rPr lang="en-US" dirty="0"/>
              <a:t>Notice of appointment of auditor shall be filed with ROC </a:t>
            </a:r>
            <a:r>
              <a:rPr lang="en-US" dirty="0">
                <a:solidFill>
                  <a:srgbClr val="FF0000"/>
                </a:solidFill>
              </a:rPr>
              <a:t>within 15 days </a:t>
            </a:r>
            <a:r>
              <a:rPr lang="en-US" dirty="0"/>
              <a:t>of the meeting in Form No. </a:t>
            </a:r>
            <a:r>
              <a:rPr lang="en-US" b="1" dirty="0"/>
              <a:t>ADT-1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59599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/>
              <a:t>Rotation of Auditor </a:t>
            </a:r>
            <a:r>
              <a:rPr lang="en-US" sz="3600" dirty="0"/>
              <a:t>[Sec 139(2</a:t>
            </a:r>
            <a:r>
              <a:rPr lang="en-US" sz="3600" dirty="0" smtClean="0"/>
              <a:t>)]: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</a:t>
            </a:r>
            <a:r>
              <a:rPr lang="en-US" dirty="0"/>
              <a:t>private limited companies having </a:t>
            </a:r>
            <a:endParaRPr lang="en-US" dirty="0" smtClean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paid </a:t>
            </a:r>
            <a:r>
              <a:rPr lang="en-US" dirty="0"/>
              <a:t>up share capital of Rs 20 crores or more or </a:t>
            </a:r>
            <a:endParaRPr lang="en-US" dirty="0" smtClean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borrowings </a:t>
            </a:r>
            <a:r>
              <a:rPr lang="en-US" dirty="0"/>
              <a:t>of Rs </a:t>
            </a:r>
            <a:r>
              <a:rPr lang="en-US" dirty="0" smtClean="0"/>
              <a:t>50 crores </a:t>
            </a:r>
            <a:r>
              <a:rPr lang="en-US" dirty="0"/>
              <a:t>of more</a:t>
            </a:r>
            <a:r>
              <a:rPr lang="en-US" dirty="0" smtClean="0"/>
              <a:t>,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/>
              <a:t>shall rotate an individual auditor in 5 years </a:t>
            </a:r>
            <a:r>
              <a:rPr lang="en-US" dirty="0" smtClean="0"/>
              <a:t>and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/>
              <a:t>a firm of auditors in two 5 year terms </a:t>
            </a:r>
            <a:r>
              <a:rPr lang="en-US" dirty="0" smtClean="0"/>
              <a:t>with different </a:t>
            </a:r>
            <a:r>
              <a:rPr lang="en-US" dirty="0"/>
              <a:t>partners in each term</a:t>
            </a:r>
            <a:r>
              <a:rPr lang="en-US" dirty="0" smtClean="0"/>
              <a:t>.</a:t>
            </a:r>
          </a:p>
          <a:p>
            <a:r>
              <a:rPr lang="en-US" b="1" u="sng" dirty="0" smtClean="0"/>
              <a:t>Auditing </a:t>
            </a:r>
            <a:r>
              <a:rPr lang="en-US" b="1" u="sng" dirty="0"/>
              <a:t>Standards [Sec 143(9)]:</a:t>
            </a:r>
          </a:p>
          <a:p>
            <a:r>
              <a:rPr lang="en-US" dirty="0"/>
              <a:t>Every auditor shall comply with the auditing standards.</a:t>
            </a:r>
            <a:endParaRPr lang="en-US" b="1" dirty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2453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If any of the provisions of Sec 139 to 146 is contravened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Penalty for company [Sec 147</a:t>
            </a:r>
            <a:r>
              <a:rPr lang="en-US" dirty="0" smtClean="0"/>
              <a:t>]:</a:t>
            </a:r>
          </a:p>
          <a:p>
            <a:r>
              <a:rPr lang="en-US" dirty="0" smtClean="0"/>
              <a:t>Amount : </a:t>
            </a:r>
            <a:r>
              <a:rPr lang="en-US" dirty="0"/>
              <a:t>Rs 25,000 to Rs 0.5 </a:t>
            </a:r>
            <a:r>
              <a:rPr lang="en-US" dirty="0" smtClean="0"/>
              <a:t>million </a:t>
            </a:r>
            <a:r>
              <a:rPr lang="en-US" b="1" dirty="0" smtClean="0"/>
              <a:t>for Company </a:t>
            </a:r>
          </a:p>
          <a:p>
            <a:r>
              <a:rPr lang="en-US" dirty="0"/>
              <a:t>every officer of the company who is in </a:t>
            </a:r>
            <a:r>
              <a:rPr lang="en-US" dirty="0" smtClean="0"/>
              <a:t>default : </a:t>
            </a:r>
            <a:r>
              <a:rPr lang="en-US" b="1" dirty="0" smtClean="0"/>
              <a:t>imprisonment</a:t>
            </a:r>
            <a:r>
              <a:rPr lang="en-US" dirty="0" smtClean="0"/>
              <a:t>-</a:t>
            </a:r>
            <a:r>
              <a:rPr lang="en-US" dirty="0"/>
              <a:t>may extend to one year </a:t>
            </a:r>
            <a:r>
              <a:rPr lang="en-US" dirty="0" smtClean="0"/>
              <a:t>or </a:t>
            </a:r>
            <a:r>
              <a:rPr lang="en-US" b="1" dirty="0"/>
              <a:t>with fine </a:t>
            </a:r>
            <a:r>
              <a:rPr lang="en-US" dirty="0"/>
              <a:t>ranging from Rs 10,000 to Rs 0.1 million </a:t>
            </a:r>
            <a:r>
              <a:rPr lang="en-US" dirty="0" smtClean="0"/>
              <a:t>or both</a:t>
            </a:r>
            <a:r>
              <a:rPr lang="en-US" dirty="0"/>
              <a:t>.</a:t>
            </a:r>
            <a:endParaRPr lang="en-US" b="1" dirty="0" smtClean="0"/>
          </a:p>
          <a:p>
            <a:r>
              <a:rPr lang="en-US" b="1" dirty="0" smtClean="0"/>
              <a:t>Similarly fine &amp; punishment specified for auditor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513530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Internal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turnover of </a:t>
            </a:r>
            <a:r>
              <a:rPr lang="en-US" b="1" dirty="0"/>
              <a:t>Rs 200 crores or more </a:t>
            </a:r>
            <a:r>
              <a:rPr lang="en-US" dirty="0"/>
              <a:t>during the preceding financial </a:t>
            </a:r>
            <a:r>
              <a:rPr lang="en-US" dirty="0" smtClean="0"/>
              <a:t>year</a:t>
            </a:r>
          </a:p>
          <a:p>
            <a:r>
              <a:rPr lang="en-US" b="1" dirty="0"/>
              <a:t>Note</a:t>
            </a:r>
            <a:r>
              <a:rPr lang="en-US" dirty="0"/>
              <a:t>: Internal auditor must necessarily be appointed only by a Board resolution.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3577418"/>
            <a:ext cx="4572000" cy="3042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74102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Audit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New rules have taken out textiles, automobiles, engineering and electronics out of Cost audit and </a:t>
            </a:r>
            <a:r>
              <a:rPr lang="en-US" dirty="0" smtClean="0"/>
              <a:t>added companies </a:t>
            </a:r>
            <a:r>
              <a:rPr lang="en-US" dirty="0"/>
              <a:t>involved in health, education and </a:t>
            </a:r>
            <a:r>
              <a:rPr lang="en-US" dirty="0" smtClean="0"/>
              <a:t>construction</a:t>
            </a:r>
          </a:p>
          <a:p>
            <a:r>
              <a:rPr lang="en-US" dirty="0"/>
              <a:t>Such companies are required to keep cost records </a:t>
            </a:r>
            <a:r>
              <a:rPr lang="en-US" dirty="0" smtClean="0"/>
              <a:t>if their </a:t>
            </a:r>
            <a:r>
              <a:rPr lang="en-US" dirty="0"/>
              <a:t>turnover is Rs 25 crores or more &amp; also do cost audit if their turnover is Rs 100 crores or more.</a:t>
            </a:r>
            <a:endParaRPr lang="en-US" dirty="0" smtClean="0"/>
          </a:p>
          <a:p>
            <a:r>
              <a:rPr lang="en-US" dirty="0" smtClean="0"/>
              <a:t>Cost records </a:t>
            </a:r>
            <a:r>
              <a:rPr lang="en-US" dirty="0"/>
              <a:t>to be maintained in Form </a:t>
            </a:r>
            <a:r>
              <a:rPr lang="en-US" b="1" dirty="0" err="1">
                <a:latin typeface="Calibri" pitchFamily="34" charset="0"/>
                <a:cs typeface="Calibri" pitchFamily="34" charset="0"/>
              </a:rPr>
              <a:t>CRA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-1 </a:t>
            </a:r>
            <a:r>
              <a:rPr lang="en-US" dirty="0"/>
              <a:t>and in such manner as to facilitate calculation of per unit cost </a:t>
            </a:r>
            <a:r>
              <a:rPr lang="en-US" dirty="0" smtClean="0"/>
              <a:t>of production </a:t>
            </a:r>
            <a:r>
              <a:rPr lang="en-US" dirty="0"/>
              <a:t>or cost of operations, cost of sales and margin for each of its products and activities for </a:t>
            </a:r>
            <a:r>
              <a:rPr lang="en-US" dirty="0" smtClean="0"/>
              <a:t>every financial </a:t>
            </a:r>
            <a:r>
              <a:rPr lang="en-US" dirty="0"/>
              <a:t>year on monthly or quarterly or half-yearly or annual basis.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535" y="228600"/>
            <a:ext cx="2190465" cy="182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40023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Contents of report by Board of Directors [Sec 134]: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following </a:t>
            </a:r>
            <a:r>
              <a:rPr lang="en-US" dirty="0" smtClean="0"/>
              <a:t>particulars :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/>
              <a:t>extract of annual return u/s </a:t>
            </a:r>
            <a:r>
              <a:rPr lang="en-US" dirty="0" smtClean="0"/>
              <a:t>92.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Director’s Responsibility Statement (which shall include a statement </a:t>
            </a:r>
            <a:r>
              <a:rPr lang="en-US" dirty="0" smtClean="0"/>
              <a:t>on compliance </a:t>
            </a:r>
            <a:r>
              <a:rPr lang="en-US" dirty="0"/>
              <a:t>of all applicable laws</a:t>
            </a:r>
            <a:r>
              <a:rPr lang="en-US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comments on adverse remarks by auditors, if any</a:t>
            </a:r>
            <a:r>
              <a:rPr lang="en-US" dirty="0" smtClean="0"/>
              <a:t>;</a:t>
            </a:r>
          </a:p>
          <a:p>
            <a:r>
              <a:rPr lang="en-US" dirty="0"/>
              <a:t>number of meetings of </a:t>
            </a:r>
            <a:r>
              <a:rPr lang="en-US" dirty="0" smtClean="0"/>
              <a:t>the Board</a:t>
            </a:r>
          </a:p>
          <a:p>
            <a:r>
              <a:rPr lang="en-US" dirty="0"/>
              <a:t>particulars of related party transactions in Form No. </a:t>
            </a:r>
            <a:r>
              <a:rPr lang="en-US" b="1" dirty="0" err="1" smtClean="0"/>
              <a:t>AOC</a:t>
            </a:r>
            <a:r>
              <a:rPr lang="en-US" b="1" dirty="0" smtClean="0"/>
              <a:t>-2</a:t>
            </a:r>
          </a:p>
          <a:p>
            <a:r>
              <a:rPr lang="en-US" dirty="0"/>
              <a:t>risk management </a:t>
            </a:r>
            <a:r>
              <a:rPr lang="en-US" dirty="0" smtClean="0"/>
              <a:t>policy</a:t>
            </a:r>
          </a:p>
          <a:p>
            <a:r>
              <a:rPr lang="en-US" dirty="0"/>
              <a:t>corporate </a:t>
            </a:r>
            <a:r>
              <a:rPr lang="en-US" dirty="0" smtClean="0"/>
              <a:t>social responsibility</a:t>
            </a:r>
          </a:p>
          <a:p>
            <a:r>
              <a:rPr lang="en-US" dirty="0"/>
              <a:t>steps taken for conservation of </a:t>
            </a:r>
            <a:r>
              <a:rPr lang="en-US" dirty="0" smtClean="0"/>
              <a:t>energy</a:t>
            </a:r>
          </a:p>
          <a:p>
            <a:r>
              <a:rPr lang="en-US" dirty="0"/>
              <a:t>details of imported technology &amp; efforts put in to </a:t>
            </a:r>
            <a:r>
              <a:rPr lang="en-US" dirty="0" smtClean="0"/>
              <a:t>absorb the same</a:t>
            </a:r>
          </a:p>
          <a:p>
            <a:r>
              <a:rPr lang="en-US" dirty="0"/>
              <a:t>expenditure incurred on </a:t>
            </a:r>
            <a:r>
              <a:rPr lang="en-US" dirty="0" smtClean="0"/>
              <a:t>R&amp;D</a:t>
            </a:r>
          </a:p>
          <a:p>
            <a:r>
              <a:rPr lang="en-US" dirty="0"/>
              <a:t>foreign exchange earnings &amp; outgo</a:t>
            </a:r>
          </a:p>
        </p:txBody>
      </p:sp>
    </p:spTree>
    <p:extLst>
      <p:ext uri="{BB962C8B-B14F-4D97-AF65-F5344CB8AC3E}">
        <p14:creationId xmlns:p14="http://schemas.microsoft.com/office/powerpoint/2010/main" val="3575010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Penalty for contravention</a:t>
            </a:r>
            <a:r>
              <a:rPr lang="en-US" dirty="0" smtClean="0"/>
              <a:t>:</a:t>
            </a:r>
          </a:p>
          <a:p>
            <a:r>
              <a:rPr lang="en-US" dirty="0" smtClean="0"/>
              <a:t> Rs 50,000 </a:t>
            </a:r>
            <a:r>
              <a:rPr lang="en-US" dirty="0"/>
              <a:t>– Rs </a:t>
            </a:r>
            <a:r>
              <a:rPr lang="en-US" dirty="0" smtClean="0"/>
              <a:t>25,00,000 </a:t>
            </a:r>
            <a:r>
              <a:rPr lang="en-US" b="1" dirty="0" smtClean="0"/>
              <a:t>for company</a:t>
            </a:r>
            <a:r>
              <a:rPr lang="en-US" dirty="0" smtClean="0"/>
              <a:t>; </a:t>
            </a:r>
          </a:p>
          <a:p>
            <a:r>
              <a:rPr lang="en-US" b="1" dirty="0" smtClean="0"/>
              <a:t>an </a:t>
            </a:r>
            <a:r>
              <a:rPr lang="en-US" b="1" dirty="0"/>
              <a:t>officer in default</a:t>
            </a:r>
            <a:r>
              <a:rPr lang="en-US" dirty="0"/>
              <a:t>: Rs 50,000 – Rs 500,000 or 3 years imprisonment or both</a:t>
            </a:r>
          </a:p>
        </p:txBody>
      </p:sp>
    </p:spTree>
    <p:extLst>
      <p:ext uri="{BB962C8B-B14F-4D97-AF65-F5344CB8AC3E}">
        <p14:creationId xmlns:p14="http://schemas.microsoft.com/office/powerpoint/2010/main" val="111090543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Copy of Financial Statement to be filed with registrar [Sec 137]: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copy of financial statements along with auditor report &amp; director’s report, duly adopted at </a:t>
            </a:r>
            <a:r>
              <a:rPr lang="en-US" dirty="0" err="1"/>
              <a:t>AGM</a:t>
            </a:r>
            <a:r>
              <a:rPr lang="en-US" dirty="0"/>
              <a:t> shall be </a:t>
            </a:r>
            <a:r>
              <a:rPr lang="en-US" dirty="0" smtClean="0"/>
              <a:t>filed with </a:t>
            </a:r>
            <a:r>
              <a:rPr lang="en-US" dirty="0"/>
              <a:t>Registrar together </a:t>
            </a:r>
            <a:r>
              <a:rPr lang="en-US" dirty="0" err="1"/>
              <a:t>with</a:t>
            </a:r>
            <a:r>
              <a:rPr lang="en-US" dirty="0" err="1" smtClean="0"/>
              <a:t>Form</a:t>
            </a:r>
            <a:r>
              <a:rPr lang="en-US" dirty="0" smtClean="0"/>
              <a:t> </a:t>
            </a:r>
            <a:r>
              <a:rPr lang="en-US" dirty="0" err="1" smtClean="0"/>
              <a:t>AOC</a:t>
            </a:r>
            <a:r>
              <a:rPr lang="en-US" dirty="0" smtClean="0"/>
              <a:t>-4 within </a:t>
            </a:r>
            <a:r>
              <a:rPr lang="en-US" dirty="0" err="1" smtClean="0"/>
              <a:t>30days</a:t>
            </a:r>
            <a:endParaRPr lang="en-US" dirty="0" smtClean="0"/>
          </a:p>
          <a:p>
            <a:r>
              <a:rPr lang="en-US" dirty="0"/>
              <a:t>Penalty for contravention: Rs 1,000 per day, max </a:t>
            </a:r>
            <a:r>
              <a:rPr lang="en-US" dirty="0" err="1"/>
              <a:t>upto</a:t>
            </a:r>
            <a:r>
              <a:rPr lang="en-US" dirty="0"/>
              <a:t> Rs 10 lakhs; an officer in default: Rs 100,000 – </a:t>
            </a:r>
            <a:r>
              <a:rPr lang="en-US" dirty="0" smtClean="0"/>
              <a:t>Rs 500,000 </a:t>
            </a:r>
            <a:r>
              <a:rPr lang="en-US" dirty="0"/>
              <a:t>or 6 months imprisonment or both.</a:t>
            </a:r>
          </a:p>
        </p:txBody>
      </p:sp>
    </p:spTree>
    <p:extLst>
      <p:ext uri="{BB962C8B-B14F-4D97-AF65-F5344CB8AC3E}">
        <p14:creationId xmlns:p14="http://schemas.microsoft.com/office/powerpoint/2010/main" val="38265404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Applicability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latin typeface="Gabriola" pitchFamily="82" charset="0"/>
              </a:rPr>
              <a:t>The Ministry of Corporate Affairs has </a:t>
            </a:r>
            <a:r>
              <a:rPr lang="en-US" sz="3600" dirty="0" smtClean="0">
                <a:latin typeface="Gabriola" pitchFamily="82" charset="0"/>
              </a:rPr>
              <a:t>notified</a:t>
            </a:r>
          </a:p>
          <a:p>
            <a:pPr marL="0" indent="0">
              <a:buNone/>
            </a:pPr>
            <a:r>
              <a:rPr lang="en-US" sz="3600" dirty="0" smtClean="0">
                <a:latin typeface="Gabriola" pitchFamily="82" charset="0"/>
              </a:rPr>
              <a:t> </a:t>
            </a:r>
            <a:r>
              <a:rPr lang="en-US" sz="3600" dirty="0">
                <a:latin typeface="Gabriola" pitchFamily="82" charset="0"/>
              </a:rPr>
              <a:t>98 sections of the Companies Act 2013 and </a:t>
            </a:r>
            <a:endParaRPr lang="en-US" sz="3600" dirty="0" smtClean="0">
              <a:latin typeface="Gabriola" pitchFamily="82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Gabriola" pitchFamily="82" charset="0"/>
              </a:rPr>
              <a:t>made applicable </a:t>
            </a:r>
            <a:r>
              <a:rPr lang="en-US" sz="3600" dirty="0">
                <a:latin typeface="Gabriola" pitchFamily="82" charset="0"/>
              </a:rPr>
              <a:t>from 12th September, 2013 and </a:t>
            </a:r>
            <a:endParaRPr lang="en-US" sz="3600" dirty="0" smtClean="0">
              <a:latin typeface="Gabriola" pitchFamily="82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Gabriola" pitchFamily="82" charset="0"/>
              </a:rPr>
              <a:t>Section </a:t>
            </a:r>
            <a:r>
              <a:rPr lang="en-US" sz="3600" dirty="0">
                <a:latin typeface="Gabriola" pitchFamily="82" charset="0"/>
              </a:rPr>
              <a:t>135 and Schedule VII of the Companies </a:t>
            </a:r>
            <a:r>
              <a:rPr lang="en-US" sz="3600" dirty="0" smtClean="0">
                <a:latin typeface="Gabriola" pitchFamily="82" charset="0"/>
              </a:rPr>
              <a:t>Act alongwith </a:t>
            </a:r>
            <a:r>
              <a:rPr lang="en-US" sz="3600" dirty="0">
                <a:latin typeface="Gabriola" pitchFamily="82" charset="0"/>
              </a:rPr>
              <a:t>the Rules pertaining to that section </a:t>
            </a:r>
            <a:endParaRPr lang="en-US" sz="3600" dirty="0" smtClean="0">
              <a:latin typeface="Gabriola" pitchFamily="82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Gabriola" pitchFamily="82" charset="0"/>
              </a:rPr>
              <a:t>were </a:t>
            </a:r>
            <a:r>
              <a:rPr lang="en-US" sz="3600" dirty="0">
                <a:latin typeface="Gabriola" pitchFamily="82" charset="0"/>
              </a:rPr>
              <a:t>notified in February, 2014</a:t>
            </a:r>
            <a:r>
              <a:rPr lang="en-US" dirty="0">
                <a:latin typeface="Gabriola" pitchFamily="8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81688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438400" cy="217932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DIRECTORS &amp; </a:t>
            </a:r>
          </a:p>
          <a:p>
            <a:r>
              <a:rPr lang="en-US" sz="4000" dirty="0" smtClean="0"/>
              <a:t>BOARD</a:t>
            </a:r>
          </a:p>
          <a:p>
            <a:endParaRPr lang="en-US" sz="4000" dirty="0"/>
          </a:p>
        </p:txBody>
      </p:sp>
      <p:sp>
        <p:nvSpPr>
          <p:cNvPr id="5" name="AutoShape 4" descr="https://encrypted-tbn0.gstatic.com/images?q=tbn:ANd9GcRrE36rFsRJ2UB87AQTHQuvx3ZGy0g5a0-7GhgGNGStSNiph5nkJ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4017">
            <a:off x="3160898" y="2205237"/>
            <a:ext cx="5196728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0827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Board </a:t>
            </a:r>
            <a:r>
              <a:rPr lang="en-US" dirty="0"/>
              <a:t>of Directors [Sec 149]: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46063" lvl="2" indent="-246063">
              <a:buFont typeface="Wingdings" pitchFamily="2" charset="2"/>
              <a:buChar char="v"/>
            </a:pPr>
            <a:r>
              <a:rPr lang="en-US" sz="2400" dirty="0"/>
              <a:t>M</a:t>
            </a:r>
            <a:r>
              <a:rPr lang="en-US" sz="2400" dirty="0" smtClean="0"/>
              <a:t>inimum </a:t>
            </a:r>
            <a:r>
              <a:rPr lang="en-US" sz="2400" dirty="0"/>
              <a:t>of 2 directors &amp; maximum </a:t>
            </a:r>
            <a:r>
              <a:rPr lang="en-US" sz="2400" dirty="0" smtClean="0"/>
              <a:t>of </a:t>
            </a:r>
            <a:r>
              <a:rPr lang="en-US" sz="2400" dirty="0"/>
              <a:t>15 </a:t>
            </a:r>
            <a:r>
              <a:rPr lang="en-US" sz="2400" dirty="0" smtClean="0"/>
              <a:t>directors</a:t>
            </a:r>
          </a:p>
          <a:p>
            <a:pPr marL="0" lvl="2" indent="287338">
              <a:buFont typeface="Wingdings" pitchFamily="2" charset="2"/>
              <a:buChar char="v"/>
            </a:pPr>
            <a:r>
              <a:rPr lang="en-US" sz="2400" dirty="0"/>
              <a:t>M</a:t>
            </a:r>
            <a:r>
              <a:rPr lang="en-US" sz="2400" dirty="0" smtClean="0"/>
              <a:t>ore </a:t>
            </a:r>
            <a:r>
              <a:rPr lang="en-US" sz="2400" dirty="0"/>
              <a:t>than 15 directors after passing a </a:t>
            </a:r>
            <a:r>
              <a:rPr lang="en-US" sz="2400" b="1" dirty="0"/>
              <a:t>special </a:t>
            </a:r>
            <a:r>
              <a:rPr lang="en-US" sz="2400" b="1" dirty="0" smtClean="0"/>
              <a:t>resolution</a:t>
            </a:r>
          </a:p>
          <a:p>
            <a:r>
              <a:rPr lang="en-US" sz="2400" b="1" dirty="0"/>
              <a:t>No requirement of independent directors or woman directors </a:t>
            </a:r>
            <a:r>
              <a:rPr lang="en-US" sz="2400" dirty="0"/>
              <a:t>or small shareholder’s directors in the case of </a:t>
            </a:r>
            <a:r>
              <a:rPr lang="en-US" sz="2400" dirty="0" smtClean="0"/>
              <a:t>a private </a:t>
            </a:r>
            <a:r>
              <a:rPr lang="en-US" sz="2400" dirty="0"/>
              <a:t>limited </a:t>
            </a:r>
            <a:r>
              <a:rPr lang="en-US" sz="2400" dirty="0" smtClean="0"/>
              <a:t>company</a:t>
            </a:r>
          </a:p>
          <a:p>
            <a:r>
              <a:rPr lang="en-US" sz="2400" dirty="0"/>
              <a:t>The provision of retirement of Directors by </a:t>
            </a:r>
            <a:r>
              <a:rPr lang="en-US" sz="2400" b="1" dirty="0"/>
              <a:t>rotation</a:t>
            </a:r>
            <a:r>
              <a:rPr lang="en-US" sz="2400" dirty="0"/>
              <a:t> is not applicable to a </a:t>
            </a:r>
            <a:r>
              <a:rPr lang="en-US" sz="2400" dirty="0" smtClean="0"/>
              <a:t>private limited </a:t>
            </a:r>
            <a:r>
              <a:rPr lang="en-US" sz="2400" dirty="0"/>
              <a:t>company</a:t>
            </a:r>
            <a:r>
              <a:rPr lang="en-US" sz="3200" dirty="0"/>
              <a:t>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172141"/>
            <a:ext cx="2733699" cy="2685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30483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Maximum Number of </a:t>
            </a:r>
            <a:r>
              <a:rPr lang="en-US" sz="4000" dirty="0" smtClean="0"/>
              <a:t>Directorship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Maximum 20 companies</a:t>
            </a:r>
          </a:p>
          <a:p>
            <a:r>
              <a:rPr lang="en-US" dirty="0"/>
              <a:t>The exemptions granted earlier to </a:t>
            </a:r>
            <a:r>
              <a:rPr lang="en-US" b="1" dirty="0"/>
              <a:t>alternate directorships and directorships in Private company </a:t>
            </a:r>
            <a:r>
              <a:rPr lang="en-US" dirty="0" smtClean="0"/>
              <a:t>have Provisions </a:t>
            </a:r>
            <a:r>
              <a:rPr lang="en-US" dirty="0"/>
              <a:t>Related to Private Limited Companies under Companies </a:t>
            </a:r>
            <a:r>
              <a:rPr lang="en-US" dirty="0" smtClean="0"/>
              <a:t>Act been </a:t>
            </a:r>
            <a:r>
              <a:rPr lang="en-US" dirty="0"/>
              <a:t>removed</a:t>
            </a:r>
            <a:r>
              <a:rPr lang="en-US" dirty="0" smtClean="0"/>
              <a:t>.</a:t>
            </a:r>
          </a:p>
          <a:p>
            <a:r>
              <a:rPr lang="en-US" dirty="0"/>
              <a:t>Moreover, the maximum number of </a:t>
            </a:r>
            <a:r>
              <a:rPr lang="en-US" b="1" dirty="0"/>
              <a:t>public companies </a:t>
            </a:r>
            <a:r>
              <a:rPr lang="en-US" dirty="0"/>
              <a:t>in which a person can be appointed as </a:t>
            </a:r>
            <a:r>
              <a:rPr lang="en-US" dirty="0" smtClean="0"/>
              <a:t>a director </a:t>
            </a:r>
            <a:r>
              <a:rPr lang="en-US" dirty="0"/>
              <a:t>shall </a:t>
            </a:r>
            <a:r>
              <a:rPr lang="en-US" b="1" dirty="0"/>
              <a:t>not exceed 10</a:t>
            </a:r>
            <a:r>
              <a:rPr lang="en-US" b="1" dirty="0" smtClean="0"/>
              <a:t>.</a:t>
            </a:r>
          </a:p>
          <a:p>
            <a:r>
              <a:rPr lang="en-US" dirty="0"/>
              <a:t>can be a whole time director in a </a:t>
            </a:r>
            <a:r>
              <a:rPr lang="en-US" b="1" dirty="0"/>
              <a:t>maximum of 3 </a:t>
            </a:r>
            <a:r>
              <a:rPr lang="en-US" dirty="0" smtClean="0"/>
              <a:t>companies.</a:t>
            </a:r>
          </a:p>
          <a:p>
            <a:r>
              <a:rPr lang="en-US" dirty="0"/>
              <a:t>can be an independent director in a </a:t>
            </a:r>
            <a:r>
              <a:rPr lang="en-US" b="1" dirty="0"/>
              <a:t>maximum of 7 </a:t>
            </a:r>
            <a:r>
              <a:rPr lang="en-US" dirty="0"/>
              <a:t>companies.</a:t>
            </a:r>
            <a:endParaRPr lang="en-US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4128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Appointment of directors [Sec 152]: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director shall be appointed by the company </a:t>
            </a:r>
            <a:r>
              <a:rPr lang="en-US" b="1" dirty="0"/>
              <a:t>in general </a:t>
            </a:r>
            <a:r>
              <a:rPr lang="en-US" b="1" dirty="0" smtClean="0"/>
              <a:t>meeting</a:t>
            </a:r>
          </a:p>
          <a:p>
            <a:r>
              <a:rPr lang="en-US" dirty="0"/>
              <a:t>Proposed director to provide </a:t>
            </a:r>
            <a:r>
              <a:rPr lang="en-US" b="1" dirty="0"/>
              <a:t>DIN</a:t>
            </a:r>
            <a:r>
              <a:rPr lang="en-US" dirty="0"/>
              <a:t> &amp; </a:t>
            </a:r>
            <a:r>
              <a:rPr lang="en-US" dirty="0" smtClean="0"/>
              <a:t>a </a:t>
            </a:r>
            <a:r>
              <a:rPr lang="en-US" b="1" dirty="0" smtClean="0"/>
              <a:t>declaration </a:t>
            </a:r>
            <a:r>
              <a:rPr lang="en-US" b="1" dirty="0"/>
              <a:t>that he is not disqualified </a:t>
            </a:r>
            <a:r>
              <a:rPr lang="en-US" b="1" dirty="0" smtClean="0"/>
              <a:t> (form Director -8) </a:t>
            </a:r>
            <a:r>
              <a:rPr lang="en-US" dirty="0" smtClean="0"/>
              <a:t>to </a:t>
            </a:r>
            <a:r>
              <a:rPr lang="en-US" dirty="0"/>
              <a:t>become a director under the Companies </a:t>
            </a:r>
            <a:r>
              <a:rPr lang="en-US" dirty="0" smtClean="0"/>
              <a:t>Act.</a:t>
            </a:r>
          </a:p>
          <a:p>
            <a:r>
              <a:rPr lang="en-US" dirty="0"/>
              <a:t>Further a person </a:t>
            </a:r>
            <a:r>
              <a:rPr lang="en-US" dirty="0" smtClean="0"/>
              <a:t>appointed as </a:t>
            </a:r>
            <a:r>
              <a:rPr lang="en-US" dirty="0"/>
              <a:t>a director </a:t>
            </a:r>
            <a:r>
              <a:rPr lang="en-US" dirty="0">
                <a:solidFill>
                  <a:srgbClr val="FF0000"/>
                </a:solidFill>
              </a:rPr>
              <a:t>shall not act </a:t>
            </a:r>
            <a:r>
              <a:rPr lang="en-US" dirty="0"/>
              <a:t>as a director </a:t>
            </a:r>
            <a:r>
              <a:rPr lang="en-US" dirty="0">
                <a:solidFill>
                  <a:srgbClr val="FF0000"/>
                </a:solidFill>
              </a:rPr>
              <a:t>unless</a:t>
            </a:r>
            <a:r>
              <a:rPr lang="en-US" dirty="0"/>
              <a:t> </a:t>
            </a:r>
            <a:r>
              <a:rPr lang="en-US" dirty="0" smtClean="0"/>
              <a:t>he </a:t>
            </a:r>
            <a:r>
              <a:rPr lang="en-US" b="1" dirty="0"/>
              <a:t>gives his consent </a:t>
            </a:r>
            <a:r>
              <a:rPr lang="en-US" dirty="0"/>
              <a:t>to hold the office as director in Form </a:t>
            </a:r>
            <a:r>
              <a:rPr lang="en-US" dirty="0" err="1" smtClean="0"/>
              <a:t>No.</a:t>
            </a:r>
            <a:r>
              <a:rPr lang="en-US" b="1" dirty="0" err="1" smtClean="0"/>
              <a:t>DIR</a:t>
            </a:r>
            <a:r>
              <a:rPr lang="en-US" b="1" dirty="0" smtClean="0"/>
              <a:t>-2</a:t>
            </a:r>
            <a:r>
              <a:rPr lang="en-US" dirty="0"/>
              <a:t>, and </a:t>
            </a:r>
            <a:r>
              <a:rPr lang="en-US" dirty="0" smtClean="0"/>
              <a:t>such </a:t>
            </a:r>
            <a:r>
              <a:rPr lang="en-US" dirty="0"/>
              <a:t>consent has been filed with the Registrar in Form No. </a:t>
            </a:r>
            <a:r>
              <a:rPr lang="en-US" b="1" dirty="0" err="1"/>
              <a:t>DIR</a:t>
            </a:r>
            <a:r>
              <a:rPr lang="en-US" b="1" dirty="0"/>
              <a:t>-12 </a:t>
            </a:r>
            <a:r>
              <a:rPr lang="en-US" dirty="0"/>
              <a:t>within 30 days of </a:t>
            </a:r>
            <a:r>
              <a:rPr lang="en-US" dirty="0" smtClean="0"/>
              <a:t>his appointment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79374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Resignation of Director [Sec 168]: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may resign from his office by giving a notice </a:t>
            </a:r>
            <a:r>
              <a:rPr lang="en-US" b="1" dirty="0"/>
              <a:t>in </a:t>
            </a:r>
            <a:r>
              <a:rPr lang="en-US" b="1" dirty="0" smtClean="0"/>
              <a:t>writing</a:t>
            </a:r>
          </a:p>
          <a:p>
            <a:r>
              <a:rPr lang="en-US" dirty="0"/>
              <a:t>Board shall on </a:t>
            </a:r>
            <a:r>
              <a:rPr lang="en-US" dirty="0" smtClean="0"/>
              <a:t>receipt of </a:t>
            </a:r>
            <a:r>
              <a:rPr lang="en-US" dirty="0"/>
              <a:t>such notice take note of the same, intimate </a:t>
            </a:r>
            <a:r>
              <a:rPr lang="en-US" dirty="0" smtClean="0"/>
              <a:t>ROC &amp; place </a:t>
            </a:r>
            <a:r>
              <a:rPr lang="en-US" dirty="0"/>
              <a:t>the fact of such resignation in the report </a:t>
            </a:r>
            <a:r>
              <a:rPr lang="en-US" dirty="0" smtClean="0"/>
              <a:t>of Directors.</a:t>
            </a:r>
          </a:p>
          <a:p>
            <a:r>
              <a:rPr lang="en-US" dirty="0"/>
              <a:t>forward a </a:t>
            </a:r>
            <a:r>
              <a:rPr lang="en-US" dirty="0" smtClean="0"/>
              <a:t>copy along </a:t>
            </a:r>
            <a:r>
              <a:rPr lang="en-US" dirty="0"/>
              <a:t>with detailed reasons to the </a:t>
            </a:r>
            <a:r>
              <a:rPr lang="en-US" dirty="0" smtClean="0"/>
              <a:t>ROC </a:t>
            </a:r>
            <a:r>
              <a:rPr lang="en-US" dirty="0" smtClean="0">
                <a:solidFill>
                  <a:srgbClr val="FF0000"/>
                </a:solidFill>
              </a:rPr>
              <a:t>within </a:t>
            </a:r>
            <a:r>
              <a:rPr lang="en-US" dirty="0">
                <a:solidFill>
                  <a:srgbClr val="FF0000"/>
                </a:solidFill>
              </a:rPr>
              <a:t>30 days </a:t>
            </a:r>
            <a:r>
              <a:rPr lang="en-US" dirty="0"/>
              <a:t>in Form No. </a:t>
            </a:r>
            <a:r>
              <a:rPr lang="en-US" b="1" dirty="0" err="1">
                <a:latin typeface="Calibri" pitchFamily="34" charset="0"/>
                <a:cs typeface="Calibri" pitchFamily="34" charset="0"/>
              </a:rPr>
              <a:t>DIR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-11</a:t>
            </a:r>
            <a:r>
              <a:rPr lang="en-US" dirty="0">
                <a:latin typeface="Calibri" pitchFamily="34" charset="0"/>
                <a:cs typeface="Calibri" pitchFamily="34" charset="0"/>
              </a:rPr>
              <a:t>.</a:t>
            </a:r>
            <a:endParaRPr lang="en-US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5454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Register of directors [Sec 170]: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containing prescribed particulars of its directors </a:t>
            </a:r>
            <a:r>
              <a:rPr lang="en-US" dirty="0" smtClean="0"/>
              <a:t>&amp; </a:t>
            </a:r>
            <a:r>
              <a:rPr lang="en-US" b="1" dirty="0" smtClean="0"/>
              <a:t>key </a:t>
            </a:r>
            <a:r>
              <a:rPr lang="en-US" b="1" dirty="0"/>
              <a:t>management personnel</a:t>
            </a:r>
            <a:r>
              <a:rPr lang="en-US" b="1" dirty="0" smtClean="0"/>
              <a:t>. </a:t>
            </a:r>
          </a:p>
          <a:p>
            <a:r>
              <a:rPr lang="en-US" b="1" dirty="0" err="1" smtClean="0"/>
              <a:t>KMP</a:t>
            </a:r>
            <a:r>
              <a:rPr lang="en-US" b="1" dirty="0"/>
              <a:t> </a:t>
            </a:r>
            <a:r>
              <a:rPr lang="en-US" b="1" dirty="0" smtClean="0"/>
              <a:t>includes </a:t>
            </a:r>
            <a:r>
              <a:rPr lang="en-US" dirty="0" smtClean="0"/>
              <a:t> the following </a:t>
            </a:r>
          </a:p>
          <a:p>
            <a:pPr marL="571500" indent="-571500">
              <a:buClrTx/>
              <a:buFont typeface="+mj-lt"/>
              <a:buAutoNum type="romanUcPeriod"/>
            </a:pPr>
            <a:r>
              <a:rPr lang="en-US" dirty="0" smtClean="0"/>
              <a:t>MD/ CEO / Manager and  in  their absence ,a </a:t>
            </a:r>
            <a:r>
              <a:rPr lang="en-US" dirty="0" err="1" smtClean="0"/>
              <a:t>WTD</a:t>
            </a:r>
            <a:endParaRPr lang="en-US" dirty="0" smtClean="0"/>
          </a:p>
          <a:p>
            <a:pPr marL="571500" indent="-571500">
              <a:buClrTx/>
              <a:buFont typeface="+mj-lt"/>
              <a:buAutoNum type="romanUcPeriod"/>
            </a:pPr>
            <a:r>
              <a:rPr lang="en-US" dirty="0" smtClean="0"/>
              <a:t>Company Secretary</a:t>
            </a:r>
          </a:p>
          <a:p>
            <a:pPr marL="571500" indent="-571500">
              <a:buClrTx/>
              <a:buFont typeface="+mj-lt"/>
              <a:buAutoNum type="romanUcPeriod"/>
            </a:pPr>
            <a:r>
              <a:rPr lang="en-US" dirty="0" smtClean="0"/>
              <a:t>Chief Financial Officer</a:t>
            </a:r>
          </a:p>
          <a:p>
            <a:r>
              <a:rPr lang="en-US" dirty="0"/>
              <a:t>Further a return in Form No. </a:t>
            </a:r>
            <a:r>
              <a:rPr lang="en-US" b="1" dirty="0" err="1"/>
              <a:t>DIR</a:t>
            </a:r>
            <a:r>
              <a:rPr lang="en-US" b="1" dirty="0"/>
              <a:t>-12 </a:t>
            </a:r>
            <a:r>
              <a:rPr lang="en-US" dirty="0"/>
              <a:t>shall be filed with the Registrar within </a:t>
            </a:r>
            <a:r>
              <a:rPr lang="en-US" dirty="0" smtClean="0"/>
              <a:t>30 days </a:t>
            </a:r>
            <a:r>
              <a:rPr lang="en-US" dirty="0"/>
              <a:t>from the appointment of every director &amp; </a:t>
            </a:r>
            <a:r>
              <a:rPr lang="en-US" dirty="0" err="1"/>
              <a:t>KMP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Penalty for contravention: </a:t>
            </a:r>
            <a:r>
              <a:rPr lang="en-US" dirty="0"/>
              <a:t>Rs 50,000 – 5 lacs;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an </a:t>
            </a:r>
            <a:r>
              <a:rPr lang="en-US" dirty="0"/>
              <a:t>officer in default: Rs 50,000 – 5 lacs</a:t>
            </a:r>
            <a:endParaRPr lang="en-US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477269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Meetings of Board [Sec 173]: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minimum </a:t>
            </a:r>
            <a:r>
              <a:rPr lang="en-US" dirty="0" smtClean="0"/>
              <a:t> 4- every year.</a:t>
            </a:r>
          </a:p>
          <a:p>
            <a:r>
              <a:rPr lang="en-US" dirty="0"/>
              <a:t>no more than 120 </a:t>
            </a:r>
            <a:r>
              <a:rPr lang="en-US" dirty="0" smtClean="0"/>
              <a:t>days gap between 2 meetings</a:t>
            </a:r>
          </a:p>
          <a:p>
            <a:r>
              <a:rPr lang="en-US" dirty="0"/>
              <a:t>The </a:t>
            </a:r>
            <a:r>
              <a:rPr lang="en-US" dirty="0" smtClean="0"/>
              <a:t>participation of </a:t>
            </a:r>
            <a:r>
              <a:rPr lang="en-US" dirty="0"/>
              <a:t>directors in a meeting of the Board may be either in person or through </a:t>
            </a:r>
            <a:r>
              <a:rPr lang="en-US" b="1" dirty="0"/>
              <a:t>video </a:t>
            </a:r>
            <a:r>
              <a:rPr lang="en-US" b="1" dirty="0" smtClean="0"/>
              <a:t>conferencing.</a:t>
            </a:r>
          </a:p>
          <a:p>
            <a:r>
              <a:rPr lang="en-US" dirty="0"/>
              <a:t>notice of </a:t>
            </a:r>
            <a:r>
              <a:rPr lang="en-US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not less than 7 </a:t>
            </a:r>
            <a:r>
              <a:rPr lang="en-US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days-</a:t>
            </a:r>
            <a:r>
              <a:rPr lang="en-US" dirty="0" smtClean="0"/>
              <a:t>--</a:t>
            </a:r>
            <a:r>
              <a:rPr lang="en-US" dirty="0"/>
              <a:t>by post, or hand delivery or by </a:t>
            </a:r>
            <a:r>
              <a:rPr lang="en-US" b="1" dirty="0"/>
              <a:t>electronic means</a:t>
            </a:r>
            <a:endParaRPr lang="en-US" b="1" dirty="0" smtClean="0"/>
          </a:p>
          <a:p>
            <a:r>
              <a:rPr lang="en-US" dirty="0">
                <a:solidFill>
                  <a:srgbClr val="FF0000"/>
                </a:solidFill>
              </a:rPr>
              <a:t>Provided that </a:t>
            </a:r>
            <a:r>
              <a:rPr lang="en-US" dirty="0"/>
              <a:t>a meeting of the </a:t>
            </a:r>
            <a:r>
              <a:rPr lang="en-US" dirty="0" smtClean="0"/>
              <a:t>Board may </a:t>
            </a:r>
            <a:r>
              <a:rPr lang="en-US" dirty="0"/>
              <a:t>be called at </a:t>
            </a:r>
            <a:r>
              <a:rPr lang="en-US" b="1" dirty="0"/>
              <a:t>shorter notice </a:t>
            </a:r>
            <a:r>
              <a:rPr lang="en-US" dirty="0"/>
              <a:t>to transact </a:t>
            </a:r>
            <a:r>
              <a:rPr lang="en-US" b="1" dirty="0"/>
              <a:t>urgent business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79379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Quorum for meetings of Board [Sec 174]: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1/3 </a:t>
            </a:r>
            <a:r>
              <a:rPr lang="en-US" dirty="0"/>
              <a:t>of total strength or two directors, whichever is </a:t>
            </a:r>
            <a:r>
              <a:rPr lang="en-US" dirty="0" smtClean="0"/>
              <a:t>higher.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793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of Board [Sec 179]: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They are empowered to do all such acts as a company is authorized and do subject to the provisions of the </a:t>
            </a:r>
            <a:r>
              <a:rPr lang="en-US" dirty="0" smtClean="0"/>
              <a:t>Act, Memorandum </a:t>
            </a:r>
            <a:r>
              <a:rPr lang="en-US" dirty="0"/>
              <a:t>&amp; Articles</a:t>
            </a:r>
            <a:r>
              <a:rPr lang="en-US" dirty="0" smtClean="0"/>
              <a:t>.</a:t>
            </a:r>
          </a:p>
          <a:p>
            <a:r>
              <a:rPr lang="en-US" dirty="0"/>
              <a:t>No regulation made by the company in general meeting shall invalidate any prior </a:t>
            </a:r>
            <a:r>
              <a:rPr lang="en-US" dirty="0" smtClean="0"/>
              <a:t>act of </a:t>
            </a:r>
            <a:r>
              <a:rPr lang="en-US" dirty="0"/>
              <a:t>the Board which would have been valid if that regulation had not been </a:t>
            </a:r>
            <a:r>
              <a:rPr lang="en-US" dirty="0" smtClean="0"/>
              <a:t>made</a:t>
            </a:r>
          </a:p>
          <a:p>
            <a:r>
              <a:rPr lang="en-US" b="1" dirty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The following powers shall </a:t>
            </a:r>
            <a:r>
              <a:rPr lang="en-US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be exercise </a:t>
            </a:r>
            <a:r>
              <a:rPr lang="en-US" b="1" dirty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by means of a Board resolution: </a:t>
            </a:r>
            <a:r>
              <a:rPr lang="en-US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-</a:t>
            </a:r>
          </a:p>
          <a:p>
            <a:pPr marL="365760" lvl="1" indent="0">
              <a:buNone/>
            </a:pPr>
            <a:r>
              <a:rPr lang="en-US" dirty="0"/>
              <a:t>i) To issue securities, including debentures</a:t>
            </a:r>
          </a:p>
          <a:p>
            <a:pPr marL="365760" lvl="1" indent="0">
              <a:buNone/>
            </a:pPr>
            <a:r>
              <a:rPr lang="en-US" dirty="0" smtClean="0"/>
              <a:t>ii</a:t>
            </a:r>
            <a:r>
              <a:rPr lang="en-US" dirty="0"/>
              <a:t>) To borrow monies</a:t>
            </a:r>
          </a:p>
          <a:p>
            <a:pPr marL="365760" lvl="1" indent="0">
              <a:buNone/>
            </a:pPr>
            <a:r>
              <a:rPr lang="en-US" dirty="0" smtClean="0"/>
              <a:t>iii</a:t>
            </a:r>
            <a:r>
              <a:rPr lang="en-US" dirty="0"/>
              <a:t>) To invest the funds of the company</a:t>
            </a:r>
          </a:p>
          <a:p>
            <a:pPr marL="365760" lvl="1" indent="0">
              <a:buNone/>
            </a:pPr>
            <a:r>
              <a:rPr lang="en-US" dirty="0" smtClean="0"/>
              <a:t>iv</a:t>
            </a:r>
            <a:r>
              <a:rPr lang="en-US" dirty="0"/>
              <a:t>) To approve financial statement and the Board’s report</a:t>
            </a:r>
          </a:p>
          <a:p>
            <a:pPr marL="365760" lvl="1" indent="0">
              <a:buNone/>
            </a:pPr>
            <a:r>
              <a:rPr lang="en-US" dirty="0"/>
              <a:t>v) To appoint internal auditors and secretarial auditor</a:t>
            </a:r>
          </a:p>
          <a:p>
            <a:pPr marL="365760" lvl="1" indent="0">
              <a:buNone/>
            </a:pPr>
            <a:r>
              <a:rPr lang="en-US" dirty="0"/>
              <a:t>vi) To appoint or remove </a:t>
            </a:r>
            <a:r>
              <a:rPr lang="en-US" dirty="0" err="1"/>
              <a:t>KMP</a:t>
            </a:r>
            <a:endParaRPr lang="en-US" dirty="0"/>
          </a:p>
          <a:p>
            <a:pPr marL="365760" lvl="1" indent="0">
              <a:buNone/>
            </a:pPr>
            <a:r>
              <a:rPr lang="en-US" dirty="0"/>
              <a:t>vii) To take note of the disclosure of director’s interest and shareholding etc. (</a:t>
            </a:r>
            <a:r>
              <a:rPr lang="en-US" dirty="0" err="1"/>
              <a:t>MBP</a:t>
            </a:r>
            <a:r>
              <a:rPr lang="en-US" dirty="0"/>
              <a:t>-1 is not to be filed; </a:t>
            </a:r>
            <a:r>
              <a:rPr lang="en-US" dirty="0" smtClean="0"/>
              <a:t>BR has </a:t>
            </a:r>
            <a:r>
              <a:rPr lang="en-US" dirty="0"/>
              <a:t>to just say that Board has taken note of the same as submitted by directors)</a:t>
            </a:r>
          </a:p>
          <a:p>
            <a:r>
              <a:rPr lang="en-US" dirty="0"/>
              <a:t>As per Sec 117, any resolution u/s 179 shall be filed with ROC in Form No. </a:t>
            </a:r>
            <a:r>
              <a:rPr lang="en-US" b="1" dirty="0" err="1"/>
              <a:t>MGT</a:t>
            </a:r>
            <a:r>
              <a:rPr lang="en-US" b="1" dirty="0"/>
              <a:t>-14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71716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Restrictions on powers of Board [Sec 180]: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Board of Directors shall exercise the following powers only with the consent of the company by a </a:t>
            </a:r>
            <a:r>
              <a:rPr lang="en-US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special resolution</a:t>
            </a:r>
            <a:r>
              <a:rPr lang="en-US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: </a:t>
            </a:r>
            <a:r>
              <a:rPr lang="en-US" dirty="0"/>
              <a:t>-</a:t>
            </a:r>
          </a:p>
          <a:p>
            <a:r>
              <a:rPr lang="en-US" dirty="0"/>
              <a:t>i) To sell, lease or otherwise dispose of the whole or substantially the whole of the undertaking of </a:t>
            </a:r>
            <a:r>
              <a:rPr lang="en-US" dirty="0" smtClean="0"/>
              <a:t>the company</a:t>
            </a:r>
            <a:r>
              <a:rPr lang="en-US" dirty="0"/>
              <a:t>.</a:t>
            </a:r>
          </a:p>
          <a:p>
            <a:r>
              <a:rPr lang="en-US" dirty="0"/>
              <a:t>ii) To borrow money, where the money to be borrowed, together with the money already borrowed </a:t>
            </a:r>
            <a:r>
              <a:rPr lang="en-US" dirty="0" smtClean="0"/>
              <a:t>by the </a:t>
            </a:r>
            <a:r>
              <a:rPr lang="en-US" dirty="0"/>
              <a:t>company </a:t>
            </a:r>
            <a:r>
              <a:rPr lang="en-US" b="1" dirty="0"/>
              <a:t>will exceed </a:t>
            </a:r>
            <a:r>
              <a:rPr lang="en-US" dirty="0"/>
              <a:t>aggregate of its paid up share capital &amp; free reserves.</a:t>
            </a:r>
          </a:p>
        </p:txBody>
      </p:sp>
    </p:spTree>
    <p:extLst>
      <p:ext uri="{BB962C8B-B14F-4D97-AF65-F5344CB8AC3E}">
        <p14:creationId xmlns:p14="http://schemas.microsoft.com/office/powerpoint/2010/main" val="19443303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 addition to that, 183 sections and 13 sub- sections of the already notified sections and </a:t>
            </a:r>
            <a:r>
              <a:rPr lang="en-US" sz="4000" dirty="0" smtClean="0"/>
              <a:t>rest of </a:t>
            </a:r>
            <a:r>
              <a:rPr lang="en-US" sz="4000" dirty="0"/>
              <a:t>the schedules of the Companies Act, 2013 have been notified by the Ministry on 26th </a:t>
            </a:r>
            <a:r>
              <a:rPr lang="en-US" sz="4000" dirty="0" smtClean="0"/>
              <a:t>March,2014 </a:t>
            </a:r>
            <a:r>
              <a:rPr lang="en-US" sz="4000" dirty="0"/>
              <a:t>and are made applicable from 1st April, 2014. As of now a total of 282 sections </a:t>
            </a:r>
            <a:r>
              <a:rPr lang="en-US" sz="4000" dirty="0" smtClean="0"/>
              <a:t>stand notified</a:t>
            </a:r>
            <a:r>
              <a:rPr lang="en-US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19286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Loan to Directors [Sec 185]: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No company shall directly or indirectly advance any loan, including any loan represented by a book debt, to </a:t>
            </a:r>
            <a:r>
              <a:rPr lang="en-US" dirty="0" smtClean="0"/>
              <a:t>any of </a:t>
            </a:r>
            <a:r>
              <a:rPr lang="en-US" dirty="0"/>
              <a:t>its directors or to any other person in whom the director is interested or give any guarantee or provide </a:t>
            </a:r>
            <a:r>
              <a:rPr lang="en-US" dirty="0" smtClean="0"/>
              <a:t>any security </a:t>
            </a:r>
            <a:r>
              <a:rPr lang="en-US" dirty="0"/>
              <a:t>in connection with any loan taken by him or such other person</a:t>
            </a:r>
            <a:r>
              <a:rPr lang="en-US" dirty="0" smtClean="0"/>
              <a:t>.</a:t>
            </a:r>
          </a:p>
          <a:p>
            <a:r>
              <a:rPr lang="en-US" dirty="0"/>
              <a:t>However this will </a:t>
            </a:r>
            <a:r>
              <a:rPr lang="en-US" b="1" dirty="0"/>
              <a:t>not </a:t>
            </a:r>
            <a:r>
              <a:rPr lang="en-US" dirty="0"/>
              <a:t>include </a:t>
            </a:r>
            <a:endParaRPr lang="en-US" dirty="0" smtClean="0"/>
          </a:p>
          <a:p>
            <a:pPr marL="365760" lvl="1" indent="0">
              <a:buNone/>
            </a:pPr>
            <a:r>
              <a:rPr lang="en-US" dirty="0" smtClean="0"/>
              <a:t>(</a:t>
            </a:r>
            <a:r>
              <a:rPr lang="en-US" dirty="0"/>
              <a:t>i) </a:t>
            </a:r>
            <a:r>
              <a:rPr lang="en-US" dirty="0" smtClean="0"/>
              <a:t>any loan </a:t>
            </a:r>
            <a:r>
              <a:rPr lang="en-US" dirty="0"/>
              <a:t>extended to MD/</a:t>
            </a:r>
            <a:r>
              <a:rPr lang="en-US" dirty="0" err="1"/>
              <a:t>WTD</a:t>
            </a:r>
            <a:r>
              <a:rPr lang="en-US" dirty="0"/>
              <a:t> as part of the conditions of service extended to all employees of the company; </a:t>
            </a:r>
            <a:endParaRPr lang="en-US" dirty="0" smtClean="0"/>
          </a:p>
          <a:p>
            <a:pPr marL="365760" lvl="1" indent="0">
              <a:buNone/>
            </a:pPr>
            <a:r>
              <a:rPr lang="en-US" dirty="0" smtClean="0"/>
              <a:t>(ii)any </a:t>
            </a:r>
            <a:r>
              <a:rPr lang="en-US" dirty="0"/>
              <a:t>loan extended to MD/</a:t>
            </a:r>
            <a:r>
              <a:rPr lang="en-US" dirty="0" err="1"/>
              <a:t>WTD</a:t>
            </a:r>
            <a:r>
              <a:rPr lang="en-US" dirty="0"/>
              <a:t> pursuant to any scheme approved by the members by a special resolution; or</a:t>
            </a:r>
          </a:p>
          <a:p>
            <a:pPr marL="365760" lvl="1" indent="0">
              <a:buNone/>
            </a:pPr>
            <a:r>
              <a:rPr lang="en-US" dirty="0"/>
              <a:t>(iii) by a company which in the ordinary course of its business provides loans etc. </a:t>
            </a:r>
            <a:endParaRPr lang="en-US" dirty="0" smtClean="0"/>
          </a:p>
          <a:p>
            <a:pPr marL="365760" lvl="1" indent="0">
              <a:buNone/>
            </a:pPr>
            <a:r>
              <a:rPr lang="en-US" dirty="0" smtClean="0"/>
              <a:t>(</a:t>
            </a:r>
            <a:r>
              <a:rPr lang="en-US" dirty="0"/>
              <a:t>iv) to a </a:t>
            </a:r>
            <a:r>
              <a:rPr lang="en-US" dirty="0" err="1"/>
              <a:t>WOS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5297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Any other person in whom the director is interested: relative/partner of director, relative/partner of </a:t>
            </a:r>
            <a:r>
              <a:rPr lang="en-US" dirty="0" smtClean="0"/>
              <a:t>holding company </a:t>
            </a:r>
            <a:r>
              <a:rPr lang="en-US" dirty="0"/>
              <a:t>director, any firm in which such director/relative is a partner, any private company of which any </a:t>
            </a:r>
            <a:r>
              <a:rPr lang="en-US" dirty="0" smtClean="0"/>
              <a:t>such director </a:t>
            </a:r>
            <a:r>
              <a:rPr lang="en-US" dirty="0"/>
              <a:t>is a director or member etc.</a:t>
            </a:r>
          </a:p>
          <a:p>
            <a:r>
              <a:rPr lang="en-US" dirty="0"/>
              <a:t>Penalty for contravention: Rs 500,000 – Rs 25,00,000; on director in default: Rs 500,000 – Rs 25,00,000 or </a:t>
            </a:r>
            <a:r>
              <a:rPr lang="en-US" dirty="0" smtClean="0"/>
              <a:t>6 months </a:t>
            </a:r>
            <a:r>
              <a:rPr lang="en-US" dirty="0"/>
              <a:t>imprisonment or both.</a:t>
            </a:r>
          </a:p>
          <a:p>
            <a:r>
              <a:rPr lang="en-US" dirty="0"/>
              <a:t>Section 185 was notified on 12th Sep 2013 and was applicable from that day itself. Therefore loan </a:t>
            </a:r>
            <a:r>
              <a:rPr lang="en-US" dirty="0" err="1"/>
              <a:t>etc</a:t>
            </a:r>
            <a:r>
              <a:rPr lang="en-US" dirty="0"/>
              <a:t> to </a:t>
            </a:r>
            <a:r>
              <a:rPr lang="en-US" dirty="0" smtClean="0"/>
              <a:t>director or </a:t>
            </a:r>
            <a:r>
              <a:rPr lang="en-US" dirty="0"/>
              <a:t>any person on whom director is interested, outstanding as on 12.09.13 will not be hit by the provisions of </a:t>
            </a:r>
            <a:r>
              <a:rPr lang="en-US" dirty="0" smtClean="0"/>
              <a:t>sec 185</a:t>
            </a:r>
            <a:r>
              <a:rPr lang="en-US" dirty="0"/>
              <a:t>. However they can’t be renewed and are to be repaid on the end of their term. If it is a loan repayable </a:t>
            </a:r>
            <a:r>
              <a:rPr lang="en-US" dirty="0" smtClean="0"/>
              <a:t>on demand </a:t>
            </a:r>
            <a:r>
              <a:rPr lang="en-US" dirty="0"/>
              <a:t>then still it is suggested to make a formal agreement with tenure specified in it.</a:t>
            </a:r>
          </a:p>
        </p:txBody>
      </p:sp>
    </p:spTree>
    <p:extLst>
      <p:ext uri="{BB962C8B-B14F-4D97-AF65-F5344CB8AC3E}">
        <p14:creationId xmlns:p14="http://schemas.microsoft.com/office/powerpoint/2010/main" val="8000426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Loan &amp; investment by company [Sec 186]: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No company shall directly or indirectly give any loan to any person or any other body corporate; give </a:t>
            </a:r>
            <a:r>
              <a:rPr lang="en-US" sz="3200" dirty="0" smtClean="0"/>
              <a:t>any guarantee </a:t>
            </a:r>
            <a:r>
              <a:rPr lang="en-US" sz="3200" dirty="0"/>
              <a:t>or provide security in connection with a loan to any person or any other body corporate or; </a:t>
            </a:r>
            <a:r>
              <a:rPr lang="en-US" sz="3200" dirty="0" smtClean="0"/>
              <a:t>and acquire </a:t>
            </a:r>
            <a:r>
              <a:rPr lang="en-US" sz="3200" dirty="0"/>
              <a:t>the securities of any other body corporate </a:t>
            </a:r>
            <a:r>
              <a:rPr lang="en-US" sz="3200" b="1" dirty="0"/>
              <a:t>unless</a:t>
            </a:r>
            <a:r>
              <a:rPr lang="en-US" sz="3200" dirty="0"/>
              <a:t> </a:t>
            </a:r>
            <a:r>
              <a:rPr lang="en-US" sz="3200" b="1" dirty="0">
                <a:ln w="1778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the resolution sanctioning it is passed at a </a:t>
            </a:r>
            <a:r>
              <a:rPr lang="en-US" sz="3200" b="1" dirty="0" smtClean="0">
                <a:ln w="1778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meeting of </a:t>
            </a:r>
            <a:r>
              <a:rPr lang="en-US" sz="3200" b="1" dirty="0">
                <a:ln w="1778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the Board with the consent of all the directors present &amp; prior approval of a public financial institution, </a:t>
            </a:r>
            <a:r>
              <a:rPr lang="en-US" sz="3200" b="1" dirty="0" smtClean="0">
                <a:ln w="1778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in case </a:t>
            </a:r>
            <a:r>
              <a:rPr lang="en-US" sz="3200" b="1" dirty="0">
                <a:ln w="1778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of default in loan, is taken.</a:t>
            </a:r>
          </a:p>
        </p:txBody>
      </p:sp>
    </p:spTree>
    <p:extLst>
      <p:ext uri="{BB962C8B-B14F-4D97-AF65-F5344CB8AC3E}">
        <p14:creationId xmlns:p14="http://schemas.microsoft.com/office/powerpoint/2010/main" val="32205938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Further no investment shall be made or loan or guarantee or security given exceeding 60% of its paid </a:t>
            </a:r>
            <a:r>
              <a:rPr lang="en-US" dirty="0" smtClean="0"/>
              <a:t>up share </a:t>
            </a:r>
            <a:r>
              <a:rPr lang="en-US" dirty="0"/>
              <a:t>capital, free reserves &amp; securities premium or 100% of its free reserves &amp; securities </a:t>
            </a:r>
            <a:r>
              <a:rPr lang="en-US" dirty="0" smtClean="0"/>
              <a:t>premium, whichever </a:t>
            </a:r>
            <a:r>
              <a:rPr lang="en-US" dirty="0"/>
              <a:t>is more without prior consent by means of a special resolution passed at a general meeting </a:t>
            </a:r>
            <a:r>
              <a:rPr lang="en-US" dirty="0" smtClean="0"/>
              <a:t>&amp; prior </a:t>
            </a:r>
            <a:r>
              <a:rPr lang="en-US" dirty="0"/>
              <a:t>approval of a public financial institution concerned where any term loan is subsisting + </a:t>
            </a:r>
            <a:r>
              <a:rPr lang="en-US" dirty="0" smtClean="0"/>
              <a:t>Board resolution </a:t>
            </a:r>
            <a:r>
              <a:rPr lang="en-US" dirty="0"/>
              <a:t>with the consent of all the directors present. No loan shall be given under this section at a rate </a:t>
            </a:r>
            <a:r>
              <a:rPr lang="en-US" dirty="0" smtClean="0"/>
              <a:t>of interest </a:t>
            </a:r>
            <a:r>
              <a:rPr lang="en-US" dirty="0"/>
              <a:t>lower than the prevailing yield of one year, 3 years, 5 year or 10 year Govt. security closest to </a:t>
            </a:r>
            <a:r>
              <a:rPr lang="en-US" dirty="0" smtClean="0"/>
              <a:t>the tenor </a:t>
            </a:r>
            <a:r>
              <a:rPr lang="en-US" dirty="0"/>
              <a:t>of the loan. Provided in case of a transaction with </a:t>
            </a:r>
            <a:r>
              <a:rPr lang="en-US" dirty="0" err="1"/>
              <a:t>WOS</a:t>
            </a:r>
            <a:r>
              <a:rPr lang="en-US" dirty="0"/>
              <a:t> or JV, condition for approval from </a:t>
            </a:r>
            <a:r>
              <a:rPr lang="en-US" dirty="0" smtClean="0"/>
              <a:t>members shall </a:t>
            </a:r>
            <a:r>
              <a:rPr lang="en-US" dirty="0"/>
              <a:t>not apply.</a:t>
            </a:r>
          </a:p>
        </p:txBody>
      </p:sp>
    </p:spTree>
    <p:extLst>
      <p:ext uri="{BB962C8B-B14F-4D97-AF65-F5344CB8AC3E}">
        <p14:creationId xmlns:p14="http://schemas.microsoft.com/office/powerpoint/2010/main" val="30704791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company shall disclose to its members in the financial statements the full particulars of such </a:t>
            </a:r>
            <a:r>
              <a:rPr lang="en-US" dirty="0" smtClean="0"/>
              <a:t>loans, guarantee </a:t>
            </a:r>
            <a:r>
              <a:rPr lang="en-US" dirty="0"/>
              <a:t>or investment &amp; their purpose. Further shall keep a register in Form No. </a:t>
            </a:r>
            <a:r>
              <a:rPr lang="en-US" b="1" dirty="0" err="1"/>
              <a:t>MBP</a:t>
            </a:r>
            <a:r>
              <a:rPr lang="en-US" b="1" dirty="0"/>
              <a:t>-2</a:t>
            </a:r>
            <a:r>
              <a:rPr lang="en-US" dirty="0"/>
              <a:t>. Penalty </a:t>
            </a:r>
            <a:r>
              <a:rPr lang="en-US" dirty="0" smtClean="0"/>
              <a:t>for contravention</a:t>
            </a:r>
            <a:r>
              <a:rPr lang="en-US" dirty="0"/>
              <a:t>: Rs 25,000 – Rs 500,000; on officer in default: Rs 25,000 – Rs 100,000 or 2 years </a:t>
            </a:r>
            <a:r>
              <a:rPr lang="en-US" dirty="0" smtClean="0"/>
              <a:t>imprisonment or </a:t>
            </a:r>
            <a:r>
              <a:rPr lang="en-US" dirty="0"/>
              <a:t>both.</a:t>
            </a:r>
          </a:p>
          <a:p>
            <a:r>
              <a:rPr lang="en-US" dirty="0"/>
              <a:t>Note: If as on 01.04.2014 the company has given loan or guarantee in excess of limits specified then it has to </a:t>
            </a:r>
            <a:r>
              <a:rPr lang="en-US" dirty="0" smtClean="0"/>
              <a:t>file a </a:t>
            </a:r>
            <a:r>
              <a:rPr lang="en-US" dirty="0"/>
              <a:t>Special resolution for this by 31.03.2015. Further genuine trade advances to be adjusted against supply </a:t>
            </a:r>
            <a:r>
              <a:rPr lang="en-US" dirty="0" smtClean="0"/>
              <a:t>of goods </a:t>
            </a:r>
            <a:r>
              <a:rPr lang="en-US" dirty="0"/>
              <a:t>/ services will not be considered as loans.</a:t>
            </a:r>
          </a:p>
        </p:txBody>
      </p:sp>
    </p:spTree>
    <p:extLst>
      <p:ext uri="{BB962C8B-B14F-4D97-AF65-F5344CB8AC3E}">
        <p14:creationId xmlns:p14="http://schemas.microsoft.com/office/powerpoint/2010/main" val="2635289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Related party transactions [Sec 188]: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No company shall enter into a contract or arrangement with a related party except with the consent of </a:t>
            </a:r>
            <a:r>
              <a:rPr lang="en-US" dirty="0" smtClean="0"/>
              <a:t>the Board </a:t>
            </a:r>
            <a:r>
              <a:rPr lang="en-US" dirty="0"/>
              <a:t>of Directors given by a </a:t>
            </a:r>
            <a:r>
              <a:rPr lang="en-US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resolution</a:t>
            </a:r>
            <a:r>
              <a:rPr lang="en-US" dirty="0"/>
              <a:t> at a meeting of the Board. Where any director is interested in </a:t>
            </a:r>
            <a:r>
              <a:rPr lang="en-US" dirty="0" smtClean="0"/>
              <a:t>any contract </a:t>
            </a:r>
            <a:r>
              <a:rPr lang="en-US" dirty="0"/>
              <a:t>or arrangement with a related party, such director shall not be present at the meeting </a:t>
            </a:r>
            <a:r>
              <a:rPr lang="en-US" dirty="0" smtClean="0"/>
              <a:t>during discussions </a:t>
            </a:r>
            <a:r>
              <a:rPr lang="en-US" dirty="0"/>
              <a:t>on the subject matter of the resolution relating to such contract or arrangement</a:t>
            </a:r>
            <a:r>
              <a:rPr lang="en-US" dirty="0" smtClean="0"/>
              <a:t>.</a:t>
            </a:r>
          </a:p>
          <a:p>
            <a:r>
              <a:rPr lang="en-US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Prior approval of the company by a special resolution </a:t>
            </a:r>
            <a:r>
              <a:rPr lang="en-US" dirty="0"/>
              <a:t>required in following cases</a:t>
            </a:r>
            <a:r>
              <a:rPr lang="en-US" dirty="0" smtClean="0"/>
              <a:t>:</a:t>
            </a:r>
          </a:p>
          <a:p>
            <a:pPr marL="365760" lvl="1" indent="0">
              <a:buNone/>
            </a:pPr>
            <a:r>
              <a:rPr lang="en-US" dirty="0"/>
              <a:t>i) If the company entering into the contract is having a paid up share capital of Rs 10 </a:t>
            </a:r>
            <a:r>
              <a:rPr lang="en-US" dirty="0" err="1"/>
              <a:t>cr</a:t>
            </a:r>
            <a:r>
              <a:rPr lang="en-US" dirty="0"/>
              <a:t> or more; or</a:t>
            </a:r>
          </a:p>
          <a:p>
            <a:pPr marL="365760" lvl="1" indent="0">
              <a:buNone/>
            </a:pPr>
            <a:r>
              <a:rPr lang="en-US" dirty="0"/>
              <a:t>ii) Sale, purchase or supply of goods </a:t>
            </a:r>
            <a:r>
              <a:rPr lang="en-US" b="1" dirty="0"/>
              <a:t>&gt; 25% of annual turnover</a:t>
            </a:r>
          </a:p>
          <a:p>
            <a:pPr marL="365760" lvl="1" indent="0">
              <a:buNone/>
            </a:pPr>
            <a:r>
              <a:rPr lang="en-US" dirty="0"/>
              <a:t>iii) Buying, selling or leasing property or taking any service </a:t>
            </a:r>
            <a:r>
              <a:rPr lang="en-US" b="1" dirty="0"/>
              <a:t>&gt; 10% of net-worth</a:t>
            </a:r>
          </a:p>
          <a:p>
            <a:pPr marL="365760" lvl="1" indent="0">
              <a:buNone/>
            </a:pPr>
            <a:r>
              <a:rPr lang="en-US" dirty="0"/>
              <a:t>iv) Appointment to any office or place of profit in the company, its subsidiary or associate at </a:t>
            </a:r>
            <a:r>
              <a:rPr lang="en-US" dirty="0" smtClean="0"/>
              <a:t>a monthly </a:t>
            </a:r>
            <a:r>
              <a:rPr lang="en-US" dirty="0"/>
              <a:t>remuneration of </a:t>
            </a:r>
            <a:r>
              <a:rPr lang="en-US" b="1" dirty="0"/>
              <a:t>&gt; Rs 2.5 lacs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80652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Register of contracts in which directors are interested [Sec 189]: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 185 &amp; such register shall be placed before the next meeting of the Board signed by all the directors </a:t>
            </a:r>
            <a:r>
              <a:rPr lang="en-US" dirty="0" smtClean="0"/>
              <a:t>present at </a:t>
            </a:r>
            <a:r>
              <a:rPr lang="en-US" dirty="0"/>
              <a:t>the </a:t>
            </a:r>
            <a:r>
              <a:rPr lang="en-US" dirty="0" smtClean="0"/>
              <a:t>meeting. </a:t>
            </a:r>
          </a:p>
          <a:p>
            <a:r>
              <a:rPr lang="en-US" dirty="0" smtClean="0"/>
              <a:t>Penalty </a:t>
            </a:r>
            <a:r>
              <a:rPr lang="en-US" dirty="0"/>
              <a:t>for contravention on director in default: Rs 50,000.</a:t>
            </a:r>
          </a:p>
          <a:p>
            <a:r>
              <a:rPr lang="en-US" dirty="0"/>
              <a:t>Every director shall disclose his concern or interest in any entity by giving a notice in writing in Form </a:t>
            </a:r>
            <a:r>
              <a:rPr lang="en-US" dirty="0" smtClean="0"/>
              <a:t>No. </a:t>
            </a:r>
            <a:r>
              <a:rPr lang="en-US" b="1" dirty="0" err="1" smtClean="0"/>
              <a:t>MBP</a:t>
            </a:r>
            <a:r>
              <a:rPr lang="en-US" b="1" dirty="0" smtClean="0"/>
              <a:t>-1</a:t>
            </a:r>
            <a:r>
              <a:rPr lang="en-US" dirty="0"/>
              <a:t>. Such notice shall be disclosed at the meeting and kept for 8 years.</a:t>
            </a:r>
          </a:p>
        </p:txBody>
      </p:sp>
    </p:spTree>
    <p:extLst>
      <p:ext uri="{BB962C8B-B14F-4D97-AF65-F5344CB8AC3E}">
        <p14:creationId xmlns:p14="http://schemas.microsoft.com/office/powerpoint/2010/main" val="10755057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Appointment of MD/CEO/Company Secretary/CFO + Secretarial Audit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 private limited company is </a:t>
            </a:r>
            <a:r>
              <a:rPr lang="en-US" sz="2800" b="1" dirty="0"/>
              <a:t>not compulsorily required </a:t>
            </a:r>
            <a:r>
              <a:rPr lang="en-US" sz="2800" dirty="0"/>
              <a:t>to appoint key managerial personnel (</a:t>
            </a:r>
            <a:r>
              <a:rPr lang="en-US" sz="2800" dirty="0" err="1"/>
              <a:t>KMP</a:t>
            </a:r>
            <a:r>
              <a:rPr lang="en-US" sz="2800" dirty="0"/>
              <a:t>) </a:t>
            </a:r>
            <a:r>
              <a:rPr lang="en-US" sz="2800" dirty="0" smtClean="0"/>
              <a:t>viz. MD/CEO/CFO/Company </a:t>
            </a:r>
            <a:r>
              <a:rPr lang="en-US" sz="2800" dirty="0"/>
              <a:t>Secretary.</a:t>
            </a:r>
          </a:p>
          <a:p>
            <a:r>
              <a:rPr lang="en-US" sz="2800" dirty="0"/>
              <a:t>A private limited company is also </a:t>
            </a:r>
            <a:r>
              <a:rPr lang="en-US" sz="2800" b="1" dirty="0"/>
              <a:t>not required </a:t>
            </a:r>
            <a:r>
              <a:rPr lang="en-US" sz="2800" dirty="0"/>
              <a:t>to get a secretarial audit done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20980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Sitting Fee &amp; Remuneration to Directors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company </a:t>
            </a:r>
            <a:r>
              <a:rPr lang="en-US" b="1" dirty="0"/>
              <a:t>may</a:t>
            </a:r>
            <a:r>
              <a:rPr lang="en-US" dirty="0"/>
              <a:t> pay a sitting fee to a director for attending meetings of the Board or committees thereof, </a:t>
            </a:r>
            <a:r>
              <a:rPr lang="en-US" dirty="0" smtClean="0"/>
              <a:t>such sum </a:t>
            </a:r>
            <a:r>
              <a:rPr lang="en-US" dirty="0"/>
              <a:t>as may be decided by the Board of directors thereof which shall </a:t>
            </a:r>
            <a:r>
              <a:rPr lang="en-US" b="1" dirty="0"/>
              <a:t>not exceed Rs 100,000 per meeting </a:t>
            </a:r>
            <a:r>
              <a:rPr lang="en-US" b="1" dirty="0" smtClean="0"/>
              <a:t>+ incidental </a:t>
            </a:r>
            <a:r>
              <a:rPr lang="en-US" b="1" dirty="0"/>
              <a:t>expenses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b="1" dirty="0" smtClean="0"/>
              <a:t>No </a:t>
            </a:r>
            <a:r>
              <a:rPr lang="en-US" b="1" dirty="0"/>
              <a:t>upper limit</a:t>
            </a:r>
            <a:r>
              <a:rPr lang="en-US" dirty="0"/>
              <a:t> on payment of managerial remuneration in the case of a private </a:t>
            </a:r>
            <a:r>
              <a:rPr lang="en-US" dirty="0" smtClean="0"/>
              <a:t>limited company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74314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Punishment where no specific penalty/punishment is provided [Sec 450]: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If a company or any person contravenes any provision of this Act or the rules made there under, for which no penalty/punishment is provided elsewhere in this Act – </a:t>
            </a:r>
            <a:r>
              <a:rPr lang="en-US" sz="3600" b="1" dirty="0" smtClean="0"/>
              <a:t>fine </a:t>
            </a:r>
            <a:r>
              <a:rPr lang="en-US" sz="3600" b="1" dirty="0" err="1" smtClean="0"/>
              <a:t>upto</a:t>
            </a:r>
            <a:r>
              <a:rPr lang="en-US" sz="3600" b="1" dirty="0" smtClean="0"/>
              <a:t> Rs 10,000 on company and officer in default </a:t>
            </a:r>
            <a:r>
              <a:rPr lang="en-US" sz="3600" dirty="0" smtClean="0"/>
              <a:t>&amp; in case of </a:t>
            </a:r>
            <a:r>
              <a:rPr lang="en-US" sz="3600" b="1" dirty="0" smtClean="0"/>
              <a:t>continuous contravention</a:t>
            </a:r>
            <a:r>
              <a:rPr lang="en-US" sz="3600" dirty="0" smtClean="0"/>
              <a:t> with further fine </a:t>
            </a:r>
            <a:r>
              <a:rPr lang="en-US" sz="3600" b="1" dirty="0" err="1" smtClean="0"/>
              <a:t>upto</a:t>
            </a:r>
            <a:r>
              <a:rPr lang="en-US" sz="3600" b="1" dirty="0" smtClean="0"/>
              <a:t> Rs 1,000 per day.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0977875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10591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General Provisions Applicable </a:t>
            </a:r>
            <a:br>
              <a:rPr lang="en-US" dirty="0" smtClean="0"/>
            </a:br>
            <a:r>
              <a:rPr lang="en-US" dirty="0" smtClean="0"/>
              <a:t>to Private Companies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1717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One Person Company (</a:t>
            </a:r>
            <a:r>
              <a:rPr lang="en-US" dirty="0" err="1" smtClean="0"/>
              <a:t>OPC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Only 1 member/shareholder</a:t>
            </a:r>
          </a:p>
          <a:p>
            <a:r>
              <a:rPr lang="en-US" dirty="0" smtClean="0"/>
              <a:t>Minimum 1 director , Maximum 15 directors</a:t>
            </a:r>
          </a:p>
          <a:p>
            <a:r>
              <a:rPr lang="en-US" dirty="0" smtClean="0"/>
              <a:t>Capital – Minimum 1 lac &amp; maximum 50 lacs</a:t>
            </a:r>
          </a:p>
          <a:p>
            <a:r>
              <a:rPr lang="en-US" dirty="0" smtClean="0"/>
              <a:t>Registration is similar like Private Company except </a:t>
            </a:r>
            <a:r>
              <a:rPr lang="en-US" dirty="0" err="1" smtClean="0"/>
              <a:t>apointment</a:t>
            </a:r>
            <a:r>
              <a:rPr lang="en-US" dirty="0" smtClean="0"/>
              <a:t> of nominee</a:t>
            </a:r>
          </a:p>
          <a:p>
            <a:r>
              <a:rPr lang="en-US" dirty="0" smtClean="0"/>
              <a:t>Share capital may consist of Equity &amp; Preference Capital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1693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524000"/>
            <a:ext cx="8001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   </a:t>
            </a:r>
          </a:p>
          <a:p>
            <a:r>
              <a:rPr lang="en-US" sz="9600" dirty="0"/>
              <a:t> </a:t>
            </a:r>
            <a:r>
              <a:rPr lang="en-US" sz="9600" dirty="0" smtClean="0"/>
              <a:t>     THANK YOU</a:t>
            </a:r>
          </a:p>
          <a:p>
            <a:r>
              <a:rPr lang="en-US" sz="9600" dirty="0" smtClean="0">
                <a:sym typeface="Wingdings" pitchFamily="2" charset="2"/>
              </a:rPr>
              <a:t>			  </a:t>
            </a:r>
            <a:endParaRPr lang="en-US" sz="9600" dirty="0"/>
          </a:p>
        </p:txBody>
      </p:sp>
      <p:pic>
        <p:nvPicPr>
          <p:cNvPr id="1026" name="Picture 2" descr="C:\Program Files (x86)\Microsoft Office\MEDIA\CAGCAT10\j02849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122" y="838200"/>
            <a:ext cx="3657600" cy="242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158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Maximum Number of Members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increased from 50 to </a:t>
            </a:r>
            <a:r>
              <a:rPr lang="en-US" sz="3600" b="1" dirty="0" smtClean="0"/>
              <a:t>200</a:t>
            </a:r>
          </a:p>
          <a:p>
            <a:r>
              <a:rPr lang="en-US" sz="3600" dirty="0"/>
              <a:t>Minimum share capital required is </a:t>
            </a:r>
            <a:r>
              <a:rPr lang="en-US" sz="3600" b="1" dirty="0"/>
              <a:t>Rs </a:t>
            </a:r>
            <a:r>
              <a:rPr lang="en-US" sz="3600" b="1" dirty="0" smtClean="0"/>
              <a:t>1 lacs.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4350969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Certificate of Commencement of business [Sec 11(1)]: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no </a:t>
            </a:r>
            <a:r>
              <a:rPr lang="en-US" sz="3600" dirty="0" smtClean="0"/>
              <a:t>requirement now.</a:t>
            </a:r>
          </a:p>
          <a:p>
            <a:r>
              <a:rPr lang="en-US" sz="3600" dirty="0"/>
              <a:t>However, every company shall file the </a:t>
            </a:r>
            <a:r>
              <a:rPr lang="en-US" sz="3600" dirty="0" smtClean="0"/>
              <a:t>declaration in </a:t>
            </a:r>
            <a:r>
              <a:rPr lang="en-US" sz="3600" dirty="0"/>
              <a:t>Form No.</a:t>
            </a:r>
            <a:r>
              <a:rPr lang="en-US" sz="3600" b="1" dirty="0"/>
              <a:t>INC-21 </a:t>
            </a:r>
            <a:r>
              <a:rPr lang="en-US" sz="3600" dirty="0"/>
              <a:t>&amp; the contents of the form to be verified by a CA/CS/CMA in practice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73987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Affixing name, registered office address etc. [Sec 12(3)]: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paint or affix its name &amp; the address of its registered </a:t>
            </a:r>
            <a:r>
              <a:rPr lang="en-US" dirty="0" smtClean="0"/>
              <a:t>office </a:t>
            </a:r>
            <a:r>
              <a:rPr lang="en-US" b="1" dirty="0" smtClean="0"/>
              <a:t>on </a:t>
            </a:r>
            <a:r>
              <a:rPr lang="en-US" b="1" dirty="0"/>
              <a:t>the outside of </a:t>
            </a:r>
            <a:r>
              <a:rPr lang="en-US" b="1" dirty="0" smtClean="0"/>
              <a:t>every business </a:t>
            </a:r>
            <a:r>
              <a:rPr lang="en-US" b="1" dirty="0"/>
              <a:t>place</a:t>
            </a:r>
            <a:r>
              <a:rPr lang="en-US" b="1" dirty="0" smtClean="0"/>
              <a:t>.  </a:t>
            </a:r>
          </a:p>
          <a:p>
            <a:r>
              <a:rPr lang="en-US" dirty="0"/>
              <a:t>Also it shall get its name, address of its registered office </a:t>
            </a:r>
            <a:r>
              <a:rPr lang="en-US" b="1" dirty="0"/>
              <a:t>&amp; the Corporate Identity number </a:t>
            </a:r>
            <a:r>
              <a:rPr lang="en-US" dirty="0" smtClean="0"/>
              <a:t>along with </a:t>
            </a:r>
            <a:r>
              <a:rPr lang="en-US" dirty="0"/>
              <a:t>telephone number, fax number, e-mail &amp; website address, if any printed in all its business letters, </a:t>
            </a:r>
            <a:r>
              <a:rPr lang="en-US" dirty="0" smtClean="0"/>
              <a:t>bill-heads, letter </a:t>
            </a:r>
            <a:r>
              <a:rPr lang="en-US" dirty="0"/>
              <a:t>papers and in all its notices and other official publications</a:t>
            </a:r>
            <a:r>
              <a:rPr lang="en-US" dirty="0" smtClean="0"/>
              <a:t>.</a:t>
            </a:r>
          </a:p>
          <a:p>
            <a:r>
              <a:rPr lang="en-US" dirty="0"/>
              <a:t>Further if the company has changed its name </a:t>
            </a:r>
            <a:r>
              <a:rPr lang="en-US" dirty="0" smtClean="0"/>
              <a:t>in the </a:t>
            </a:r>
            <a:r>
              <a:rPr lang="en-US" dirty="0"/>
              <a:t>last 2 years, it shall paint/affix/print </a:t>
            </a:r>
            <a:r>
              <a:rPr lang="en-US" b="1" dirty="0"/>
              <a:t>the former name </a:t>
            </a:r>
            <a:r>
              <a:rPr lang="en-US" dirty="0"/>
              <a:t>along with new name.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933135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ustom 1">
      <a:majorFont>
        <a:latin typeface="Rockwell"/>
        <a:ea typeface=""/>
        <a:cs typeface=""/>
      </a:majorFont>
      <a:minorFont>
        <a:latin typeface="Gabriola"/>
        <a:ea typeface=""/>
        <a:cs typeface="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4215</TotalTime>
  <Words>4817</Words>
  <Application>Microsoft Office PowerPoint</Application>
  <PresentationFormat>On-screen Show (4:3)</PresentationFormat>
  <Paragraphs>323</Paragraphs>
  <Slides>61</Slides>
  <Notes>61</Notes>
  <HiddenSlides>4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2" baseType="lpstr">
      <vt:lpstr>Flow</vt:lpstr>
      <vt:lpstr>Companies Act 2013</vt:lpstr>
      <vt:lpstr>The Companies Act</vt:lpstr>
      <vt:lpstr>Why New Act needed ?</vt:lpstr>
      <vt:lpstr>Applicability dates</vt:lpstr>
      <vt:lpstr>PowerPoint Presentation</vt:lpstr>
      <vt:lpstr>General Provisions Applicable  to Private Companies</vt:lpstr>
      <vt:lpstr>Maximum Number of Members</vt:lpstr>
      <vt:lpstr>Certificate of Commencement of business [Sec 11(1)]:</vt:lpstr>
      <vt:lpstr>Affixing name, registered office address etc. [Sec 12(3)]:</vt:lpstr>
      <vt:lpstr>Subsidiary company not to hold shares in its holding company. [Sec 19]:</vt:lpstr>
      <vt:lpstr>Service of Documents allowed by electronic means [Sec 20]:</vt:lpstr>
      <vt:lpstr>ALLOTMENT OF SECURITIES (Section 42, 62)</vt:lpstr>
      <vt:lpstr>ALLOTMENT OF SECURITIES (Section 42, 62)</vt:lpstr>
      <vt:lpstr>PowerPoint Presentation</vt:lpstr>
      <vt:lpstr>Publication of authorized, subscribed &amp; paid-up capital. [Sec 60]:</vt:lpstr>
      <vt:lpstr>Acceptance of Deposits [Sec 73]:</vt:lpstr>
      <vt:lpstr>PowerPoint Presentation</vt:lpstr>
      <vt:lpstr>Duty to register charges [Sec 77]:</vt:lpstr>
      <vt:lpstr>Company’s register of charges [Sec 85]:</vt:lpstr>
      <vt:lpstr>Register of members [Sec 88]:</vt:lpstr>
      <vt:lpstr>13. Beneficial interest in any share [Sec 89]: </vt:lpstr>
      <vt:lpstr>Annual Return [Sec 92]:</vt:lpstr>
      <vt:lpstr>Meetings of Members</vt:lpstr>
      <vt:lpstr>Annual General Meeting [Sec 96]:  </vt:lpstr>
      <vt:lpstr> Extra-ordinary general 1. Meeting [Sec 100]:</vt:lpstr>
      <vt:lpstr>     Notice of meeting &amp; explanatory statement [Sec 101 &amp; 102]:</vt:lpstr>
      <vt:lpstr>Filing of Resolutions [Sec 117]:</vt:lpstr>
      <vt:lpstr>Minutes of proceedings  [Sec 118]:</vt:lpstr>
      <vt:lpstr>Corporate Social Responsibility  (Sec 135)</vt:lpstr>
      <vt:lpstr>Corporate Social Responsibility (Sec 135)</vt:lpstr>
      <vt:lpstr>Audit &amp; Accounts</vt:lpstr>
      <vt:lpstr>Tenor of Auditor [Sec 139(1)]:</vt:lpstr>
      <vt:lpstr>Rotation of Auditor [Sec 139(2)]:</vt:lpstr>
      <vt:lpstr>If any of the provisions of Sec 139 to 146 is contravened</vt:lpstr>
      <vt:lpstr>Internal Audit</vt:lpstr>
      <vt:lpstr>Cost Audit </vt:lpstr>
      <vt:lpstr>Contents of report by Board of Directors [Sec 134]:</vt:lpstr>
      <vt:lpstr>PowerPoint Presentation</vt:lpstr>
      <vt:lpstr>Copy of Financial Statement to be filed with registrar [Sec 137]:</vt:lpstr>
      <vt:lpstr>PowerPoint Presentation</vt:lpstr>
      <vt:lpstr>Board of Directors [Sec 149]:</vt:lpstr>
      <vt:lpstr>Maximum Number of Directorship</vt:lpstr>
      <vt:lpstr>Appointment of directors [Sec 152]:</vt:lpstr>
      <vt:lpstr>Resignation of Director [Sec 168]:</vt:lpstr>
      <vt:lpstr>Register of directors [Sec 170]:</vt:lpstr>
      <vt:lpstr>Meetings of Board [Sec 173]:</vt:lpstr>
      <vt:lpstr>Quorum for meetings of Board [Sec 174]:</vt:lpstr>
      <vt:lpstr>Power of Board [Sec 179]:</vt:lpstr>
      <vt:lpstr>Restrictions on powers of Board [Sec 180]:</vt:lpstr>
      <vt:lpstr>Loan to Directors [Sec 185]:</vt:lpstr>
      <vt:lpstr>PowerPoint Presentation</vt:lpstr>
      <vt:lpstr>Loan &amp; investment by company [Sec 186]:</vt:lpstr>
      <vt:lpstr>PowerPoint Presentation</vt:lpstr>
      <vt:lpstr>PowerPoint Presentation</vt:lpstr>
      <vt:lpstr>Related party transactions [Sec 188]:</vt:lpstr>
      <vt:lpstr>Register of contracts in which directors are interested [Sec 189]:</vt:lpstr>
      <vt:lpstr>Appointment of MD/CEO/Company Secretary/CFO + Secretarial Audit</vt:lpstr>
      <vt:lpstr>Sitting Fee &amp; Remuneration to Directors</vt:lpstr>
      <vt:lpstr>Punishment where no specific penalty/punishment is provided [Sec 450]:</vt:lpstr>
      <vt:lpstr>One Person Company (OPC)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Companies Act 2013</dc:title>
  <dc:creator>Pratik Upadhyay</dc:creator>
  <cp:lastModifiedBy>.</cp:lastModifiedBy>
  <cp:revision>75</cp:revision>
  <dcterms:created xsi:type="dcterms:W3CDTF">2006-08-16T00:00:00Z</dcterms:created>
  <dcterms:modified xsi:type="dcterms:W3CDTF">2014-10-13T05:46:50Z</dcterms:modified>
</cp:coreProperties>
</file>