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sldIdLst>
    <p:sldId id="256" r:id="rId2"/>
    <p:sldId id="257" r:id="rId3"/>
    <p:sldId id="258" r:id="rId4"/>
    <p:sldId id="259" r:id="rId5"/>
    <p:sldId id="260" r:id="rId6"/>
    <p:sldId id="261" r:id="rId7"/>
    <p:sldId id="262"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2" d="100"/>
          <a:sy n="72" d="100"/>
        </p:scale>
        <p:origin x="64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C835824-2A63-400E-B290-69992EE05ADF}" type="datetimeFigureOut">
              <a:rPr lang="en-IN" smtClean="0"/>
              <a:t>30-October-2017</a:t>
            </a:fld>
            <a:endParaRPr lang="en-IN"/>
          </a:p>
        </p:txBody>
      </p:sp>
      <p:sp>
        <p:nvSpPr>
          <p:cNvPr id="5" name="Footer Placeholder 4"/>
          <p:cNvSpPr>
            <a:spLocks noGrp="1"/>
          </p:cNvSpPr>
          <p:nvPr>
            <p:ph type="ftr" sz="quarter" idx="11"/>
          </p:nvPr>
        </p:nvSpPr>
        <p:spPr>
          <a:xfrm>
            <a:off x="2416500" y="329307"/>
            <a:ext cx="4973915" cy="309201"/>
          </a:xfrm>
        </p:spPr>
        <p:txBody>
          <a:bodyPr/>
          <a:lstStyle/>
          <a:p>
            <a:endParaRPr lang="en-IN"/>
          </a:p>
        </p:txBody>
      </p:sp>
      <p:sp>
        <p:nvSpPr>
          <p:cNvPr id="6" name="Slide Number Placeholder 5"/>
          <p:cNvSpPr>
            <a:spLocks noGrp="1"/>
          </p:cNvSpPr>
          <p:nvPr>
            <p:ph type="sldNum" sz="quarter" idx="12"/>
          </p:nvPr>
        </p:nvSpPr>
        <p:spPr>
          <a:xfrm>
            <a:off x="1437664" y="798973"/>
            <a:ext cx="811019" cy="503578"/>
          </a:xfrm>
        </p:spPr>
        <p:txBody>
          <a:bodyPr/>
          <a:lstStyle/>
          <a:p>
            <a:fld id="{720451F6-1481-4687-AAB9-B195E94A4E65}" type="slidenum">
              <a:rPr lang="en-IN" smtClean="0"/>
              <a:t>‹#›</a:t>
            </a:fld>
            <a:endParaRPr lang="en-IN"/>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8610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835824-2A63-400E-B290-69992EE05ADF}" type="datetimeFigureOut">
              <a:rPr lang="en-IN" smtClean="0"/>
              <a:t>30-October-2017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0451F6-1481-4687-AAB9-B195E94A4E65}" type="slidenum">
              <a:rPr lang="en-IN" smtClean="0"/>
              <a:t>‹#›</a:t>
            </a:fld>
            <a:endParaRPr lang="en-IN"/>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18302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835824-2A63-400E-B290-69992EE05ADF}" type="datetimeFigureOut">
              <a:rPr lang="en-IN" smtClean="0"/>
              <a:t>30-October-2017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0451F6-1481-4687-AAB9-B195E94A4E65}" type="slidenum">
              <a:rPr lang="en-IN" smtClean="0"/>
              <a:t>‹#›</a:t>
            </a:fld>
            <a:endParaRPr lang="en-IN"/>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7346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835824-2A63-400E-B290-69992EE05ADF}" type="datetimeFigureOut">
              <a:rPr lang="en-IN" smtClean="0"/>
              <a:t>30-October-2017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0451F6-1481-4687-AAB9-B195E94A4E65}" type="slidenum">
              <a:rPr lang="en-IN" smtClean="0"/>
              <a:t>‹#›</a:t>
            </a:fld>
            <a:endParaRPr lang="en-IN"/>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3584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C835824-2A63-400E-B290-69992EE05ADF}" type="datetimeFigureOut">
              <a:rPr lang="en-IN" smtClean="0"/>
              <a:t>30-October-2017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0451F6-1481-4687-AAB9-B195E94A4E65}" type="slidenum">
              <a:rPr lang="en-IN" smtClean="0"/>
              <a:t>‹#›</a:t>
            </a:fld>
            <a:endParaRPr lang="en-IN"/>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2163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835824-2A63-400E-B290-69992EE05ADF}" type="datetimeFigureOut">
              <a:rPr lang="en-IN" smtClean="0"/>
              <a:t>30-October-2017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20451F6-1481-4687-AAB9-B195E94A4E65}" type="slidenum">
              <a:rPr lang="en-IN" smtClean="0"/>
              <a:t>‹#›</a:t>
            </a:fld>
            <a:endParaRPr lang="en-IN"/>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61859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835824-2A63-400E-B290-69992EE05ADF}" type="datetimeFigureOut">
              <a:rPr lang="en-IN" smtClean="0"/>
              <a:t>30-October-2017</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20451F6-1481-4687-AAB9-B195E94A4E65}" type="slidenum">
              <a:rPr lang="en-IN" smtClean="0"/>
              <a:t>‹#›</a:t>
            </a:fld>
            <a:endParaRPr lang="en-IN"/>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89407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C835824-2A63-400E-B290-69992EE05ADF}" type="datetimeFigureOut">
              <a:rPr lang="en-IN" smtClean="0"/>
              <a:t>30-October-2017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20451F6-1481-4687-AAB9-B195E94A4E65}" type="slidenum">
              <a:rPr lang="en-IN" smtClean="0"/>
              <a:t>‹#›</a:t>
            </a:fld>
            <a:endParaRPr lang="en-IN"/>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07376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835824-2A63-400E-B290-69992EE05ADF}" type="datetimeFigureOut">
              <a:rPr lang="en-IN" smtClean="0"/>
              <a:t>30-October-2017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20451F6-1481-4687-AAB9-B195E94A4E65}" type="slidenum">
              <a:rPr lang="en-IN" smtClean="0"/>
              <a:t>‹#›</a:t>
            </a:fld>
            <a:endParaRPr lang="en-IN"/>
          </a:p>
        </p:txBody>
      </p:sp>
    </p:spTree>
    <p:extLst>
      <p:ext uri="{BB962C8B-B14F-4D97-AF65-F5344CB8AC3E}">
        <p14:creationId xmlns:p14="http://schemas.microsoft.com/office/powerpoint/2010/main" val="1485261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835824-2A63-400E-B290-69992EE05ADF}" type="datetimeFigureOut">
              <a:rPr lang="en-IN" smtClean="0"/>
              <a:t>30-October-2017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20451F6-1481-4687-AAB9-B195E94A4E65}" type="slidenum">
              <a:rPr lang="en-IN" smtClean="0"/>
              <a:t>‹#›</a:t>
            </a:fld>
            <a:endParaRPr lang="en-IN"/>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02003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C835824-2A63-400E-B290-69992EE05ADF}" type="datetimeFigureOut">
              <a:rPr lang="en-IN" smtClean="0"/>
              <a:t>30-October-2017</a:t>
            </a:fld>
            <a:endParaRPr lang="en-IN"/>
          </a:p>
        </p:txBody>
      </p:sp>
      <p:sp>
        <p:nvSpPr>
          <p:cNvPr id="6" name="Footer Placeholder 5"/>
          <p:cNvSpPr>
            <a:spLocks noGrp="1"/>
          </p:cNvSpPr>
          <p:nvPr>
            <p:ph type="ftr" sz="quarter" idx="11"/>
          </p:nvPr>
        </p:nvSpPr>
        <p:spPr>
          <a:xfrm>
            <a:off x="1447382" y="318640"/>
            <a:ext cx="5541004" cy="320931"/>
          </a:xfrm>
        </p:spPr>
        <p:txBody>
          <a:bodyPr/>
          <a:lstStyle/>
          <a:p>
            <a:endParaRPr lang="en-IN"/>
          </a:p>
        </p:txBody>
      </p:sp>
      <p:sp>
        <p:nvSpPr>
          <p:cNvPr id="7" name="Slide Number Placeholder 6"/>
          <p:cNvSpPr>
            <a:spLocks noGrp="1"/>
          </p:cNvSpPr>
          <p:nvPr>
            <p:ph type="sldNum" sz="quarter" idx="12"/>
          </p:nvPr>
        </p:nvSpPr>
        <p:spPr/>
        <p:txBody>
          <a:bodyPr/>
          <a:lstStyle/>
          <a:p>
            <a:fld id="{720451F6-1481-4687-AAB9-B195E94A4E65}" type="slidenum">
              <a:rPr lang="en-IN" smtClean="0"/>
              <a:t>‹#›</a:t>
            </a:fld>
            <a:endParaRPr lang="en-IN"/>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76190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835824-2A63-400E-B290-69992EE05ADF}" type="datetimeFigureOut">
              <a:rPr lang="en-IN" smtClean="0"/>
              <a:t>30-October-2017</a:t>
            </a:fld>
            <a:endParaRPr lang="en-IN"/>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20451F6-1481-4687-AAB9-B195E94A4E65}" type="slidenum">
              <a:rPr lang="en-IN" smtClean="0"/>
              <a:t>‹#›</a:t>
            </a:fld>
            <a:endParaRPr lang="en-IN"/>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309423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hyperlink" Target="mailto:myraretail@gmail.com"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78142-50D1-4CF8-BC87-31A9DA102FD5}"/>
              </a:ext>
            </a:extLst>
          </p:cNvPr>
          <p:cNvSpPr>
            <a:spLocks noGrp="1"/>
          </p:cNvSpPr>
          <p:nvPr>
            <p:ph type="ctrTitle"/>
          </p:nvPr>
        </p:nvSpPr>
        <p:spPr>
          <a:xfrm>
            <a:off x="810001" y="1007166"/>
            <a:ext cx="10572000" cy="1961322"/>
          </a:xfrm>
        </p:spPr>
        <p:txBody>
          <a:bodyPr>
            <a:normAutofit fontScale="90000"/>
          </a:bodyPr>
          <a:lstStyle/>
          <a:p>
            <a:pPr algn="ctr"/>
            <a:r>
              <a:rPr lang="en-IN" sz="3600" dirty="0">
                <a:solidFill>
                  <a:srgbClr val="FF0000"/>
                </a:solidFill>
              </a:rPr>
              <a:t>Part-2</a:t>
            </a:r>
            <a:br>
              <a:rPr lang="en-IN" sz="3600" dirty="0">
                <a:solidFill>
                  <a:srgbClr val="FF0000"/>
                </a:solidFill>
              </a:rPr>
            </a:br>
            <a:r>
              <a:rPr lang="en-IN" sz="3600" dirty="0">
                <a:solidFill>
                  <a:srgbClr val="FF0000"/>
                </a:solidFill>
              </a:rPr>
              <a:t>Start  your online business/ </a:t>
            </a:r>
            <a:br>
              <a:rPr lang="en-IN" sz="3600" dirty="0">
                <a:solidFill>
                  <a:srgbClr val="FF0000"/>
                </a:solidFill>
              </a:rPr>
            </a:br>
            <a:r>
              <a:rPr lang="en-IN" sz="3600" dirty="0">
                <a:solidFill>
                  <a:srgbClr val="FF0000"/>
                </a:solidFill>
              </a:rPr>
              <a:t>Become a part of E-Commerce business/ Selling Products Online</a:t>
            </a:r>
          </a:p>
        </p:txBody>
      </p:sp>
      <p:sp>
        <p:nvSpPr>
          <p:cNvPr id="6" name="Subtitle 5">
            <a:extLst>
              <a:ext uri="{FF2B5EF4-FFF2-40B4-BE49-F238E27FC236}">
                <a16:creationId xmlns:a16="http://schemas.microsoft.com/office/drawing/2014/main" id="{008D4AE6-BA78-44CF-AFF9-BD389C2803B8}"/>
              </a:ext>
            </a:extLst>
          </p:cNvPr>
          <p:cNvSpPr>
            <a:spLocks noGrp="1"/>
          </p:cNvSpPr>
          <p:nvPr>
            <p:ph type="subTitle" idx="1"/>
          </p:nvPr>
        </p:nvSpPr>
        <p:spPr>
          <a:xfrm>
            <a:off x="1139687" y="4611756"/>
            <a:ext cx="9915165" cy="1325217"/>
          </a:xfrm>
        </p:spPr>
        <p:txBody>
          <a:bodyPr/>
          <a:lstStyle/>
          <a:p>
            <a:r>
              <a:rPr lang="en-US" dirty="0"/>
              <a:t>Deepak Kumar Gupta-9810499569, </a:t>
            </a:r>
            <a:r>
              <a:rPr lang="en-US" dirty="0">
                <a:hlinkClick r:id="rId4"/>
              </a:rPr>
              <a:t>myraretail@gmail.com</a:t>
            </a:r>
            <a:r>
              <a:rPr lang="en-US" dirty="0"/>
              <a:t>, http://dipakgupta.com/</a:t>
            </a:r>
            <a:endParaRPr lang="en-IN" dirty="0"/>
          </a:p>
        </p:txBody>
      </p:sp>
      <p:pic>
        <p:nvPicPr>
          <p:cNvPr id="7" name="Audio 6">
            <a:hlinkClick r:id="" action="ppaction://media"/>
            <a:extLst>
              <a:ext uri="{FF2B5EF4-FFF2-40B4-BE49-F238E27FC236}">
                <a16:creationId xmlns:a16="http://schemas.microsoft.com/office/drawing/2014/main" id="{29624FB8-4BD6-4221-8E6C-F52A90348B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45458461"/>
      </p:ext>
    </p:extLst>
  </p:cSld>
  <p:clrMapOvr>
    <a:masterClrMapping/>
  </p:clrMapOvr>
  <mc:AlternateContent xmlns:mc="http://schemas.openxmlformats.org/markup-compatibility/2006" xmlns:p14="http://schemas.microsoft.com/office/powerpoint/2010/main">
    <mc:Choice Requires="p14">
      <p:transition spd="slow" p14:dur="2000" advTm="10541"/>
    </mc:Choice>
    <mc:Fallback xmlns="">
      <p:transition spd="slow" advTm="10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B9648-4943-4A12-B1BF-96E77A101B7E}"/>
              </a:ext>
            </a:extLst>
          </p:cNvPr>
          <p:cNvSpPr>
            <a:spLocks noGrp="1"/>
          </p:cNvSpPr>
          <p:nvPr>
            <p:ph type="title"/>
          </p:nvPr>
        </p:nvSpPr>
        <p:spPr/>
        <p:txBody>
          <a:bodyPr/>
          <a:lstStyle/>
          <a:p>
            <a:pPr algn="ctr"/>
            <a:r>
              <a:rPr lang="en-IN" b="1" dirty="0"/>
              <a:t>HOW TO GROW YOUR ECOMMERCE BUSINESS</a:t>
            </a:r>
            <a:endParaRPr lang="en-IN" dirty="0"/>
          </a:p>
        </p:txBody>
      </p:sp>
      <p:sp>
        <p:nvSpPr>
          <p:cNvPr id="3" name="Content Placeholder 2">
            <a:extLst>
              <a:ext uri="{FF2B5EF4-FFF2-40B4-BE49-F238E27FC236}">
                <a16:creationId xmlns:a16="http://schemas.microsoft.com/office/drawing/2014/main" id="{C6D9876C-8440-435B-9CC2-D8C8926FF1EC}"/>
              </a:ext>
            </a:extLst>
          </p:cNvPr>
          <p:cNvSpPr>
            <a:spLocks noGrp="1"/>
          </p:cNvSpPr>
          <p:nvPr>
            <p:ph idx="1"/>
          </p:nvPr>
        </p:nvSpPr>
        <p:spPr/>
        <p:txBody>
          <a:bodyPr>
            <a:normAutofit/>
          </a:bodyPr>
          <a:lstStyle/>
          <a:p>
            <a:pPr algn="just"/>
            <a:r>
              <a:rPr lang="en-IN" dirty="0"/>
              <a:t>Dear friends, further to my previous articles on </a:t>
            </a:r>
            <a:r>
              <a:rPr lang="en-IN" b="1" dirty="0"/>
              <a:t>“How to start an eCommerce Business”,</a:t>
            </a:r>
            <a:r>
              <a:rPr lang="en-IN" dirty="0"/>
              <a:t> here we will discuss some ideas on how to grow your eCommerce business and learn how to sell Branded products online.</a:t>
            </a:r>
          </a:p>
          <a:p>
            <a:pPr algn="just"/>
            <a:r>
              <a:rPr lang="en-IN" b="1" dirty="0"/>
              <a:t>How to sell Branded Products:</a:t>
            </a:r>
            <a:endParaRPr lang="en-IN" dirty="0"/>
          </a:p>
          <a:p>
            <a:pPr algn="just"/>
            <a:r>
              <a:rPr lang="en-IN" dirty="0"/>
              <a:t>There is market for both branded as well as unbranded products.</a:t>
            </a:r>
          </a:p>
          <a:p>
            <a:pPr algn="just"/>
            <a:r>
              <a:rPr lang="en-IN" dirty="0"/>
              <a:t>The branded products come into the market after lot of research and development and the company spends huge chunk of money to build these brands. </a:t>
            </a:r>
          </a:p>
        </p:txBody>
      </p:sp>
      <p:pic>
        <p:nvPicPr>
          <p:cNvPr id="5" name="Audio 4">
            <a:hlinkClick r:id="" action="ppaction://media"/>
            <a:extLst>
              <a:ext uri="{FF2B5EF4-FFF2-40B4-BE49-F238E27FC236}">
                <a16:creationId xmlns:a16="http://schemas.microsoft.com/office/drawing/2014/main" id="{A3D76883-8B3D-4905-9897-FF584201814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8987887"/>
      </p:ext>
    </p:extLst>
  </p:cSld>
  <p:clrMapOvr>
    <a:masterClrMapping/>
  </p:clrMapOvr>
  <mc:AlternateContent xmlns:mc="http://schemas.openxmlformats.org/markup-compatibility/2006" xmlns:p14="http://schemas.microsoft.com/office/powerpoint/2010/main">
    <mc:Choice Requires="p14">
      <p:transition spd="slow" p14:dur="2000" advTm="18069"/>
    </mc:Choice>
    <mc:Fallback xmlns="">
      <p:transition spd="slow" advTm="18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D9A71-A9CB-415E-99CF-E18913F81839}"/>
              </a:ext>
            </a:extLst>
          </p:cNvPr>
          <p:cNvSpPr>
            <a:spLocks noGrp="1"/>
          </p:cNvSpPr>
          <p:nvPr>
            <p:ph type="title"/>
          </p:nvPr>
        </p:nvSpPr>
        <p:spPr/>
        <p:txBody>
          <a:bodyPr/>
          <a:lstStyle/>
          <a:p>
            <a:pPr algn="ctr"/>
            <a:r>
              <a:rPr lang="en-US" sz="2800" dirty="0"/>
              <a:t>Idea for selling Branded Products</a:t>
            </a:r>
            <a:endParaRPr lang="en-IN" sz="2800" dirty="0"/>
          </a:p>
        </p:txBody>
      </p:sp>
      <p:sp>
        <p:nvSpPr>
          <p:cNvPr id="3" name="Content Placeholder 2">
            <a:extLst>
              <a:ext uri="{FF2B5EF4-FFF2-40B4-BE49-F238E27FC236}">
                <a16:creationId xmlns:a16="http://schemas.microsoft.com/office/drawing/2014/main" id="{15E49D13-2B5A-4A8A-81B1-B07DA1FD83E4}"/>
              </a:ext>
            </a:extLst>
          </p:cNvPr>
          <p:cNvSpPr>
            <a:spLocks noGrp="1"/>
          </p:cNvSpPr>
          <p:nvPr>
            <p:ph idx="1"/>
          </p:nvPr>
        </p:nvSpPr>
        <p:spPr/>
        <p:txBody>
          <a:bodyPr>
            <a:normAutofit lnSpcReduction="10000"/>
          </a:bodyPr>
          <a:lstStyle/>
          <a:p>
            <a:pPr algn="just"/>
            <a:r>
              <a:rPr lang="en-IN" dirty="0"/>
              <a:t>We cannot complete in quality by manufacturing ourselves against these Branded Products. (We can have this Idea!).Think only!</a:t>
            </a:r>
          </a:p>
          <a:p>
            <a:pPr algn="just"/>
            <a:r>
              <a:rPr lang="en-IN" dirty="0"/>
              <a:t>So, first question is how to sell these branded products.</a:t>
            </a:r>
          </a:p>
          <a:p>
            <a:pPr algn="just"/>
            <a:r>
              <a:rPr lang="en-IN" dirty="0"/>
              <a:t>Whenever we sell at marketplace (Flipkart, Amazon, Paytm etc-Where ever I am using the word </a:t>
            </a:r>
            <a:r>
              <a:rPr lang="en-IN" b="1" dirty="0"/>
              <a:t>marketplace</a:t>
            </a:r>
            <a:r>
              <a:rPr lang="en-IN" dirty="0"/>
              <a:t>, it means the online portals like Amazon, Flipkart, Paytm etc), they will not allow us to sell these products straightaway. </a:t>
            </a:r>
            <a:r>
              <a:rPr lang="en-IN" b="1" dirty="0"/>
              <a:t>There is approval process involved, this process is based on the concept that no one is able to sell fake or duplicate products. That why we do have trust on these platforms as consumers.</a:t>
            </a:r>
          </a:p>
        </p:txBody>
      </p:sp>
      <p:pic>
        <p:nvPicPr>
          <p:cNvPr id="4" name="Audio 3">
            <a:hlinkClick r:id="" action="ppaction://media"/>
            <a:extLst>
              <a:ext uri="{FF2B5EF4-FFF2-40B4-BE49-F238E27FC236}">
                <a16:creationId xmlns:a16="http://schemas.microsoft.com/office/drawing/2014/main" id="{0AE7A4BC-4C0D-4AA3-9F3B-ADDABE78E0D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03753317"/>
      </p:ext>
    </p:extLst>
  </p:cSld>
  <p:clrMapOvr>
    <a:masterClrMapping/>
  </p:clrMapOvr>
  <mc:AlternateContent xmlns:mc="http://schemas.openxmlformats.org/markup-compatibility/2006" xmlns:p14="http://schemas.microsoft.com/office/powerpoint/2010/main">
    <mc:Choice Requires="p14">
      <p:transition spd="slow" p14:dur="2000" advTm="16276"/>
    </mc:Choice>
    <mc:Fallback xmlns="">
      <p:transition spd="slow" advTm="162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41A4C-4749-4083-AD5C-9C9A18A112C9}"/>
              </a:ext>
            </a:extLst>
          </p:cNvPr>
          <p:cNvSpPr>
            <a:spLocks noGrp="1"/>
          </p:cNvSpPr>
          <p:nvPr>
            <p:ph type="title"/>
          </p:nvPr>
        </p:nvSpPr>
        <p:spPr/>
        <p:txBody>
          <a:bodyPr/>
          <a:lstStyle/>
          <a:p>
            <a:pPr algn="ctr"/>
            <a:r>
              <a:rPr lang="en-US" dirty="0"/>
              <a:t>Traditional Supply chain for </a:t>
            </a:r>
            <a:br>
              <a:rPr lang="en-US" dirty="0"/>
            </a:br>
            <a:r>
              <a:rPr lang="en-US" dirty="0"/>
              <a:t>Branded Products</a:t>
            </a:r>
            <a:endParaRPr lang="en-IN" dirty="0"/>
          </a:p>
        </p:txBody>
      </p:sp>
      <p:sp>
        <p:nvSpPr>
          <p:cNvPr id="3" name="Content Placeholder 2">
            <a:extLst>
              <a:ext uri="{FF2B5EF4-FFF2-40B4-BE49-F238E27FC236}">
                <a16:creationId xmlns:a16="http://schemas.microsoft.com/office/drawing/2014/main" id="{37750A8C-31E7-478A-A608-89FE374885C7}"/>
              </a:ext>
            </a:extLst>
          </p:cNvPr>
          <p:cNvSpPr>
            <a:spLocks noGrp="1"/>
          </p:cNvSpPr>
          <p:nvPr>
            <p:ph idx="1"/>
          </p:nvPr>
        </p:nvSpPr>
        <p:spPr/>
        <p:txBody>
          <a:bodyPr>
            <a:normAutofit/>
          </a:bodyPr>
          <a:lstStyle/>
          <a:p>
            <a:pPr algn="just"/>
            <a:r>
              <a:rPr lang="en-IN" dirty="0"/>
              <a:t>We have to understand the traditional idea of selling the products for this.</a:t>
            </a:r>
          </a:p>
          <a:p>
            <a:pPr algn="just"/>
            <a:r>
              <a:rPr lang="en-IN" dirty="0"/>
              <a:t>I am taking one example for this. Many big brands have exclusive showrooms, chain system to sell their products. For example, Reebok, Nike Shoe etc, they have exclusive showrooms and no local shop other than authorised shop can sell these shoes. Why they have made such an arrangement, because they are quality conscious and serving the customers to their fullest satisfaction paying attention to their even minor complaints/suggestion. They have already established markets of customers, they do not need help of marketplace to grow their sales.</a:t>
            </a:r>
          </a:p>
          <a:p>
            <a:endParaRPr lang="en-IN" dirty="0"/>
          </a:p>
        </p:txBody>
      </p:sp>
      <p:pic>
        <p:nvPicPr>
          <p:cNvPr id="4" name="Audio 3">
            <a:hlinkClick r:id="" action="ppaction://media"/>
            <a:extLst>
              <a:ext uri="{FF2B5EF4-FFF2-40B4-BE49-F238E27FC236}">
                <a16:creationId xmlns:a16="http://schemas.microsoft.com/office/drawing/2014/main" id="{35F10000-F3CA-42D9-93A4-E8C789D63B3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588395156"/>
      </p:ext>
    </p:extLst>
  </p:cSld>
  <p:clrMapOvr>
    <a:masterClrMapping/>
  </p:clrMapOvr>
  <mc:AlternateContent xmlns:mc="http://schemas.openxmlformats.org/markup-compatibility/2006" xmlns:p14="http://schemas.microsoft.com/office/powerpoint/2010/main">
    <mc:Choice Requires="p14">
      <p:transition spd="slow" p14:dur="2000" advTm="20673"/>
    </mc:Choice>
    <mc:Fallback xmlns="">
      <p:transition spd="slow" advTm="206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5AC43-1416-45FE-A170-7398A8116CCA}"/>
              </a:ext>
            </a:extLst>
          </p:cNvPr>
          <p:cNvSpPr>
            <a:spLocks noGrp="1"/>
          </p:cNvSpPr>
          <p:nvPr>
            <p:ph type="title"/>
          </p:nvPr>
        </p:nvSpPr>
        <p:spPr>
          <a:xfrm>
            <a:off x="810000" y="357808"/>
            <a:ext cx="10571998" cy="1059829"/>
          </a:xfrm>
        </p:spPr>
        <p:txBody>
          <a:bodyPr>
            <a:normAutofit fontScale="90000"/>
          </a:bodyPr>
          <a:lstStyle/>
          <a:p>
            <a:pPr algn="ctr"/>
            <a:r>
              <a:rPr lang="en-US" sz="2800" dirty="0" err="1"/>
              <a:t>Authorisation</a:t>
            </a:r>
            <a:r>
              <a:rPr lang="en-US" sz="2800" dirty="0"/>
              <a:t> from Brand to sell their products</a:t>
            </a:r>
            <a:br>
              <a:rPr lang="en-IN" sz="2800" dirty="0"/>
            </a:br>
            <a:br>
              <a:rPr lang="en-IN" sz="2800" dirty="0"/>
            </a:br>
            <a:br>
              <a:rPr lang="en-IN" sz="2800" dirty="0"/>
            </a:br>
            <a:r>
              <a:rPr lang="en-IN" sz="2800" dirty="0"/>
              <a:t>																					</a:t>
            </a:r>
            <a:br>
              <a:rPr lang="en-IN" sz="2800" dirty="0"/>
            </a:br>
            <a:endParaRPr lang="en-IN" sz="2800" dirty="0"/>
          </a:p>
        </p:txBody>
      </p:sp>
      <p:sp>
        <p:nvSpPr>
          <p:cNvPr id="3" name="Content Placeholder 2">
            <a:extLst>
              <a:ext uri="{FF2B5EF4-FFF2-40B4-BE49-F238E27FC236}">
                <a16:creationId xmlns:a16="http://schemas.microsoft.com/office/drawing/2014/main" id="{5EEFC4F6-F6AE-40CA-8F85-DED3540B8220}"/>
              </a:ext>
            </a:extLst>
          </p:cNvPr>
          <p:cNvSpPr>
            <a:spLocks noGrp="1"/>
          </p:cNvSpPr>
          <p:nvPr>
            <p:ph idx="1"/>
          </p:nvPr>
        </p:nvSpPr>
        <p:spPr>
          <a:xfrm>
            <a:off x="1451579" y="1934817"/>
            <a:ext cx="9603275" cy="3531528"/>
          </a:xfrm>
        </p:spPr>
        <p:txBody>
          <a:bodyPr>
            <a:normAutofit fontScale="92500"/>
          </a:bodyPr>
          <a:lstStyle/>
          <a:p>
            <a:pPr algn="just"/>
            <a:r>
              <a:rPr lang="en-IN" dirty="0"/>
              <a:t>Now if you want to sell these shoes online, you cannot sell since Marketplace will ask you Brand Authorisation in your favour by these brands that you can sell their products. </a:t>
            </a:r>
          </a:p>
          <a:p>
            <a:pPr algn="just"/>
            <a:r>
              <a:rPr lang="en-IN" dirty="0"/>
              <a:t>Now think why a big Brand like Reebok will allow you. It will not certainly. They allow only to those who are able to meet their targets and have good track records of business. </a:t>
            </a:r>
          </a:p>
          <a:p>
            <a:pPr algn="just"/>
            <a:r>
              <a:rPr lang="en-IN" dirty="0"/>
              <a:t>So how theses shoes are being sold online, the answer is only those authorised showroom or dealer are selling these products online which have been authorised by them. Further, these big brands do exclusive tie-ups with these marketplaces directly to sell their products. For example, Amazon exclusively has been authorised by Pampers (baby Diapers) to sell their products. No other seller can sell their products online. </a:t>
            </a:r>
          </a:p>
        </p:txBody>
      </p:sp>
      <p:pic>
        <p:nvPicPr>
          <p:cNvPr id="4" name="Audio 3">
            <a:hlinkClick r:id="" action="ppaction://media"/>
            <a:extLst>
              <a:ext uri="{FF2B5EF4-FFF2-40B4-BE49-F238E27FC236}">
                <a16:creationId xmlns:a16="http://schemas.microsoft.com/office/drawing/2014/main" id="{D959890A-D003-435F-BE7F-87956E65A0F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57479140"/>
      </p:ext>
    </p:extLst>
  </p:cSld>
  <p:clrMapOvr>
    <a:masterClrMapping/>
  </p:clrMapOvr>
  <mc:AlternateContent xmlns:mc="http://schemas.openxmlformats.org/markup-compatibility/2006" xmlns:p14="http://schemas.microsoft.com/office/powerpoint/2010/main">
    <mc:Choice Requires="p14">
      <p:transition spd="slow" p14:dur="2000" advTm="13048"/>
    </mc:Choice>
    <mc:Fallback xmlns="">
      <p:transition spd="slow" advTm="13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42CC6-90FB-4841-A0C1-5110BD196820}"/>
              </a:ext>
            </a:extLst>
          </p:cNvPr>
          <p:cNvSpPr>
            <a:spLocks noGrp="1"/>
          </p:cNvSpPr>
          <p:nvPr>
            <p:ph type="title"/>
          </p:nvPr>
        </p:nvSpPr>
        <p:spPr/>
        <p:txBody>
          <a:bodyPr>
            <a:normAutofit/>
          </a:bodyPr>
          <a:lstStyle/>
          <a:p>
            <a:pPr algn="ctr"/>
            <a:r>
              <a:rPr lang="en-US" sz="2800" dirty="0"/>
              <a:t>Must requirements for selling </a:t>
            </a:r>
            <a:br>
              <a:rPr lang="en-US" sz="2800" dirty="0"/>
            </a:br>
            <a:r>
              <a:rPr lang="en-US" sz="2800" dirty="0"/>
              <a:t>Branded Products</a:t>
            </a:r>
            <a:endParaRPr lang="en-IN" sz="2800" dirty="0"/>
          </a:p>
        </p:txBody>
      </p:sp>
      <p:sp>
        <p:nvSpPr>
          <p:cNvPr id="3" name="Content Placeholder 2">
            <a:extLst>
              <a:ext uri="{FF2B5EF4-FFF2-40B4-BE49-F238E27FC236}">
                <a16:creationId xmlns:a16="http://schemas.microsoft.com/office/drawing/2014/main" id="{5E0636EB-9383-40A2-99A4-E06A71CC2EFB}"/>
              </a:ext>
            </a:extLst>
          </p:cNvPr>
          <p:cNvSpPr>
            <a:spLocks noGrp="1"/>
          </p:cNvSpPr>
          <p:nvPr>
            <p:ph idx="1"/>
          </p:nvPr>
        </p:nvSpPr>
        <p:spPr>
          <a:xfrm>
            <a:off x="818712" y="2107096"/>
            <a:ext cx="10554574" cy="2703443"/>
          </a:xfrm>
        </p:spPr>
        <p:txBody>
          <a:bodyPr>
            <a:normAutofit/>
          </a:bodyPr>
          <a:lstStyle/>
          <a:p>
            <a:pPr algn="just"/>
            <a:r>
              <a:rPr lang="en-IN" dirty="0"/>
              <a:t>So, now you can understand the following issues: -</a:t>
            </a:r>
          </a:p>
          <a:p>
            <a:pPr lvl="0" algn="just"/>
            <a:r>
              <a:rPr lang="en-IN" b="1" dirty="0"/>
              <a:t>You cannot sell branded products straightaway.</a:t>
            </a:r>
          </a:p>
          <a:p>
            <a:pPr lvl="0" algn="just"/>
            <a:r>
              <a:rPr lang="en-IN" b="1" dirty="0"/>
              <a:t>You need authorisation letter in your favour by these Brands if you want to sell online.</a:t>
            </a:r>
          </a:p>
          <a:p>
            <a:pPr lvl="0" algn="just"/>
            <a:r>
              <a:rPr lang="en-IN" b="1" dirty="0"/>
              <a:t>After authorisation, you must have purchase invoice for selling the branded products online.</a:t>
            </a:r>
          </a:p>
          <a:p>
            <a:endParaRPr lang="en-IN" dirty="0"/>
          </a:p>
        </p:txBody>
      </p:sp>
      <p:pic>
        <p:nvPicPr>
          <p:cNvPr id="4" name="Audio 3">
            <a:hlinkClick r:id="" action="ppaction://media"/>
            <a:extLst>
              <a:ext uri="{FF2B5EF4-FFF2-40B4-BE49-F238E27FC236}">
                <a16:creationId xmlns:a16="http://schemas.microsoft.com/office/drawing/2014/main" id="{70606D71-2DE5-45E8-B432-CD282C174CE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16193206"/>
      </p:ext>
    </p:extLst>
  </p:cSld>
  <p:clrMapOvr>
    <a:masterClrMapping/>
  </p:clrMapOvr>
  <mc:AlternateContent xmlns:mc="http://schemas.openxmlformats.org/markup-compatibility/2006" xmlns:p14="http://schemas.microsoft.com/office/powerpoint/2010/main">
    <mc:Choice Requires="p14">
      <p:transition spd="slow" p14:dur="2000" advTm="21274"/>
    </mc:Choice>
    <mc:Fallback xmlns="">
      <p:transition spd="slow" advTm="212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B9F7D-E89E-4113-A5F2-2B541F3EC5E7}"/>
              </a:ext>
            </a:extLst>
          </p:cNvPr>
          <p:cNvSpPr>
            <a:spLocks noGrp="1"/>
          </p:cNvSpPr>
          <p:nvPr>
            <p:ph type="title"/>
          </p:nvPr>
        </p:nvSpPr>
        <p:spPr/>
        <p:txBody>
          <a:bodyPr/>
          <a:lstStyle/>
          <a:p>
            <a:pPr algn="ctr"/>
            <a:r>
              <a:rPr lang="en-US" sz="2800" dirty="0"/>
              <a:t>ANSWER-Branded Products</a:t>
            </a:r>
            <a:endParaRPr lang="en-IN" sz="2800" dirty="0"/>
          </a:p>
        </p:txBody>
      </p:sp>
      <p:sp>
        <p:nvSpPr>
          <p:cNvPr id="3" name="Content Placeholder 2">
            <a:extLst>
              <a:ext uri="{FF2B5EF4-FFF2-40B4-BE49-F238E27FC236}">
                <a16:creationId xmlns:a16="http://schemas.microsoft.com/office/drawing/2014/main" id="{F67E330A-7859-4F57-9332-096B71084F4E}"/>
              </a:ext>
            </a:extLst>
          </p:cNvPr>
          <p:cNvSpPr>
            <a:spLocks noGrp="1"/>
          </p:cNvSpPr>
          <p:nvPr>
            <p:ph idx="1"/>
          </p:nvPr>
        </p:nvSpPr>
        <p:spPr/>
        <p:txBody>
          <a:bodyPr>
            <a:normAutofit/>
          </a:bodyPr>
          <a:lstStyle/>
          <a:p>
            <a:pPr algn="just"/>
            <a:r>
              <a:rPr lang="en-IN" dirty="0"/>
              <a:t>Now the question is how to get the authorisation for branded products. The answer is little disappointing that unless you are already a big businessman in terms of turnover, net worth, infrastructure, employees, past track records, you cannot get the Authorisation from these Branded products. Further, these big branded do not change the style or better say marketing policy, means if they sell through exclusive showrooms, they will not change their policy to allow to you sell online. In fact, they do not allow anyone to sell online their products.</a:t>
            </a:r>
          </a:p>
          <a:p>
            <a:pPr marL="0" indent="0">
              <a:buNone/>
            </a:pPr>
            <a:endParaRPr lang="en-IN" dirty="0"/>
          </a:p>
        </p:txBody>
      </p:sp>
      <p:pic>
        <p:nvPicPr>
          <p:cNvPr id="4" name="Audio 3">
            <a:hlinkClick r:id="" action="ppaction://media"/>
            <a:extLst>
              <a:ext uri="{FF2B5EF4-FFF2-40B4-BE49-F238E27FC236}">
                <a16:creationId xmlns:a16="http://schemas.microsoft.com/office/drawing/2014/main" id="{70E9917F-D846-4721-8FA3-F2CD67AB775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583212174"/>
      </p:ext>
    </p:extLst>
  </p:cSld>
  <p:clrMapOvr>
    <a:masterClrMapping/>
  </p:clrMapOvr>
  <mc:AlternateContent xmlns:mc="http://schemas.openxmlformats.org/markup-compatibility/2006" xmlns:p14="http://schemas.microsoft.com/office/powerpoint/2010/main">
    <mc:Choice Requires="p14">
      <p:transition spd="slow" p14:dur="2000" advTm="15947"/>
    </mc:Choice>
    <mc:Fallback xmlns="">
      <p:transition spd="slow" advTm="159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CCBFB-FF07-4B3A-A23C-B07F3B7748E7}"/>
              </a:ext>
            </a:extLst>
          </p:cNvPr>
          <p:cNvSpPr>
            <a:spLocks noGrp="1"/>
          </p:cNvSpPr>
          <p:nvPr>
            <p:ph type="title"/>
          </p:nvPr>
        </p:nvSpPr>
        <p:spPr/>
        <p:txBody>
          <a:bodyPr/>
          <a:lstStyle/>
          <a:p>
            <a:r>
              <a:rPr lang="en-IN" sz="2800" dirty="0"/>
              <a:t>Conclusion</a:t>
            </a:r>
          </a:p>
        </p:txBody>
      </p:sp>
      <p:sp>
        <p:nvSpPr>
          <p:cNvPr id="3" name="Content Placeholder 2">
            <a:extLst>
              <a:ext uri="{FF2B5EF4-FFF2-40B4-BE49-F238E27FC236}">
                <a16:creationId xmlns:a16="http://schemas.microsoft.com/office/drawing/2014/main" id="{C17EA60E-E406-4C67-9140-DC2C9287F552}"/>
              </a:ext>
            </a:extLst>
          </p:cNvPr>
          <p:cNvSpPr>
            <a:spLocks noGrp="1"/>
          </p:cNvSpPr>
          <p:nvPr>
            <p:ph idx="1"/>
          </p:nvPr>
        </p:nvSpPr>
        <p:spPr/>
        <p:txBody>
          <a:bodyPr>
            <a:normAutofit lnSpcReduction="10000"/>
          </a:bodyPr>
          <a:lstStyle/>
          <a:p>
            <a:pPr algn="just"/>
            <a:r>
              <a:rPr lang="en-IN" dirty="0"/>
              <a:t>So, you may concentrate only on those branded products which are easily available in the market through distributors or stockists where marketplace does not need Brand Authorisation Letter i.e. where for selling branded products the marketplace demands only Purchase Invoice.</a:t>
            </a:r>
          </a:p>
          <a:p>
            <a:pPr algn="just"/>
            <a:r>
              <a:rPr lang="en-IN" dirty="0"/>
              <a:t>Further, it is always advisable to sell Branded products only when you have validity purchased them since in case of consumer complaints you have only purchase invoice to defend yourself.</a:t>
            </a:r>
          </a:p>
          <a:p>
            <a:pPr algn="just"/>
            <a:r>
              <a:rPr lang="en-IN" dirty="0"/>
              <a:t>The research for which branded products without Authorisation you can sell online is product specific.  You may discuss any such requirements by mailing us.</a:t>
            </a:r>
          </a:p>
          <a:p>
            <a:pPr marL="0" indent="0">
              <a:buNone/>
            </a:pPr>
            <a:endParaRPr lang="en-IN" dirty="0"/>
          </a:p>
        </p:txBody>
      </p:sp>
    </p:spTree>
    <p:extLst>
      <p:ext uri="{BB962C8B-B14F-4D97-AF65-F5344CB8AC3E}">
        <p14:creationId xmlns:p14="http://schemas.microsoft.com/office/powerpoint/2010/main" val="2139349846"/>
      </p:ext>
    </p:extLst>
  </p:cSld>
  <p:clrMapOvr>
    <a:masterClrMapping/>
  </p:clrMapOvr>
  <mc:AlternateContent xmlns:mc="http://schemas.openxmlformats.org/markup-compatibility/2006" xmlns:p14="http://schemas.microsoft.com/office/powerpoint/2010/main">
    <mc:Choice Requires="p14">
      <p:transition spd="slow" p14:dur="2000" advTm="10957"/>
    </mc:Choice>
    <mc:Fallback xmlns="">
      <p:transition spd="slow" advTm="10957"/>
    </mc:Fallback>
  </mc:AlternateContent>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40</TotalTime>
  <Words>759</Words>
  <Application>Microsoft Office PowerPoint</Application>
  <PresentationFormat>Widescreen</PresentationFormat>
  <Paragraphs>29</Paragraphs>
  <Slides>8</Slides>
  <Notes>0</Notes>
  <HiddenSlides>0</HiddenSlides>
  <MMClips>7</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Gill Sans MT</vt:lpstr>
      <vt:lpstr>Gallery</vt:lpstr>
      <vt:lpstr>Part-2 Start  your online business/  Become a part of E-Commerce business/ Selling Products Online</vt:lpstr>
      <vt:lpstr>HOW TO GROW YOUR ECOMMERCE BUSINESS</vt:lpstr>
      <vt:lpstr>Idea for selling Branded Products</vt:lpstr>
      <vt:lpstr>Traditional Supply chain for  Branded Products</vt:lpstr>
      <vt:lpstr>Authorisation from Brand to sell their products                         </vt:lpstr>
      <vt:lpstr>Must requirements for selling  Branded Products</vt:lpstr>
      <vt:lpstr>ANSWER-Branded Products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 your online business/ Become a part of E-Commerce business/ Selling Products Online</dc:title>
  <dc:creator>SDPL-DKG</dc:creator>
  <cp:lastModifiedBy>SDPL-DKG</cp:lastModifiedBy>
  <cp:revision>10</cp:revision>
  <dcterms:created xsi:type="dcterms:W3CDTF">2017-10-12T17:04:36Z</dcterms:created>
  <dcterms:modified xsi:type="dcterms:W3CDTF">2017-10-29T18:32:13Z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