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257" r:id="rId3"/>
    <p:sldId id="258" r:id="rId4"/>
    <p:sldId id="270" r:id="rId5"/>
    <p:sldId id="259" r:id="rId6"/>
    <p:sldId id="271" r:id="rId7"/>
    <p:sldId id="260" r:id="rId8"/>
    <p:sldId id="261" r:id="rId9"/>
    <p:sldId id="262" r:id="rId10"/>
    <p:sldId id="263" r:id="rId11"/>
    <p:sldId id="264" r:id="rId12"/>
    <p:sldId id="265" r:id="rId13"/>
    <p:sldId id="266" r:id="rId14"/>
    <p:sldId id="267" r:id="rId15"/>
    <p:sldId id="268" r:id="rId16"/>
    <p:sldId id="269" r:id="rId17"/>
    <p:sldId id="272" r:id="rId18"/>
    <p:sldId id="273" r:id="rId19"/>
    <p:sldId id="274" r:id="rId20"/>
    <p:sldId id="275" r:id="rId21"/>
    <p:sldId id="280" r:id="rId22"/>
    <p:sldId id="281" r:id="rId23"/>
    <p:sldId id="276" r:id="rId24"/>
    <p:sldId id="277" r:id="rId25"/>
    <p:sldId id="278" r:id="rId26"/>
    <p:sldId id="27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620" y="-2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9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88C7D7-B69E-41DE-B228-D88720FC0B2B}" type="datetimeFigureOut">
              <a:rPr lang="en-US" smtClean="0"/>
              <a:pPr/>
              <a:t>07/12/2017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82338A-8E88-466B-8789-83DB867E2C7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ABEC78-9BD2-49F9-AED8-F058F896AA9E}" type="datetime1">
              <a:rPr lang="en-US" smtClean="0"/>
              <a:pPr/>
              <a:t>07/12/2017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A9F120-415E-4F09-B43E-DE3A750F4B90}" type="datetime1">
              <a:rPr lang="en-US" smtClean="0"/>
              <a:pPr/>
              <a:t>07/12/2017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16C895-7ADD-4813-9C97-7DFE5CCAD7BF}" type="datetime1">
              <a:rPr lang="en-US" smtClean="0"/>
              <a:pPr/>
              <a:t>07/12/2017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B6D143-BB76-4E49-82C5-AA78090E229C}" type="datetime1">
              <a:rPr lang="en-US" smtClean="0"/>
              <a:pPr/>
              <a:t>07/12/2017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2E32F1-E7DE-4579-9067-02D02C464CFA}" type="datetime1">
              <a:rPr lang="en-US" smtClean="0"/>
              <a:pPr/>
              <a:t>07/12/2017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BBF00A-1C40-4344-8AF3-42D60100F7EC}" type="datetime1">
              <a:rPr lang="en-US" smtClean="0"/>
              <a:pPr/>
              <a:t>07/12/2017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C1AFA2-A960-492E-BC02-F7BF10EAEAC9}" type="datetime1">
              <a:rPr lang="en-US" smtClean="0"/>
              <a:pPr/>
              <a:t>07/12/2017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4AA81D-A200-48E6-B52C-778241F620D6}" type="datetime1">
              <a:rPr lang="en-US" smtClean="0"/>
              <a:pPr/>
              <a:t>07/12/2017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C3FB0A-DE46-4255-8CD4-3E225644C86B}" type="datetime1">
              <a:rPr lang="en-US" smtClean="0"/>
              <a:pPr/>
              <a:t>07/12/2017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8D32A5-8541-4C82-9E6F-BB1DC111F492}" type="datetime1">
              <a:rPr lang="en-US" smtClean="0"/>
              <a:pPr/>
              <a:t>07/12/2017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952C7-C2B5-4543-85BF-2332BB59CF56}" type="datetime1">
              <a:rPr lang="en-US" smtClean="0"/>
              <a:pPr/>
              <a:t>07/12/2017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071CDA-3C0F-486B-99E2-94785FF4F62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5818C5-4C40-4A32-9270-7F2F2E787A34}" type="datetime1">
              <a:rPr lang="en-US" smtClean="0"/>
              <a:pPr/>
              <a:t>07/12/2017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71CDA-3C0F-486B-99E2-94785FF4F62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381000"/>
            <a:ext cx="8077200" cy="5878532"/>
          </a:xfrm>
          <a:prstGeom prst="rect">
            <a:avLst/>
          </a:prstGeom>
          <a:solidFill>
            <a:schemeClr val="bg1"/>
          </a:solidFill>
          <a:ln w="38100">
            <a:solidFill>
              <a:schemeClr val="tx1"/>
            </a:solidFill>
          </a:ln>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endParaRPr lang="en-IN" sz="4800" b="1" dirty="0" smtClean="0">
              <a:solidFill>
                <a:srgbClr val="FFFF00"/>
              </a:solidFill>
            </a:endParaRPr>
          </a:p>
          <a:p>
            <a:pPr algn="ctr"/>
            <a:r>
              <a:rPr lang="en-IN" sz="4800" b="1" dirty="0" smtClean="0">
                <a:solidFill>
                  <a:schemeClr val="accent6"/>
                </a:solidFill>
              </a:rPr>
              <a:t>GOODS AND SERVICES TAX</a:t>
            </a:r>
            <a:endParaRPr lang="en-IN" sz="4000" b="1" dirty="0" smtClean="0">
              <a:solidFill>
                <a:schemeClr val="accent6"/>
              </a:solidFill>
            </a:endParaRPr>
          </a:p>
          <a:p>
            <a:pPr algn="ctr"/>
            <a:r>
              <a:rPr lang="en-IN" sz="4000" b="1" dirty="0" smtClean="0">
                <a:solidFill>
                  <a:srgbClr val="92D050"/>
                </a:solidFill>
              </a:rPr>
              <a:t>-ONE NATION ONE TAX</a:t>
            </a:r>
          </a:p>
          <a:p>
            <a:pPr algn="ctr"/>
            <a:endParaRPr lang="en-IN" sz="4000" b="1" dirty="0" smtClean="0">
              <a:solidFill>
                <a:srgbClr val="92D050"/>
              </a:solidFill>
            </a:endParaRPr>
          </a:p>
          <a:p>
            <a:pPr algn="ctr"/>
            <a:endParaRPr lang="en-IN" sz="4000" b="1" dirty="0" smtClean="0">
              <a:solidFill>
                <a:srgbClr val="92D050"/>
              </a:solidFill>
            </a:endParaRPr>
          </a:p>
          <a:p>
            <a:pPr algn="ctr"/>
            <a:endParaRPr lang="en-IN" sz="4000" b="1" dirty="0" smtClean="0">
              <a:solidFill>
                <a:srgbClr val="92D050"/>
              </a:solidFill>
            </a:endParaRPr>
          </a:p>
          <a:p>
            <a:pPr algn="ctr"/>
            <a:endParaRPr lang="en-IN" sz="4000" b="1" dirty="0" smtClean="0">
              <a:solidFill>
                <a:srgbClr val="92D050"/>
              </a:solidFill>
            </a:endParaRPr>
          </a:p>
          <a:p>
            <a:pPr algn="ctr"/>
            <a:endParaRPr lang="en-IN" sz="4000" b="1" dirty="0" smtClean="0">
              <a:solidFill>
                <a:srgbClr val="92D050"/>
              </a:solidFill>
            </a:endParaRPr>
          </a:p>
          <a:p>
            <a:pPr algn="ctr"/>
            <a:endParaRPr lang="en-US" sz="4000" b="1" dirty="0">
              <a:solidFill>
                <a:srgbClr val="92D050"/>
              </a:solidFill>
            </a:endParaRPr>
          </a:p>
        </p:txBody>
      </p:sp>
      <p:pic>
        <p:nvPicPr>
          <p:cNvPr id="6" name="Picture 5" descr="india.png"/>
          <p:cNvPicPr>
            <a:picLocks noChangeAspect="1"/>
          </p:cNvPicPr>
          <p:nvPr/>
        </p:nvPicPr>
        <p:blipFill>
          <a:blip r:embed="rId2"/>
          <a:stretch>
            <a:fillRect/>
          </a:stretch>
        </p:blipFill>
        <p:spPr>
          <a:xfrm>
            <a:off x="1752600" y="2667000"/>
            <a:ext cx="5591175" cy="3390900"/>
          </a:xfrm>
          <a:prstGeom prst="rect">
            <a:avLst/>
          </a:prstGeom>
        </p:spPr>
      </p:pic>
      <p:sp>
        <p:nvSpPr>
          <p:cNvPr id="7" name="Flowchart: Punched Tape 6"/>
          <p:cNvSpPr/>
          <p:nvPr/>
        </p:nvSpPr>
        <p:spPr>
          <a:xfrm>
            <a:off x="5105400" y="4648200"/>
            <a:ext cx="1905000" cy="838200"/>
          </a:xfrm>
          <a:prstGeom prst="flowChartPunchedTap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solidFill>
                  <a:schemeClr val="accent1"/>
                </a:solidFill>
              </a:rPr>
              <a:t>GST INDIA</a:t>
            </a:r>
            <a:endParaRPr lang="en-US" sz="2400" b="1" dirty="0">
              <a:solidFill>
                <a:schemeClr val="accent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10</a:t>
            </a:fld>
            <a:endParaRPr lang="en-US" dirty="0"/>
          </a:p>
        </p:txBody>
      </p:sp>
      <p:sp>
        <p:nvSpPr>
          <p:cNvPr id="4" name="TextBox 3"/>
          <p:cNvSpPr txBox="1"/>
          <p:nvPr/>
        </p:nvSpPr>
        <p:spPr>
          <a:xfrm>
            <a:off x="381000" y="685800"/>
            <a:ext cx="8305800" cy="5324535"/>
          </a:xfrm>
          <a:prstGeom prst="rect">
            <a:avLst/>
          </a:prstGeom>
          <a:noFill/>
          <a:ln w="28575">
            <a:solidFill>
              <a:schemeClr val="tx1"/>
            </a:solidFill>
          </a:ln>
        </p:spPr>
        <p:txBody>
          <a:bodyPr wrap="square" rtlCol="0">
            <a:spAutoFit/>
          </a:bodyPr>
          <a:lstStyle/>
          <a:p>
            <a:pPr marL="457200" indent="-457200"/>
            <a:r>
              <a:rPr lang="en-IN" sz="2000" b="1" u="sng" dirty="0" smtClean="0"/>
              <a:t>Mixed Supply -Section 2(74)</a:t>
            </a:r>
          </a:p>
          <a:p>
            <a:pPr marL="457200" indent="-457200"/>
            <a:endParaRPr lang="en-IN" sz="2000" b="1" u="sng" dirty="0" smtClean="0"/>
          </a:p>
          <a:p>
            <a:pPr marL="457200" indent="-457200"/>
            <a:r>
              <a:rPr lang="en-IN" sz="2000" dirty="0" smtClean="0"/>
              <a:t>      “mixed supply” means two or more individual supplies of goods or services, or any combination thereof, made in conjunction with each other by a taxable person for a single price </a:t>
            </a:r>
            <a:r>
              <a:rPr lang="en-IN" sz="2000" b="1" u="sng" dirty="0" smtClean="0">
                <a:solidFill>
                  <a:srgbClr val="FF0000"/>
                </a:solidFill>
              </a:rPr>
              <a:t>where such supply does not constitute a composite supply. </a:t>
            </a:r>
            <a:r>
              <a:rPr lang="en-IN" sz="2000" b="1" dirty="0" smtClean="0">
                <a:solidFill>
                  <a:srgbClr val="FF0000"/>
                </a:solidFill>
              </a:rPr>
              <a:t> i.e. which are not naturally bundled supply.</a:t>
            </a:r>
          </a:p>
          <a:p>
            <a:pPr marL="457200" indent="-457200"/>
            <a:endParaRPr lang="en-IN" sz="2000" b="1" u="sng" dirty="0" smtClean="0">
              <a:solidFill>
                <a:srgbClr val="FF0000"/>
              </a:solidFill>
            </a:endParaRPr>
          </a:p>
          <a:p>
            <a:pPr marL="457200" indent="-457200"/>
            <a:r>
              <a:rPr lang="en-IN" sz="2000" b="1" dirty="0" smtClean="0">
                <a:solidFill>
                  <a:srgbClr val="FF0000"/>
                </a:solidFill>
              </a:rPr>
              <a:t>Illustration</a:t>
            </a:r>
            <a:r>
              <a:rPr lang="en-IN" sz="2000" dirty="0" smtClean="0"/>
              <a:t>— A supply of a package consisting of canned foods, sweets, chocolates, cakes, dry fruits, aerated drinks and fruit juices when supplied for a single price is a mixed supply. Each of these items can be supplied separately and is not dependent on any other. It shall not be a mixed supply if these items are supplied separately;</a:t>
            </a:r>
          </a:p>
          <a:p>
            <a:pPr marL="457200" indent="-457200"/>
            <a:endParaRPr lang="en-IN" sz="2000" dirty="0" smtClean="0">
              <a:solidFill>
                <a:srgbClr val="FF0000"/>
              </a:solidFill>
            </a:endParaRPr>
          </a:p>
          <a:p>
            <a:pPr marL="457200" indent="-457200"/>
            <a:r>
              <a:rPr lang="en-IN" sz="2000" b="1" dirty="0" smtClean="0">
                <a:solidFill>
                  <a:srgbClr val="FF0000"/>
                </a:solidFill>
              </a:rPr>
              <a:t>* Rate of Tax in case of mixed supply = Rate of Tax of Item which attracts the highest rate of tax. (as per section 8)</a:t>
            </a:r>
          </a:p>
          <a:p>
            <a:pPr marL="457200" indent="-457200"/>
            <a:endParaRPr lang="en-IN" sz="20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11</a:t>
            </a:fld>
            <a:endParaRPr lang="en-US" dirty="0"/>
          </a:p>
        </p:txBody>
      </p:sp>
      <p:sp>
        <p:nvSpPr>
          <p:cNvPr id="4" name="TextBox 3"/>
          <p:cNvSpPr txBox="1"/>
          <p:nvPr/>
        </p:nvSpPr>
        <p:spPr>
          <a:xfrm>
            <a:off x="381000" y="685800"/>
            <a:ext cx="8305800" cy="2862322"/>
          </a:xfrm>
          <a:prstGeom prst="rect">
            <a:avLst/>
          </a:prstGeom>
          <a:noFill/>
          <a:ln w="28575">
            <a:solidFill>
              <a:schemeClr val="tx1"/>
            </a:solidFill>
          </a:ln>
        </p:spPr>
        <p:txBody>
          <a:bodyPr wrap="square" rtlCol="0">
            <a:spAutoFit/>
          </a:bodyPr>
          <a:lstStyle/>
          <a:p>
            <a:pPr marL="457200" indent="-457200"/>
            <a:r>
              <a:rPr lang="en-IN" sz="2000" b="1" u="sng" dirty="0" smtClean="0"/>
              <a:t>Works Contract -Section 2(119)</a:t>
            </a:r>
          </a:p>
          <a:p>
            <a:pPr marL="457200" indent="-457200"/>
            <a:endParaRPr lang="en-IN" sz="2000" b="1" u="sng" dirty="0" smtClean="0"/>
          </a:p>
          <a:p>
            <a:pPr marL="457200" indent="-457200"/>
            <a:r>
              <a:rPr lang="en-IN" sz="2000" dirty="0" smtClean="0"/>
              <a:t>      “works contract” means a contract for building, construction, fabrication, completion, erection, installation, fitting out, improvement, modification, repair, maintenance, renovation, alteration or commissioning </a:t>
            </a:r>
            <a:r>
              <a:rPr lang="en-IN" sz="2000" b="1" u="sng" dirty="0" smtClean="0">
                <a:solidFill>
                  <a:srgbClr val="FF0000"/>
                </a:solidFill>
              </a:rPr>
              <a:t>of any immovable property</a:t>
            </a:r>
            <a:r>
              <a:rPr lang="en-IN" sz="2000" dirty="0" smtClean="0"/>
              <a:t> wherein transfer of property in goods (whether as goods or in some other form) is involved in the execution of such contract;</a:t>
            </a:r>
          </a:p>
          <a:p>
            <a:pPr marL="457200" indent="-457200"/>
            <a:endParaRPr lang="en-IN" sz="2000" dirty="0" smtClean="0"/>
          </a:p>
          <a:p>
            <a:pPr marL="457200" indent="-457200"/>
            <a:endParaRPr lang="en-IN" sz="20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12</a:t>
            </a:fld>
            <a:endParaRPr lang="en-US" dirty="0"/>
          </a:p>
        </p:txBody>
      </p:sp>
      <p:sp>
        <p:nvSpPr>
          <p:cNvPr id="4" name="Title 1"/>
          <p:cNvSpPr txBox="1">
            <a:spLocks noGrp="1"/>
          </p:cNvSpPr>
          <p:nvPr>
            <p:ph type="title"/>
          </p:nvPr>
        </p:nvSpPr>
        <p:spPr>
          <a:xfrm>
            <a:off x="457200" y="274638"/>
            <a:ext cx="8305800" cy="1143000"/>
          </a:xfrm>
          <a:prstGeom prst="rect">
            <a:avLst/>
          </a:prstGeom>
          <a:ln w="38100" cap="flat" cmpd="sng" algn="ctr">
            <a:solidFill>
              <a:schemeClr val="tx1"/>
            </a:solidFill>
            <a:prstDash val="solid"/>
          </a:ln>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000" b="1" i="0" u="none" strike="noStrike" kern="1200" cap="none" spc="0" normalizeH="0" baseline="0" noProof="0" dirty="0" smtClean="0">
                <a:ln>
                  <a:noFill/>
                </a:ln>
                <a:solidFill>
                  <a:schemeClr val="dk1"/>
                </a:solidFill>
                <a:effectLst/>
                <a:uLnTx/>
                <a:uFillTx/>
                <a:latin typeface="+mn-lt"/>
                <a:ea typeface="+mn-ea"/>
                <a:cs typeface="+mn-cs"/>
              </a:rPr>
              <a:t>Time of Supply</a:t>
            </a:r>
            <a:endParaRPr kumimoji="0" lang="en-US" sz="4000" b="1" i="0" u="none" strike="noStrike" kern="1200" cap="none" spc="0" normalizeH="0" baseline="0" noProof="0" dirty="0">
              <a:ln>
                <a:noFill/>
              </a:ln>
              <a:solidFill>
                <a:schemeClr val="dk1"/>
              </a:solidFill>
              <a:effectLst/>
              <a:uLnTx/>
              <a:uFillTx/>
              <a:latin typeface="+mn-lt"/>
              <a:ea typeface="+mn-ea"/>
              <a:cs typeface="+mn-cs"/>
            </a:endParaRPr>
          </a:p>
        </p:txBody>
      </p:sp>
      <p:sp>
        <p:nvSpPr>
          <p:cNvPr id="5" name="TextBox 4"/>
          <p:cNvSpPr txBox="1"/>
          <p:nvPr/>
        </p:nvSpPr>
        <p:spPr>
          <a:xfrm>
            <a:off x="457200" y="1524000"/>
            <a:ext cx="8305800" cy="4401205"/>
          </a:xfrm>
          <a:prstGeom prst="rect">
            <a:avLst/>
          </a:prstGeom>
          <a:noFill/>
          <a:ln w="28575">
            <a:solidFill>
              <a:schemeClr val="tx1"/>
            </a:solidFill>
          </a:ln>
        </p:spPr>
        <p:txBody>
          <a:bodyPr wrap="square" rtlCol="0">
            <a:spAutoFit/>
          </a:bodyPr>
          <a:lstStyle/>
          <a:p>
            <a:pPr marL="457200" indent="-457200"/>
            <a:r>
              <a:rPr lang="en-IN" sz="2000" b="1" u="sng" dirty="0" smtClean="0"/>
              <a:t>Time of Supply of Goods - (Section 12)</a:t>
            </a:r>
          </a:p>
          <a:p>
            <a:pPr marL="457200" indent="-457200"/>
            <a:endParaRPr lang="en-IN" sz="2000" b="1" u="sng" dirty="0" smtClean="0"/>
          </a:p>
          <a:p>
            <a:pPr marL="457200" indent="-457200"/>
            <a:r>
              <a:rPr lang="en-IN" sz="2000" u="sng" dirty="0" smtClean="0"/>
              <a:t>1. Under Normal Charge Mechanism</a:t>
            </a:r>
          </a:p>
          <a:p>
            <a:pPr marL="457200" indent="-457200"/>
            <a:r>
              <a:rPr lang="en-IN" sz="2000" dirty="0" smtClean="0"/>
              <a:t>Time of Supply shall be earliest of the following date-</a:t>
            </a:r>
          </a:p>
          <a:p>
            <a:pPr marL="914400" lvl="1" indent="-457200">
              <a:buFont typeface="+mj-lt"/>
              <a:buAutoNum type="arabicPeriod"/>
            </a:pPr>
            <a:r>
              <a:rPr lang="en-IN" sz="2000" dirty="0" smtClean="0"/>
              <a:t>Date of Invoice</a:t>
            </a:r>
          </a:p>
          <a:p>
            <a:pPr marL="914400" lvl="1" indent="-457200">
              <a:buFont typeface="+mj-lt"/>
              <a:buAutoNum type="arabicPeriod"/>
            </a:pPr>
            <a:r>
              <a:rPr lang="en-IN" sz="2000" dirty="0" smtClean="0"/>
              <a:t>Date of payment</a:t>
            </a:r>
          </a:p>
          <a:p>
            <a:pPr marL="914400" lvl="1" indent="-457200"/>
            <a:endParaRPr lang="en-IN" sz="2000" u="sng" dirty="0" smtClean="0"/>
          </a:p>
          <a:p>
            <a:pPr marL="457200" indent="-457200"/>
            <a:r>
              <a:rPr lang="en-IN" sz="2000" u="sng" dirty="0" smtClean="0"/>
              <a:t>2. Under Reverse Charge Mechanism</a:t>
            </a:r>
          </a:p>
          <a:p>
            <a:pPr marL="457200" indent="-457200"/>
            <a:r>
              <a:rPr lang="en-IN" sz="2000" dirty="0" smtClean="0"/>
              <a:t>Time of Supply shall be earliest of the following date-</a:t>
            </a:r>
            <a:endParaRPr lang="en-IN" sz="2000" u="sng" dirty="0" smtClean="0"/>
          </a:p>
          <a:p>
            <a:pPr marL="914400" lvl="1" indent="-457200">
              <a:buFont typeface="+mj-lt"/>
              <a:buAutoNum type="arabicPeriod"/>
            </a:pPr>
            <a:r>
              <a:rPr lang="en-IN" sz="2000" dirty="0" smtClean="0"/>
              <a:t>Date of receipt of goods</a:t>
            </a:r>
          </a:p>
          <a:p>
            <a:pPr marL="914400" lvl="1" indent="-457200">
              <a:buFont typeface="+mj-lt"/>
              <a:buAutoNum type="arabicPeriod"/>
            </a:pPr>
            <a:r>
              <a:rPr lang="en-IN" sz="2000" dirty="0" smtClean="0"/>
              <a:t>Date of payment</a:t>
            </a:r>
          </a:p>
          <a:p>
            <a:pPr marL="914400" lvl="1" indent="-457200">
              <a:buFont typeface="+mj-lt"/>
              <a:buAutoNum type="arabicPeriod"/>
            </a:pPr>
            <a:r>
              <a:rPr lang="en-IN" sz="2000" dirty="0" smtClean="0"/>
              <a:t>The date immediately </a:t>
            </a:r>
            <a:r>
              <a:rPr lang="en-IN" sz="2000" b="1" dirty="0" smtClean="0">
                <a:solidFill>
                  <a:srgbClr val="FF0000"/>
                </a:solidFill>
              </a:rPr>
              <a:t>following thirty days</a:t>
            </a:r>
            <a:r>
              <a:rPr lang="en-IN" sz="2000" dirty="0" smtClean="0"/>
              <a:t> from the date of issue of invoice by the supplier.</a:t>
            </a:r>
          </a:p>
          <a:p>
            <a:pPr marL="914400" lvl="1" indent="-457200"/>
            <a:endParaRPr lang="en-IN" sz="20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13</a:t>
            </a:fld>
            <a:endParaRPr lang="en-US" dirty="0"/>
          </a:p>
        </p:txBody>
      </p:sp>
      <p:sp>
        <p:nvSpPr>
          <p:cNvPr id="4" name="TextBox 3"/>
          <p:cNvSpPr txBox="1"/>
          <p:nvPr/>
        </p:nvSpPr>
        <p:spPr>
          <a:xfrm>
            <a:off x="457200" y="381000"/>
            <a:ext cx="8305800" cy="5940088"/>
          </a:xfrm>
          <a:prstGeom prst="rect">
            <a:avLst/>
          </a:prstGeom>
          <a:noFill/>
          <a:ln w="28575">
            <a:solidFill>
              <a:schemeClr val="tx1"/>
            </a:solidFill>
          </a:ln>
        </p:spPr>
        <p:txBody>
          <a:bodyPr wrap="square" rtlCol="0">
            <a:spAutoFit/>
          </a:bodyPr>
          <a:lstStyle/>
          <a:p>
            <a:pPr marL="914400" lvl="1" indent="-914400"/>
            <a:r>
              <a:rPr lang="en-IN" sz="2000" u="sng" dirty="0" smtClean="0"/>
              <a:t>3. In case of supply of vouchers by a supplier</a:t>
            </a:r>
          </a:p>
          <a:p>
            <a:pPr marL="914400" lvl="1" indent="-914400"/>
            <a:r>
              <a:rPr lang="en-IN" sz="2000" dirty="0" smtClean="0"/>
              <a:t>The time of supply shall be—</a:t>
            </a:r>
          </a:p>
          <a:p>
            <a:pPr marL="914400" lvl="1" indent="-568325"/>
            <a:r>
              <a:rPr lang="en-IN" sz="2000" dirty="0" smtClean="0"/>
              <a:t>(a) the date of issue of voucher, if the supply is identifiable at that point; or</a:t>
            </a:r>
          </a:p>
          <a:p>
            <a:pPr marL="914400" lvl="1" indent="-568325"/>
            <a:r>
              <a:rPr lang="en-IN" sz="2000" dirty="0" smtClean="0"/>
              <a:t>(b) the date of redemption of voucher, in all other cases.</a:t>
            </a:r>
          </a:p>
          <a:p>
            <a:pPr marL="914400" lvl="1" indent="-568325"/>
            <a:endParaRPr lang="en-IN" sz="2000" dirty="0" smtClean="0"/>
          </a:p>
          <a:p>
            <a:pPr marL="0" lvl="1"/>
            <a:r>
              <a:rPr lang="en-IN" sz="2000" u="sng" dirty="0" smtClean="0"/>
              <a:t>4. In case of Addition in the Value of Supply</a:t>
            </a:r>
            <a:r>
              <a:rPr lang="en-IN" sz="2000" dirty="0" smtClean="0"/>
              <a:t>- The time of supply to the extent it relates to an addition in the value of supply by way of interest, late fee or penalty for delayed payment of any consideration shall be the date on which the supplier receives such addition in value.</a:t>
            </a:r>
          </a:p>
          <a:p>
            <a:pPr marL="0" lvl="1"/>
            <a:endParaRPr lang="en-IN" sz="2000" dirty="0" smtClean="0"/>
          </a:p>
          <a:p>
            <a:pPr marL="0" lvl="1"/>
            <a:r>
              <a:rPr lang="en-IN" sz="2000" b="1" u="sng" dirty="0" smtClean="0"/>
              <a:t>Time of Supply of Services - (Section 13)</a:t>
            </a:r>
          </a:p>
          <a:p>
            <a:pPr marL="457200" indent="-457200"/>
            <a:endParaRPr lang="en-IN" sz="2000" u="sng" dirty="0" smtClean="0"/>
          </a:p>
          <a:p>
            <a:pPr marL="457200" indent="-457200"/>
            <a:r>
              <a:rPr lang="en-IN" sz="2000" u="sng" dirty="0" smtClean="0"/>
              <a:t>1. Under Normal Charge Mechanism</a:t>
            </a:r>
          </a:p>
          <a:p>
            <a:pPr marL="457200" indent="-457200">
              <a:buFont typeface="Arial" pitchFamily="34" charset="0"/>
              <a:buChar char="•"/>
            </a:pPr>
            <a:r>
              <a:rPr lang="en-IN" sz="2000" dirty="0" smtClean="0"/>
              <a:t>If invoice is issued within 30 days from the date of supply of services, date of issue of invoice or date of payment received- whichever is earlier.</a:t>
            </a:r>
          </a:p>
          <a:p>
            <a:pPr marL="457200" indent="-457200">
              <a:buFont typeface="Arial" pitchFamily="34" charset="0"/>
              <a:buChar char="•"/>
            </a:pPr>
            <a:endParaRPr lang="en-IN" sz="2000" dirty="0" smtClean="0"/>
          </a:p>
          <a:p>
            <a:pPr marL="457200" indent="-457200">
              <a:buFont typeface="Arial" pitchFamily="34" charset="0"/>
              <a:buChar char="•"/>
            </a:pPr>
            <a:r>
              <a:rPr lang="en-IN" sz="2000" dirty="0" smtClean="0"/>
              <a:t>If invoice is not issued within 30 days from the date of supply of services, date of provision of service or date of payment received- whichever is earlier.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14</a:t>
            </a:fld>
            <a:endParaRPr lang="en-US" dirty="0"/>
          </a:p>
        </p:txBody>
      </p:sp>
      <p:sp>
        <p:nvSpPr>
          <p:cNvPr id="4" name="TextBox 3"/>
          <p:cNvSpPr txBox="1"/>
          <p:nvPr/>
        </p:nvSpPr>
        <p:spPr>
          <a:xfrm>
            <a:off x="457200" y="381000"/>
            <a:ext cx="8305800" cy="5940088"/>
          </a:xfrm>
          <a:prstGeom prst="rect">
            <a:avLst/>
          </a:prstGeom>
          <a:noFill/>
          <a:ln w="28575">
            <a:solidFill>
              <a:schemeClr val="tx1"/>
            </a:solidFill>
          </a:ln>
        </p:spPr>
        <p:txBody>
          <a:bodyPr wrap="square" rtlCol="0">
            <a:spAutoFit/>
          </a:bodyPr>
          <a:lstStyle/>
          <a:p>
            <a:pPr marL="457200" indent="-457200"/>
            <a:r>
              <a:rPr lang="en-IN" sz="2000" u="sng" dirty="0" smtClean="0"/>
              <a:t>2. Under Reverse Charge Mechanism</a:t>
            </a:r>
          </a:p>
          <a:p>
            <a:pPr marL="457200" indent="-457200"/>
            <a:r>
              <a:rPr lang="en-IN" sz="2000" dirty="0" smtClean="0"/>
              <a:t>Time of Supply shall be earliest of the following date-</a:t>
            </a:r>
          </a:p>
          <a:p>
            <a:pPr marL="914400" lvl="1" indent="-457200">
              <a:buFont typeface="+mj-lt"/>
              <a:buAutoNum type="arabicPeriod"/>
            </a:pPr>
            <a:r>
              <a:rPr lang="en-IN" sz="2000" dirty="0" smtClean="0"/>
              <a:t>Date of payment</a:t>
            </a:r>
          </a:p>
          <a:p>
            <a:pPr marL="914400" lvl="1" indent="-457200">
              <a:buFont typeface="+mj-lt"/>
              <a:buAutoNum type="arabicPeriod"/>
            </a:pPr>
            <a:r>
              <a:rPr lang="en-IN" sz="2000" dirty="0" smtClean="0"/>
              <a:t>The date immediately </a:t>
            </a:r>
            <a:r>
              <a:rPr lang="en-IN" sz="2000" b="1" dirty="0" smtClean="0">
                <a:solidFill>
                  <a:srgbClr val="FF0000"/>
                </a:solidFill>
              </a:rPr>
              <a:t>following sixty days</a:t>
            </a:r>
            <a:r>
              <a:rPr lang="en-IN" sz="2000" dirty="0" smtClean="0"/>
              <a:t> from the date of issue of invoice by the supplier.</a:t>
            </a:r>
          </a:p>
          <a:p>
            <a:pPr marL="914400" lvl="1" indent="-457200">
              <a:buFont typeface="+mj-lt"/>
              <a:buAutoNum type="arabicPeriod"/>
            </a:pPr>
            <a:r>
              <a:rPr lang="en-IN" sz="2000" dirty="0" smtClean="0"/>
              <a:t>Provided that where it is not possible to determine the time of supply under point (1) or (2), the time of supply shall be the date of entry in the books of account of the recipient of supply:</a:t>
            </a:r>
          </a:p>
          <a:p>
            <a:pPr marL="914400" lvl="1" indent="-914400"/>
            <a:endParaRPr lang="en-IN" sz="2000" dirty="0" smtClean="0"/>
          </a:p>
          <a:p>
            <a:pPr marL="914400" lvl="1" indent="-914400"/>
            <a:r>
              <a:rPr lang="en-IN" sz="2000" u="sng" dirty="0" smtClean="0"/>
              <a:t>3. In case of supply of vouchers by a supplier</a:t>
            </a:r>
          </a:p>
          <a:p>
            <a:pPr marL="914400" lvl="1" indent="-914400"/>
            <a:r>
              <a:rPr lang="en-IN" sz="2000" dirty="0" smtClean="0"/>
              <a:t>The time of supply shall be—</a:t>
            </a:r>
          </a:p>
          <a:p>
            <a:pPr marL="914400" lvl="1" indent="-568325"/>
            <a:r>
              <a:rPr lang="en-IN" sz="2000" dirty="0" smtClean="0"/>
              <a:t>(a) the date of issue of voucher, if the supply is identifiable at that point; or</a:t>
            </a:r>
          </a:p>
          <a:p>
            <a:pPr marL="914400" lvl="1" indent="-568325"/>
            <a:r>
              <a:rPr lang="en-IN" sz="2000" dirty="0" smtClean="0"/>
              <a:t>(b) the date of redemption of voucher, in all other cases.</a:t>
            </a:r>
          </a:p>
          <a:p>
            <a:pPr marL="914400" lvl="1" indent="-568325"/>
            <a:endParaRPr lang="en-IN" sz="2000" dirty="0" smtClean="0"/>
          </a:p>
          <a:p>
            <a:pPr marL="0" lvl="1"/>
            <a:r>
              <a:rPr lang="en-IN" sz="2000" u="sng" dirty="0" smtClean="0"/>
              <a:t>4. In case of Addition in the Value of Supply</a:t>
            </a:r>
            <a:r>
              <a:rPr lang="en-IN" sz="2000" dirty="0" smtClean="0"/>
              <a:t>- The time of supply to the extent it relates to an addition in the value of supply by way of interest, late fee or penalty for delayed payment of any consideration shall be the date on which the supplier receives such addition in value.</a:t>
            </a:r>
          </a:p>
          <a:p>
            <a:pPr marL="914400" lvl="1" indent="-914400"/>
            <a:endParaRPr lang="en-IN" sz="20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15</a:t>
            </a:fld>
            <a:endParaRPr lang="en-US" dirty="0"/>
          </a:p>
        </p:txBody>
      </p:sp>
      <p:sp>
        <p:nvSpPr>
          <p:cNvPr id="4" name="Title 1"/>
          <p:cNvSpPr txBox="1">
            <a:spLocks noGrp="1"/>
          </p:cNvSpPr>
          <p:nvPr>
            <p:ph type="title"/>
          </p:nvPr>
        </p:nvSpPr>
        <p:spPr>
          <a:xfrm>
            <a:off x="381000" y="228600"/>
            <a:ext cx="8229600" cy="1143000"/>
          </a:xfrm>
          <a:prstGeom prst="rect">
            <a:avLst/>
          </a:prstGeom>
          <a:ln w="38100" cap="flat" cmpd="sng" algn="ctr">
            <a:solidFill>
              <a:schemeClr val="tx1"/>
            </a:solidFill>
            <a:prstDash val="solid"/>
          </a:ln>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IN" sz="4000" b="1" dirty="0" smtClean="0"/>
              <a:t>Valuation- Section 15</a:t>
            </a:r>
            <a:endParaRPr kumimoji="0" lang="en-US" sz="4000" b="1" i="0" u="none" strike="noStrike" kern="1200" cap="none" spc="0" normalizeH="0" baseline="0" noProof="0" dirty="0">
              <a:ln>
                <a:noFill/>
              </a:ln>
              <a:solidFill>
                <a:schemeClr val="dk1"/>
              </a:solidFill>
              <a:effectLst/>
              <a:uLnTx/>
              <a:uFillTx/>
              <a:latin typeface="+mn-lt"/>
              <a:ea typeface="+mn-ea"/>
              <a:cs typeface="+mn-cs"/>
            </a:endParaRPr>
          </a:p>
        </p:txBody>
      </p:sp>
      <p:graphicFrame>
        <p:nvGraphicFramePr>
          <p:cNvPr id="5" name="Table 4"/>
          <p:cNvGraphicFramePr>
            <a:graphicFrameLocks noGrp="1"/>
          </p:cNvGraphicFramePr>
          <p:nvPr/>
        </p:nvGraphicFramePr>
        <p:xfrm>
          <a:off x="381000" y="1524000"/>
          <a:ext cx="8229600" cy="4648199"/>
        </p:xfrm>
        <a:graphic>
          <a:graphicData uri="http://schemas.openxmlformats.org/drawingml/2006/table">
            <a:tbl>
              <a:tblPr firstRow="1" bandRow="1">
                <a:tableStyleId>{21E4AEA4-8DFA-4A89-87EB-49C32662AFE0}</a:tableStyleId>
              </a:tblPr>
              <a:tblGrid>
                <a:gridCol w="3276600"/>
                <a:gridCol w="4953000"/>
              </a:tblGrid>
              <a:tr h="880137">
                <a:tc>
                  <a:txBody>
                    <a:bodyPr/>
                    <a:lstStyle/>
                    <a:p>
                      <a:pPr algn="ctr"/>
                      <a:r>
                        <a:rPr lang="en-IN" sz="2000" dirty="0" smtClean="0">
                          <a:solidFill>
                            <a:schemeClr val="tx1"/>
                          </a:solidFill>
                        </a:rPr>
                        <a:t>Type</a:t>
                      </a:r>
                      <a:r>
                        <a:rPr lang="en-IN" sz="2000" baseline="0" dirty="0" smtClean="0">
                          <a:solidFill>
                            <a:schemeClr val="tx1"/>
                          </a:solidFill>
                        </a:rPr>
                        <a:t> of Supply</a:t>
                      </a:r>
                      <a:endParaRPr lang="en-US" sz="2000" dirty="0">
                        <a:solidFill>
                          <a:schemeClr val="tx1"/>
                        </a:solidFill>
                      </a:endParaRPr>
                    </a:p>
                  </a:txBody>
                  <a:tcPr anchor="ctr"/>
                </a:tc>
                <a:tc>
                  <a:txBody>
                    <a:bodyPr/>
                    <a:lstStyle/>
                    <a:p>
                      <a:pPr algn="ctr"/>
                      <a:r>
                        <a:rPr lang="en-IN" sz="2000" dirty="0" smtClean="0">
                          <a:solidFill>
                            <a:schemeClr val="tx1"/>
                          </a:solidFill>
                        </a:rPr>
                        <a:t>Value of Supply</a:t>
                      </a:r>
                      <a:endParaRPr lang="en-US" sz="2000" dirty="0">
                        <a:solidFill>
                          <a:schemeClr val="tx1"/>
                        </a:solidFill>
                      </a:endParaRPr>
                    </a:p>
                  </a:txBody>
                  <a:tcPr anchor="ctr"/>
                </a:tc>
              </a:tr>
              <a:tr h="1558262">
                <a:tc>
                  <a:txBody>
                    <a:bodyPr/>
                    <a:lstStyle/>
                    <a:p>
                      <a:r>
                        <a:rPr lang="en-IN" sz="2000" dirty="0" smtClean="0">
                          <a:solidFill>
                            <a:schemeClr val="tx1"/>
                          </a:solidFill>
                        </a:rPr>
                        <a:t>Direct Sales- FG/Scrap</a:t>
                      </a:r>
                      <a:endParaRPr lang="en-US" sz="2000" dirty="0">
                        <a:solidFill>
                          <a:schemeClr val="tx1"/>
                        </a:solidFill>
                      </a:endParaRPr>
                    </a:p>
                  </a:txBody>
                  <a:tcPr anchor="ctr"/>
                </a:tc>
                <a:tc>
                  <a:txBody>
                    <a:bodyPr/>
                    <a:lstStyle/>
                    <a:p>
                      <a:r>
                        <a:rPr lang="en-IN" sz="2000" dirty="0" smtClean="0">
                          <a:solidFill>
                            <a:schemeClr val="tx1"/>
                          </a:solidFill>
                        </a:rPr>
                        <a:t>If</a:t>
                      </a:r>
                      <a:r>
                        <a:rPr lang="en-IN" sz="2000" baseline="0" dirty="0" smtClean="0">
                          <a:solidFill>
                            <a:schemeClr val="tx1"/>
                          </a:solidFill>
                        </a:rPr>
                        <a:t> both the following conditions are satisfied, then </a:t>
                      </a:r>
                      <a:r>
                        <a:rPr lang="en-IN" sz="2000" b="1" dirty="0" smtClean="0">
                          <a:solidFill>
                            <a:srgbClr val="FF0000"/>
                          </a:solidFill>
                        </a:rPr>
                        <a:t>Value of Supply = Transaction Value </a:t>
                      </a:r>
                    </a:p>
                    <a:p>
                      <a:pPr marL="457200" indent="-457200">
                        <a:buAutoNum type="arabicPeriod"/>
                      </a:pPr>
                      <a:r>
                        <a:rPr lang="en-IN" sz="2000" dirty="0" smtClean="0">
                          <a:solidFill>
                            <a:schemeClr val="tx1"/>
                          </a:solidFill>
                        </a:rPr>
                        <a:t>Supplier</a:t>
                      </a:r>
                      <a:r>
                        <a:rPr lang="en-IN" sz="2000" baseline="0" dirty="0" smtClean="0">
                          <a:solidFill>
                            <a:schemeClr val="tx1"/>
                          </a:solidFill>
                        </a:rPr>
                        <a:t> and Recipient are not related</a:t>
                      </a:r>
                    </a:p>
                    <a:p>
                      <a:pPr marL="457200" indent="-457200">
                        <a:buAutoNum type="arabicPeriod"/>
                      </a:pPr>
                      <a:r>
                        <a:rPr lang="en-IN" sz="2000" baseline="0" dirty="0" smtClean="0">
                          <a:solidFill>
                            <a:schemeClr val="tx1"/>
                          </a:solidFill>
                        </a:rPr>
                        <a:t>Price is the sole consideration</a:t>
                      </a:r>
                      <a:endParaRPr lang="en-US" sz="2000" dirty="0">
                        <a:solidFill>
                          <a:schemeClr val="tx1"/>
                        </a:solidFill>
                      </a:endParaRPr>
                    </a:p>
                  </a:txBody>
                  <a:tcPr anchor="ctr"/>
                </a:tc>
              </a:tr>
              <a:tr h="1143000">
                <a:tc>
                  <a:txBody>
                    <a:bodyPr/>
                    <a:lstStyle/>
                    <a:p>
                      <a:r>
                        <a:rPr lang="en-IN" sz="2000" dirty="0" smtClean="0">
                          <a:solidFill>
                            <a:schemeClr val="tx1"/>
                          </a:solidFill>
                        </a:rPr>
                        <a:t>FG Transfer to SOF /Depot/ Sample Distribution</a:t>
                      </a:r>
                      <a:endParaRPr lang="en-US" sz="2000" dirty="0">
                        <a:solidFill>
                          <a:schemeClr val="tx1"/>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1" dirty="0" smtClean="0">
                          <a:solidFill>
                            <a:srgbClr val="FF0000"/>
                          </a:solidFill>
                        </a:rPr>
                        <a:t>Value of Supply =</a:t>
                      </a:r>
                      <a:r>
                        <a:rPr lang="en-IN" sz="2000" b="1" baseline="0" dirty="0" smtClean="0">
                          <a:solidFill>
                            <a:srgbClr val="FF0000"/>
                          </a:solidFill>
                        </a:rPr>
                        <a:t> </a:t>
                      </a:r>
                      <a:r>
                        <a:rPr lang="en-IN" sz="2000" b="1" dirty="0" smtClean="0">
                          <a:solidFill>
                            <a:srgbClr val="FF0000"/>
                          </a:solidFill>
                        </a:rPr>
                        <a:t>Open</a:t>
                      </a:r>
                      <a:r>
                        <a:rPr lang="en-IN" sz="2000" b="1" baseline="0" dirty="0" smtClean="0">
                          <a:solidFill>
                            <a:srgbClr val="FF0000"/>
                          </a:solidFill>
                        </a:rPr>
                        <a:t> M.V of such supply</a:t>
                      </a:r>
                    </a:p>
                  </a:txBody>
                  <a:tcPr anchor="ctr"/>
                </a:tc>
              </a:tr>
              <a:tr h="1066800">
                <a:tc>
                  <a:txBody>
                    <a:bodyPr/>
                    <a:lstStyle/>
                    <a:p>
                      <a:r>
                        <a:rPr lang="en-IN" sz="2000" dirty="0" smtClean="0">
                          <a:solidFill>
                            <a:schemeClr val="tx1"/>
                          </a:solidFill>
                        </a:rPr>
                        <a:t>WIP Transfer</a:t>
                      </a:r>
                      <a:r>
                        <a:rPr lang="en-IN" sz="2000" baseline="0" dirty="0" smtClean="0">
                          <a:solidFill>
                            <a:schemeClr val="tx1"/>
                          </a:solidFill>
                        </a:rPr>
                        <a:t> to other Plant</a:t>
                      </a:r>
                      <a:endParaRPr lang="en-US" sz="2000" dirty="0">
                        <a:solidFill>
                          <a:schemeClr val="tx1"/>
                        </a:solidFill>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1" dirty="0" smtClean="0">
                          <a:solidFill>
                            <a:srgbClr val="FF0000"/>
                          </a:solidFill>
                        </a:rPr>
                        <a:t>Value of Supply =</a:t>
                      </a:r>
                      <a:r>
                        <a:rPr lang="en-IN" sz="2000" b="1" baseline="0" dirty="0" smtClean="0">
                          <a:solidFill>
                            <a:srgbClr val="FF0000"/>
                          </a:solidFill>
                        </a:rPr>
                        <a:t> 110% of Cost of Production</a:t>
                      </a:r>
                      <a:endParaRPr lang="en-US" sz="2000" dirty="0">
                        <a:solidFill>
                          <a:schemeClr val="tx1"/>
                        </a:solidFill>
                      </a:endParaRPr>
                    </a:p>
                  </a:txBody>
                  <a:tcPr anchor="ct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16</a:t>
            </a:fld>
            <a:endParaRPr lang="en-US" dirty="0"/>
          </a:p>
        </p:txBody>
      </p:sp>
      <p:sp>
        <p:nvSpPr>
          <p:cNvPr id="4" name="Title 1"/>
          <p:cNvSpPr txBox="1">
            <a:spLocks noGrp="1"/>
          </p:cNvSpPr>
          <p:nvPr>
            <p:ph type="title"/>
          </p:nvPr>
        </p:nvSpPr>
        <p:spPr>
          <a:prstGeom prst="rect">
            <a:avLst/>
          </a:prstGeom>
          <a:ln w="38100" cap="flat" cmpd="sng" algn="ctr">
            <a:solidFill>
              <a:schemeClr val="tx1"/>
            </a:solidFill>
            <a:prstDash val="solid"/>
          </a:ln>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IN" sz="4000" b="1" dirty="0" smtClean="0"/>
              <a:t>Input Tax Credit</a:t>
            </a:r>
            <a:endParaRPr kumimoji="0" lang="en-US" sz="4000" b="1" i="0" u="none" strike="noStrike" kern="1200" cap="none" spc="0" normalizeH="0" baseline="0" noProof="0" dirty="0">
              <a:ln>
                <a:noFill/>
              </a:ln>
              <a:solidFill>
                <a:schemeClr val="dk1"/>
              </a:solidFill>
              <a:effectLst/>
              <a:uLnTx/>
              <a:uFillTx/>
              <a:latin typeface="+mn-lt"/>
              <a:ea typeface="+mn-ea"/>
              <a:cs typeface="+mn-cs"/>
            </a:endParaRPr>
          </a:p>
        </p:txBody>
      </p:sp>
      <p:sp>
        <p:nvSpPr>
          <p:cNvPr id="5" name="TextBox 4"/>
          <p:cNvSpPr txBox="1"/>
          <p:nvPr/>
        </p:nvSpPr>
        <p:spPr>
          <a:xfrm>
            <a:off x="457200" y="1524000"/>
            <a:ext cx="8229600" cy="3785652"/>
          </a:xfrm>
          <a:prstGeom prst="rect">
            <a:avLst/>
          </a:prstGeom>
          <a:noFill/>
          <a:ln w="28575">
            <a:solidFill>
              <a:schemeClr val="tx1"/>
            </a:solidFill>
          </a:ln>
        </p:spPr>
        <p:txBody>
          <a:bodyPr wrap="square" rtlCol="0">
            <a:spAutoFit/>
          </a:bodyPr>
          <a:lstStyle/>
          <a:p>
            <a:pPr marL="457200" indent="-457200"/>
            <a:r>
              <a:rPr lang="en-IN" sz="2000" dirty="0" smtClean="0"/>
              <a:t>This topic can be read in 5 parts-</a:t>
            </a:r>
          </a:p>
          <a:p>
            <a:pPr marL="914400" lvl="1" indent="-457200">
              <a:buFont typeface="+mj-lt"/>
              <a:buAutoNum type="arabicPeriod"/>
            </a:pPr>
            <a:endParaRPr lang="en-IN" sz="2000" dirty="0" smtClean="0"/>
          </a:p>
          <a:p>
            <a:pPr marL="914400" lvl="1" indent="-457200">
              <a:buFont typeface="+mj-lt"/>
              <a:buAutoNum type="arabicPeriod"/>
            </a:pPr>
            <a:r>
              <a:rPr lang="en-IN" sz="2000" dirty="0" smtClean="0"/>
              <a:t>Condition and Eligibility to take credit.</a:t>
            </a:r>
          </a:p>
          <a:p>
            <a:pPr marL="914400" lvl="1" indent="-457200">
              <a:buFont typeface="+mj-lt"/>
              <a:buAutoNum type="arabicPeriod"/>
            </a:pPr>
            <a:endParaRPr lang="en-IN" sz="2000" dirty="0" smtClean="0"/>
          </a:p>
          <a:p>
            <a:pPr marL="914400" lvl="1" indent="-457200">
              <a:buFont typeface="+mj-lt"/>
              <a:buAutoNum type="arabicPeriod"/>
            </a:pPr>
            <a:r>
              <a:rPr lang="en-IN" sz="2000" dirty="0" smtClean="0"/>
              <a:t>List of Supplies on which Credit is NOT eligible to avail.</a:t>
            </a:r>
          </a:p>
          <a:p>
            <a:pPr marL="914400" lvl="1" indent="-457200">
              <a:buFont typeface="+mj-lt"/>
              <a:buAutoNum type="arabicPeriod"/>
            </a:pPr>
            <a:endParaRPr lang="en-IN" sz="2000" dirty="0" smtClean="0"/>
          </a:p>
          <a:p>
            <a:pPr marL="914400" lvl="1" indent="-457200">
              <a:buFont typeface="+mj-lt"/>
              <a:buAutoNum type="arabicPeriod"/>
            </a:pPr>
            <a:r>
              <a:rPr lang="en-IN" sz="2000" dirty="0" smtClean="0"/>
              <a:t>Manner of Utilization of Credit</a:t>
            </a:r>
          </a:p>
          <a:p>
            <a:pPr marL="914400" lvl="1" indent="-457200">
              <a:buFont typeface="+mj-lt"/>
              <a:buAutoNum type="arabicPeriod"/>
            </a:pPr>
            <a:endParaRPr lang="en-IN" sz="2000" dirty="0" smtClean="0"/>
          </a:p>
          <a:p>
            <a:pPr marL="914400" lvl="1" indent="-457200">
              <a:buFont typeface="+mj-lt"/>
              <a:buAutoNum type="arabicPeriod"/>
            </a:pPr>
            <a:r>
              <a:rPr lang="en-IN" sz="2000" dirty="0" smtClean="0"/>
              <a:t>Reversal of Credit in Special cases.</a:t>
            </a:r>
          </a:p>
          <a:p>
            <a:pPr marL="914400" lvl="1" indent="-457200">
              <a:buFont typeface="+mj-lt"/>
              <a:buAutoNum type="arabicPeriod"/>
            </a:pPr>
            <a:endParaRPr lang="en-IN" sz="2000" dirty="0" smtClean="0"/>
          </a:p>
          <a:p>
            <a:pPr marL="914400" lvl="1" indent="-457200">
              <a:buFont typeface="+mj-lt"/>
              <a:buAutoNum type="arabicPeriod"/>
            </a:pPr>
            <a:r>
              <a:rPr lang="en-IN" sz="2000" dirty="0" smtClean="0"/>
              <a:t>Definitions</a:t>
            </a:r>
          </a:p>
          <a:p>
            <a:pPr marL="914400" lvl="1" indent="-457200">
              <a:buFont typeface="+mj-lt"/>
              <a:buAutoNum type="arabicPeriod"/>
            </a:pPr>
            <a:endParaRPr lang="en-IN" sz="20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17</a:t>
            </a:fld>
            <a:endParaRPr lang="en-US" dirty="0"/>
          </a:p>
        </p:txBody>
      </p:sp>
      <p:sp>
        <p:nvSpPr>
          <p:cNvPr id="5" name="TextBox 4"/>
          <p:cNvSpPr txBox="1"/>
          <p:nvPr/>
        </p:nvSpPr>
        <p:spPr>
          <a:xfrm>
            <a:off x="457200" y="533400"/>
            <a:ext cx="8305800" cy="5632311"/>
          </a:xfrm>
          <a:prstGeom prst="rect">
            <a:avLst/>
          </a:prstGeom>
          <a:noFill/>
          <a:ln w="28575">
            <a:solidFill>
              <a:schemeClr val="tx1"/>
            </a:solidFill>
          </a:ln>
        </p:spPr>
        <p:txBody>
          <a:bodyPr wrap="square" rtlCol="0">
            <a:spAutoFit/>
          </a:bodyPr>
          <a:lstStyle/>
          <a:p>
            <a:pPr marL="457200" indent="-457200" algn="ctr"/>
            <a:r>
              <a:rPr lang="en-IN" sz="2000" b="1" u="sng" dirty="0" smtClean="0"/>
              <a:t>1. Condition and Eligibility for taking Credit</a:t>
            </a:r>
          </a:p>
          <a:p>
            <a:pPr marL="457200" indent="-457200" algn="ctr"/>
            <a:endParaRPr lang="en-IN" sz="2000" u="sng" dirty="0" smtClean="0"/>
          </a:p>
          <a:p>
            <a:pPr marL="914400" lvl="1" indent="-457200">
              <a:buFont typeface="Wingdings" pitchFamily="2" charset="2"/>
              <a:buChar char="Ø"/>
            </a:pPr>
            <a:r>
              <a:rPr lang="en-IN" sz="2000" dirty="0" smtClean="0"/>
              <a:t>Goods or Services or both used or intended to be used in the course of business</a:t>
            </a:r>
          </a:p>
          <a:p>
            <a:pPr marL="914400" lvl="1" indent="-457200">
              <a:buFont typeface="Wingdings" pitchFamily="2" charset="2"/>
              <a:buChar char="Ø"/>
            </a:pPr>
            <a:endParaRPr lang="en-IN" sz="2000" dirty="0" smtClean="0"/>
          </a:p>
          <a:p>
            <a:pPr marL="914400" lvl="1" indent="-457200">
              <a:buFont typeface="Wingdings" pitchFamily="2" charset="2"/>
              <a:buChar char="Ø"/>
            </a:pPr>
            <a:r>
              <a:rPr lang="en-IN" sz="2000" dirty="0" smtClean="0"/>
              <a:t>Possession of Tax Invoice or Debit Note issued by registered supplier</a:t>
            </a:r>
          </a:p>
          <a:p>
            <a:pPr marL="914400" lvl="1" indent="-457200">
              <a:buFont typeface="Wingdings" pitchFamily="2" charset="2"/>
              <a:buChar char="Ø"/>
            </a:pPr>
            <a:endParaRPr lang="en-IN" sz="2000" dirty="0" smtClean="0"/>
          </a:p>
          <a:p>
            <a:pPr marL="914400" lvl="1" indent="-457200">
              <a:buFont typeface="Wingdings" pitchFamily="2" charset="2"/>
              <a:buChar char="Ø"/>
            </a:pPr>
            <a:r>
              <a:rPr lang="en-IN" sz="2000" dirty="0" smtClean="0"/>
              <a:t>Goods or services or both has been received</a:t>
            </a:r>
          </a:p>
          <a:p>
            <a:pPr marL="914400" lvl="1" indent="-457200">
              <a:buFont typeface="Wingdings" pitchFamily="2" charset="2"/>
              <a:buChar char="Ø"/>
            </a:pPr>
            <a:endParaRPr lang="en-IN" sz="2000" dirty="0" smtClean="0"/>
          </a:p>
          <a:p>
            <a:pPr marL="914400" lvl="1" indent="-457200">
              <a:buFont typeface="Wingdings" pitchFamily="2" charset="2"/>
              <a:buChar char="Ø"/>
            </a:pPr>
            <a:r>
              <a:rPr lang="en-IN" sz="2000" dirty="0" smtClean="0"/>
              <a:t>Tax charged on invoice has been actually paid to the government by supplier</a:t>
            </a:r>
          </a:p>
          <a:p>
            <a:pPr marL="914400" lvl="1" indent="-457200">
              <a:buFont typeface="Wingdings" pitchFamily="2" charset="2"/>
              <a:buChar char="Ø"/>
            </a:pPr>
            <a:endParaRPr lang="en-IN" sz="2000" dirty="0" smtClean="0"/>
          </a:p>
          <a:p>
            <a:pPr marL="914400" lvl="1" indent="-457200">
              <a:buFont typeface="Wingdings" pitchFamily="2" charset="2"/>
              <a:buChar char="Ø"/>
            </a:pPr>
            <a:r>
              <a:rPr lang="en-IN" sz="2000" dirty="0" smtClean="0"/>
              <a:t>Return has been filed u/s 39 by receiver (GSTR-2)</a:t>
            </a:r>
          </a:p>
          <a:p>
            <a:pPr marL="914400" lvl="1" indent="-457200">
              <a:buFont typeface="Wingdings" pitchFamily="2" charset="2"/>
              <a:buChar char="Ø"/>
            </a:pPr>
            <a:endParaRPr lang="en-IN" sz="2000" dirty="0" smtClean="0"/>
          </a:p>
          <a:p>
            <a:pPr marL="914400" lvl="1" indent="-457200">
              <a:buFont typeface="Wingdings" pitchFamily="2" charset="2"/>
              <a:buChar char="Ø"/>
            </a:pPr>
            <a:r>
              <a:rPr lang="en-IN" sz="2000" dirty="0" smtClean="0"/>
              <a:t>Where the registered person has claimed depreciation on the tax component of the cost of capital goods and plant and machinery under the provisions of the Income-tax Act, 1961, the input tax credit on the said tax component shall not be allowed.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18</a:t>
            </a:fld>
            <a:endParaRPr lang="en-US" dirty="0"/>
          </a:p>
        </p:txBody>
      </p:sp>
      <p:sp>
        <p:nvSpPr>
          <p:cNvPr id="4" name="TextBox 3"/>
          <p:cNvSpPr txBox="1"/>
          <p:nvPr/>
        </p:nvSpPr>
        <p:spPr>
          <a:xfrm>
            <a:off x="457200" y="457200"/>
            <a:ext cx="8305800" cy="5632311"/>
          </a:xfrm>
          <a:prstGeom prst="rect">
            <a:avLst/>
          </a:prstGeom>
          <a:noFill/>
          <a:ln w="28575">
            <a:solidFill>
              <a:schemeClr val="tx1"/>
            </a:solidFill>
          </a:ln>
        </p:spPr>
        <p:txBody>
          <a:bodyPr wrap="square" rtlCol="0">
            <a:spAutoFit/>
          </a:bodyPr>
          <a:lstStyle/>
          <a:p>
            <a:pPr marL="914400" lvl="1" indent="-457200">
              <a:buFont typeface="Wingdings" pitchFamily="2" charset="2"/>
              <a:buChar char="Ø"/>
            </a:pPr>
            <a:r>
              <a:rPr lang="en-IN" sz="2000" b="1" u="sng" dirty="0" smtClean="0"/>
              <a:t>Time limit to avail the credit</a:t>
            </a:r>
            <a:r>
              <a:rPr lang="en-IN" sz="2000" dirty="0" smtClean="0"/>
              <a:t>-  Earlier of the following-</a:t>
            </a:r>
          </a:p>
          <a:p>
            <a:pPr marL="1371600" lvl="2" indent="-457200">
              <a:buAutoNum type="arabicPeriod"/>
            </a:pPr>
            <a:r>
              <a:rPr lang="en-IN" sz="2000" dirty="0" smtClean="0"/>
              <a:t>Due date of furnishing of return for the month of September of the subsequent F.Y (i.e. 20th Oct of the subsequent F.Y) or</a:t>
            </a:r>
          </a:p>
          <a:p>
            <a:pPr marL="1371600" lvl="2" indent="-457200">
              <a:buAutoNum type="arabicPeriod"/>
            </a:pPr>
            <a:r>
              <a:rPr lang="en-IN" sz="2000" dirty="0" smtClean="0"/>
              <a:t>Due date of furnishing of Annual Return (31st Dec of the subsequent year F.Y)</a:t>
            </a:r>
          </a:p>
          <a:p>
            <a:pPr marL="1371600" lvl="2" indent="-457200">
              <a:buAutoNum type="arabicPeriod"/>
            </a:pPr>
            <a:endParaRPr lang="en-IN" sz="2000" dirty="0" smtClean="0"/>
          </a:p>
          <a:p>
            <a:pPr marL="457200" indent="-457200"/>
            <a:r>
              <a:rPr lang="en-IN" sz="2000" dirty="0" smtClean="0"/>
              <a:t> </a:t>
            </a:r>
            <a:r>
              <a:rPr lang="en-IN" sz="2000" b="1" u="sng" dirty="0" smtClean="0">
                <a:solidFill>
                  <a:srgbClr val="FF0000"/>
                </a:solidFill>
              </a:rPr>
              <a:t>For example:</a:t>
            </a:r>
            <a:r>
              <a:rPr lang="en-IN" sz="2000" b="1" dirty="0" smtClean="0">
                <a:solidFill>
                  <a:srgbClr val="FF0000"/>
                </a:solidFill>
              </a:rPr>
              <a:t> </a:t>
            </a:r>
            <a:r>
              <a:rPr lang="en-IN" sz="2000" dirty="0" smtClean="0"/>
              <a:t>Invoice date or Debit Note date - 21.03.2017. i.e. relating to F.Y 2016-17. Credit for this invoice can be taken up to-</a:t>
            </a:r>
          </a:p>
          <a:p>
            <a:pPr marL="914400" lvl="1" indent="-457200">
              <a:buFont typeface="Arial" pitchFamily="34" charset="0"/>
              <a:buChar char="•"/>
            </a:pPr>
            <a:r>
              <a:rPr lang="en-IN" sz="2000" dirty="0" smtClean="0"/>
              <a:t>due date of furnishing return for month of September 2017. i.e. 20.10.2017</a:t>
            </a:r>
          </a:p>
          <a:p>
            <a:pPr marL="914400" lvl="1" indent="-457200">
              <a:buFont typeface="Arial" pitchFamily="34" charset="0"/>
              <a:buChar char="•"/>
            </a:pPr>
            <a:r>
              <a:rPr lang="en-IN" sz="2000" dirty="0" smtClean="0"/>
              <a:t> due date of furnishing Annual Return for F.Y 2016-17. i.e. 31.12.2017</a:t>
            </a:r>
          </a:p>
          <a:p>
            <a:pPr marL="914400" lvl="1" indent="-457200"/>
            <a:r>
              <a:rPr lang="en-IN" sz="2000" dirty="0" smtClean="0"/>
              <a:t>-whichever is earlier. i.e. 20.10.2017</a:t>
            </a:r>
          </a:p>
          <a:p>
            <a:pPr marL="1371600" lvl="2" indent="-457200"/>
            <a:endParaRPr lang="en-IN" sz="2000" dirty="0" smtClean="0"/>
          </a:p>
          <a:p>
            <a:pPr marL="914400" lvl="1" indent="-457200">
              <a:buFont typeface="Wingdings" pitchFamily="2" charset="2"/>
              <a:buChar char="Ø"/>
            </a:pPr>
            <a:endParaRPr lang="en-IN" sz="2000" dirty="0" smtClean="0"/>
          </a:p>
          <a:p>
            <a:pPr marL="914400" lvl="1" indent="-457200">
              <a:buFont typeface="Wingdings" pitchFamily="2" charset="2"/>
              <a:buChar char="Ø"/>
            </a:pPr>
            <a:r>
              <a:rPr lang="en-IN" sz="2000" dirty="0" smtClean="0"/>
              <a:t>Payment to the supplier shall be made within 180 days from the date of invoice. And where the recipient </a:t>
            </a:r>
            <a:r>
              <a:rPr lang="en-IN" sz="2000" b="1" u="sng" dirty="0" smtClean="0">
                <a:solidFill>
                  <a:srgbClr val="FF0000"/>
                </a:solidFill>
              </a:rPr>
              <a:t>fails to pay within 180 days, </a:t>
            </a:r>
            <a:r>
              <a:rPr lang="en-IN" sz="2000" dirty="0" smtClean="0"/>
              <a:t>the amount equal to input tax credit availed shall be added to the output tax liability, along with interest thereon.</a:t>
            </a:r>
          </a:p>
        </p:txBody>
      </p:sp>
      <p:sp>
        <p:nvSpPr>
          <p:cNvPr id="7" name="Rectangle 6"/>
          <p:cNvSpPr/>
          <p:nvPr/>
        </p:nvSpPr>
        <p:spPr>
          <a:xfrm>
            <a:off x="533400" y="2286000"/>
            <a:ext cx="8153400" cy="1981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19</a:t>
            </a:fld>
            <a:endParaRPr lang="en-US" dirty="0"/>
          </a:p>
        </p:txBody>
      </p:sp>
      <p:sp>
        <p:nvSpPr>
          <p:cNvPr id="4" name="TextBox 3"/>
          <p:cNvSpPr txBox="1"/>
          <p:nvPr/>
        </p:nvSpPr>
        <p:spPr>
          <a:xfrm>
            <a:off x="457200" y="533400"/>
            <a:ext cx="8305800" cy="5632311"/>
          </a:xfrm>
          <a:prstGeom prst="rect">
            <a:avLst/>
          </a:prstGeom>
          <a:noFill/>
          <a:ln w="28575">
            <a:solidFill>
              <a:schemeClr val="tx1"/>
            </a:solidFill>
          </a:ln>
        </p:spPr>
        <p:txBody>
          <a:bodyPr wrap="square" rtlCol="0">
            <a:spAutoFit/>
          </a:bodyPr>
          <a:lstStyle/>
          <a:p>
            <a:pPr marL="457200" indent="-457200" algn="ctr"/>
            <a:r>
              <a:rPr lang="en-IN" sz="2000" b="1" u="sng" dirty="0" smtClean="0"/>
              <a:t>2. Credit Not Eligible for the following Supplies</a:t>
            </a:r>
          </a:p>
          <a:p>
            <a:pPr marL="457200" indent="-457200">
              <a:buFont typeface="Wingdings" pitchFamily="2" charset="2"/>
              <a:buChar char="v"/>
            </a:pPr>
            <a:endParaRPr lang="en-IN" sz="2000" b="1" u="sng" dirty="0" smtClean="0"/>
          </a:p>
          <a:p>
            <a:pPr marL="457200" indent="-457200">
              <a:buFont typeface="+mj-lt"/>
              <a:buAutoNum type="arabicPeriod"/>
            </a:pPr>
            <a:r>
              <a:rPr lang="en-IN" sz="2000" dirty="0" smtClean="0"/>
              <a:t>Motor Vehicles and other conveyances except when used for transportation of goods or passengers or for imparting training on driving.</a:t>
            </a:r>
          </a:p>
          <a:p>
            <a:pPr marL="457200" indent="-457200">
              <a:buFont typeface="+mj-lt"/>
              <a:buAutoNum type="arabicPeriod"/>
            </a:pPr>
            <a:endParaRPr lang="en-IN" sz="2000" dirty="0" smtClean="0"/>
          </a:p>
          <a:p>
            <a:pPr marL="457200" indent="-457200">
              <a:buFont typeface="+mj-lt"/>
              <a:buAutoNum type="arabicPeriod"/>
            </a:pPr>
            <a:r>
              <a:rPr lang="en-IN" sz="2000" dirty="0" smtClean="0"/>
              <a:t>Food and beverages or outdoor catering except when used for providing taxable supply of same category of goods or services.</a:t>
            </a:r>
          </a:p>
          <a:p>
            <a:pPr marL="457200" indent="-457200">
              <a:buFont typeface="+mj-lt"/>
              <a:buAutoNum type="arabicPeriod"/>
            </a:pPr>
            <a:endParaRPr lang="en-IN" sz="2000" dirty="0" smtClean="0"/>
          </a:p>
          <a:p>
            <a:pPr marL="457200" indent="-457200">
              <a:buFont typeface="+mj-lt"/>
              <a:buAutoNum type="arabicPeriod"/>
            </a:pPr>
            <a:r>
              <a:rPr lang="en-IN" sz="2000" dirty="0" smtClean="0"/>
              <a:t>Beauty treatment, health services, cosmetic and plastic surgeries.</a:t>
            </a:r>
          </a:p>
          <a:p>
            <a:pPr marL="457200" indent="-457200">
              <a:buFont typeface="+mj-lt"/>
              <a:buAutoNum type="arabicPeriod"/>
            </a:pPr>
            <a:endParaRPr lang="en-IN" sz="2000" dirty="0" smtClean="0"/>
          </a:p>
          <a:p>
            <a:pPr marL="457200" indent="-457200">
              <a:buFont typeface="+mj-lt"/>
              <a:buAutoNum type="arabicPeriod"/>
            </a:pPr>
            <a:r>
              <a:rPr lang="en-IN" sz="2000" dirty="0" smtClean="0"/>
              <a:t>Membership of a club, health or fitness centre.</a:t>
            </a:r>
          </a:p>
          <a:p>
            <a:pPr marL="457200" indent="-457200">
              <a:buFont typeface="+mj-lt"/>
              <a:buAutoNum type="arabicPeriod"/>
            </a:pPr>
            <a:endParaRPr lang="en-IN" sz="2000" dirty="0" smtClean="0"/>
          </a:p>
          <a:p>
            <a:pPr marL="457200" indent="-457200">
              <a:buFont typeface="+mj-lt"/>
              <a:buAutoNum type="arabicPeriod"/>
            </a:pPr>
            <a:r>
              <a:rPr lang="en-IN" sz="2000" dirty="0" smtClean="0"/>
              <a:t>Rent a cab, life insurance and health insurance except when used for providing taxable supply of same category of goods or services.</a:t>
            </a:r>
          </a:p>
          <a:p>
            <a:pPr marL="457200" indent="-457200">
              <a:buFont typeface="+mj-lt"/>
              <a:buAutoNum type="arabicPeriod"/>
            </a:pPr>
            <a:endParaRPr lang="en-IN" sz="2000" dirty="0" smtClean="0"/>
          </a:p>
          <a:p>
            <a:pPr marL="457200" indent="-457200">
              <a:buFont typeface="+mj-lt"/>
              <a:buAutoNum type="arabicPeriod"/>
            </a:pPr>
            <a:r>
              <a:rPr lang="en-IN" sz="2000" dirty="0" smtClean="0"/>
              <a:t>goods or services or both received by a taxable person for self construction of an immovable property (other than plant or machinery). </a:t>
            </a:r>
          </a:p>
          <a:p>
            <a:pPr marL="457200" indent="-457200">
              <a:buFont typeface="+mj-lt"/>
              <a:buAutoNum type="arabicPeriod"/>
            </a:pPr>
            <a:endParaRPr lang="en-IN" sz="20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1143000"/>
          </a:xfrm>
          <a:ln w="28575">
            <a:solidFill>
              <a:schemeClr val="tx1"/>
            </a:solidFill>
          </a:ln>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IN" b="1" dirty="0" smtClean="0"/>
              <a:t>Present and Proposed Tax Structure</a:t>
            </a:r>
            <a:endParaRPr lang="en-US" b="1" dirty="0"/>
          </a:p>
        </p:txBody>
      </p:sp>
      <p:sp>
        <p:nvSpPr>
          <p:cNvPr id="4" name="Slide Number Placeholder 3"/>
          <p:cNvSpPr>
            <a:spLocks noGrp="1"/>
          </p:cNvSpPr>
          <p:nvPr>
            <p:ph type="sldNum" sz="quarter" idx="12"/>
          </p:nvPr>
        </p:nvSpPr>
        <p:spPr/>
        <p:txBody>
          <a:bodyPr/>
          <a:lstStyle/>
          <a:p>
            <a:fld id="{A2071CDA-3C0F-486B-99E2-94785FF4F621}" type="slidenum">
              <a:rPr lang="en-US" sz="1800" b="1" u="sng" smtClean="0">
                <a:solidFill>
                  <a:schemeClr val="tx1"/>
                </a:solidFill>
              </a:rPr>
              <a:pPr/>
              <a:t>2</a:t>
            </a:fld>
            <a:endParaRPr lang="en-US" sz="1800" b="1" u="sng" dirty="0">
              <a:solidFill>
                <a:schemeClr val="tx1"/>
              </a:solidFill>
            </a:endParaRPr>
          </a:p>
        </p:txBody>
      </p:sp>
      <p:graphicFrame>
        <p:nvGraphicFramePr>
          <p:cNvPr id="8" name="Table 7"/>
          <p:cNvGraphicFramePr>
            <a:graphicFrameLocks noGrp="1"/>
          </p:cNvGraphicFramePr>
          <p:nvPr/>
        </p:nvGraphicFramePr>
        <p:xfrm>
          <a:off x="457200" y="1447800"/>
          <a:ext cx="8229600" cy="5213740"/>
        </p:xfrm>
        <a:graphic>
          <a:graphicData uri="http://schemas.openxmlformats.org/drawingml/2006/table">
            <a:tbl>
              <a:tblPr firstRow="1" bandRow="1">
                <a:tableStyleId>{21E4AEA4-8DFA-4A89-87EB-49C32662AFE0}</a:tableStyleId>
              </a:tblPr>
              <a:tblGrid>
                <a:gridCol w="4114800"/>
                <a:gridCol w="4114800"/>
              </a:tblGrid>
              <a:tr h="550300">
                <a:tc>
                  <a:txBody>
                    <a:bodyPr/>
                    <a:lstStyle/>
                    <a:p>
                      <a:pPr algn="ctr"/>
                      <a:r>
                        <a:rPr lang="en-IN" sz="2400" u="sng" dirty="0" smtClean="0">
                          <a:solidFill>
                            <a:schemeClr val="tx1"/>
                          </a:solidFill>
                        </a:rPr>
                        <a:t>Present Tax Structure</a:t>
                      </a:r>
                      <a:endParaRPr lang="en-US" sz="2400" u="sng" dirty="0">
                        <a:solidFill>
                          <a:schemeClr val="tx1"/>
                        </a:solidFill>
                      </a:endParaRPr>
                    </a:p>
                  </a:txBody>
                  <a:tcPr anchor="ctr"/>
                </a:tc>
                <a:tc>
                  <a:txBody>
                    <a:bodyPr/>
                    <a:lstStyle/>
                    <a:p>
                      <a:pPr algn="ctr"/>
                      <a:r>
                        <a:rPr lang="en-IN" sz="2400" u="sng" dirty="0" smtClean="0">
                          <a:solidFill>
                            <a:schemeClr val="tx1"/>
                          </a:solidFill>
                        </a:rPr>
                        <a:t>Proposed Tax</a:t>
                      </a:r>
                      <a:r>
                        <a:rPr lang="en-IN" sz="2400" u="sng" baseline="0" dirty="0" smtClean="0">
                          <a:solidFill>
                            <a:schemeClr val="tx1"/>
                          </a:solidFill>
                        </a:rPr>
                        <a:t> Structure</a:t>
                      </a:r>
                      <a:endParaRPr lang="en-US" sz="2400" u="sng" dirty="0">
                        <a:solidFill>
                          <a:schemeClr val="tx1"/>
                        </a:solidFill>
                      </a:endParaRPr>
                    </a:p>
                  </a:txBody>
                  <a:tcPr anchor="ctr"/>
                </a:tc>
              </a:tr>
              <a:tr h="4555100">
                <a:tc>
                  <a:txBody>
                    <a:bodyPr/>
                    <a:lstStyle/>
                    <a:p>
                      <a:pPr marL="457200" indent="-457200">
                        <a:buNone/>
                      </a:pPr>
                      <a:r>
                        <a:rPr lang="en-IN" sz="2000" u="none" dirty="0" smtClean="0"/>
                        <a:t>1. </a:t>
                      </a:r>
                      <a:r>
                        <a:rPr lang="en-IN" sz="2000" u="sng" dirty="0" smtClean="0"/>
                        <a:t>Levied By Central Government</a:t>
                      </a:r>
                    </a:p>
                    <a:p>
                      <a:pPr marL="457200" indent="-457200">
                        <a:buFont typeface="Arial" pitchFamily="34" charset="0"/>
                        <a:buNone/>
                      </a:pPr>
                      <a:endParaRPr lang="en-IN" sz="2000" u="sng" dirty="0" smtClean="0"/>
                    </a:p>
                    <a:p>
                      <a:pPr marL="457200" indent="-457200">
                        <a:buFont typeface="Arial" pitchFamily="34" charset="0"/>
                        <a:buChar char="•"/>
                      </a:pPr>
                      <a:r>
                        <a:rPr lang="en-IN" sz="2000" u="none" dirty="0" smtClean="0"/>
                        <a:t>Excise</a:t>
                      </a:r>
                      <a:r>
                        <a:rPr lang="en-IN" sz="2000" u="none" baseline="0" dirty="0" smtClean="0"/>
                        <a:t> on manufacturing of goods.</a:t>
                      </a:r>
                    </a:p>
                    <a:p>
                      <a:pPr marL="457200" indent="-457200">
                        <a:buFont typeface="Arial" pitchFamily="34" charset="0"/>
                        <a:buChar char="•"/>
                      </a:pPr>
                      <a:r>
                        <a:rPr lang="en-IN" sz="2000" u="none" baseline="0" dirty="0" smtClean="0"/>
                        <a:t>Service tax , KKC &amp; SBC on services.</a:t>
                      </a:r>
                    </a:p>
                    <a:p>
                      <a:pPr marL="457200" indent="-457200">
                        <a:buFont typeface="Arial" pitchFamily="34" charset="0"/>
                        <a:buChar char="•"/>
                      </a:pPr>
                      <a:r>
                        <a:rPr lang="en-IN" sz="2000" u="none" baseline="0" dirty="0" smtClean="0"/>
                        <a:t>CVD and SAD on import of goods.</a:t>
                      </a:r>
                    </a:p>
                    <a:p>
                      <a:pPr marL="457200" indent="-457200">
                        <a:buFont typeface="Arial" pitchFamily="34" charset="0"/>
                        <a:buNone/>
                      </a:pPr>
                      <a:endParaRPr lang="en-IN" sz="2000" u="none" baseline="0" dirty="0" smtClean="0"/>
                    </a:p>
                    <a:p>
                      <a:pPr marL="457200" indent="-457200">
                        <a:buFont typeface="+mj-lt"/>
                        <a:buNone/>
                      </a:pPr>
                      <a:r>
                        <a:rPr lang="en-IN" sz="2000" u="none" baseline="0" dirty="0" smtClean="0"/>
                        <a:t>2. </a:t>
                      </a:r>
                      <a:r>
                        <a:rPr lang="en-IN" sz="2000" u="sng" baseline="0" dirty="0" smtClean="0"/>
                        <a:t>Levied By State Government</a:t>
                      </a:r>
                    </a:p>
                    <a:p>
                      <a:pPr marL="457200" indent="-457200">
                        <a:buFont typeface="+mj-lt"/>
                        <a:buNone/>
                      </a:pPr>
                      <a:endParaRPr lang="en-IN" sz="2000" u="sng" baseline="0" dirty="0" smtClean="0"/>
                    </a:p>
                    <a:p>
                      <a:pPr marL="457200" indent="-457200">
                        <a:buFont typeface="Arial" pitchFamily="34" charset="0"/>
                        <a:buChar char="•"/>
                      </a:pPr>
                      <a:r>
                        <a:rPr lang="en-IN" sz="2000" u="none" baseline="0" dirty="0" smtClean="0"/>
                        <a:t>VAT on Sale of goods within State</a:t>
                      </a:r>
                    </a:p>
                    <a:p>
                      <a:pPr marL="457200" indent="-457200">
                        <a:buFont typeface="Arial" pitchFamily="34" charset="0"/>
                        <a:buChar char="•"/>
                      </a:pPr>
                      <a:r>
                        <a:rPr lang="en-IN" sz="2000" u="none" baseline="0" dirty="0" smtClean="0"/>
                        <a:t>CST on Sale of goods outside State</a:t>
                      </a:r>
                    </a:p>
                    <a:p>
                      <a:pPr marL="457200" indent="-457200">
                        <a:buFont typeface="Arial" pitchFamily="34" charset="0"/>
                        <a:buChar char="•"/>
                      </a:pPr>
                      <a:r>
                        <a:rPr lang="en-IN" sz="2000" u="none" baseline="0" dirty="0" smtClean="0"/>
                        <a:t>Entry Tax ,Octroi Duty, luxury tax etc</a:t>
                      </a:r>
                      <a:endParaRPr lang="en-IN" sz="2000" b="0" u="none" dirty="0" smtClean="0"/>
                    </a:p>
                  </a:txBody>
                  <a:tcPr anchor="ctr"/>
                </a:tc>
                <a:tc>
                  <a:txBody>
                    <a:bodyPr/>
                    <a:lstStyle/>
                    <a:p>
                      <a:pPr marL="457200" marR="0" indent="-457200" algn="l" defTabSz="914400" rtl="0" eaLnBrk="1" fontAlgn="auto" latinLnBrk="0" hangingPunct="1">
                        <a:lnSpc>
                          <a:spcPct val="100000"/>
                        </a:lnSpc>
                        <a:spcBef>
                          <a:spcPts val="0"/>
                        </a:spcBef>
                        <a:spcAft>
                          <a:spcPts val="0"/>
                        </a:spcAft>
                        <a:buClrTx/>
                        <a:buSzTx/>
                        <a:buFontTx/>
                        <a:buAutoNum type="arabicPeriod"/>
                        <a:tabLst/>
                        <a:defRPr/>
                      </a:pPr>
                      <a:r>
                        <a:rPr lang="en-IN" sz="2000" u="sng" dirty="0" smtClean="0"/>
                        <a:t>Levied By Central Government</a:t>
                      </a:r>
                    </a:p>
                    <a:p>
                      <a:pPr marL="342900" indent="-342900">
                        <a:buFont typeface="Arial" pitchFamily="34" charset="0"/>
                        <a:buNone/>
                      </a:pPr>
                      <a:endParaRPr lang="en-IN" dirty="0" smtClean="0"/>
                    </a:p>
                    <a:p>
                      <a:pPr marL="342900" indent="-342900">
                        <a:buFont typeface="Arial" pitchFamily="34" charset="0"/>
                        <a:buChar char="•"/>
                      </a:pPr>
                      <a:r>
                        <a:rPr lang="en-IN" dirty="0" smtClean="0"/>
                        <a:t>CGST on </a:t>
                      </a:r>
                      <a:r>
                        <a:rPr lang="en-IN" u="sng" dirty="0" smtClean="0"/>
                        <a:t>Intra-State supply</a:t>
                      </a:r>
                      <a:r>
                        <a:rPr lang="en-IN" u="sng" baseline="0" dirty="0" smtClean="0"/>
                        <a:t> </a:t>
                      </a:r>
                      <a:r>
                        <a:rPr lang="en-IN" baseline="0" dirty="0" smtClean="0"/>
                        <a:t>of goods or services or both.</a:t>
                      </a:r>
                    </a:p>
                    <a:p>
                      <a:pPr marL="342900" indent="-342900">
                        <a:buFont typeface="Arial" pitchFamily="34" charset="0"/>
                        <a:buChar char="•"/>
                      </a:pPr>
                      <a:r>
                        <a:rPr lang="en-IN" dirty="0" smtClean="0"/>
                        <a:t>IGST on </a:t>
                      </a:r>
                      <a:r>
                        <a:rPr lang="en-IN" u="sng" dirty="0" smtClean="0"/>
                        <a:t>Inter-State</a:t>
                      </a:r>
                      <a:r>
                        <a:rPr lang="en-IN" u="sng" baseline="0" dirty="0" smtClean="0"/>
                        <a:t> supply</a:t>
                      </a:r>
                      <a:r>
                        <a:rPr lang="en-IN" baseline="0" dirty="0" smtClean="0"/>
                        <a:t> of goods or services or both.</a:t>
                      </a:r>
                    </a:p>
                    <a:p>
                      <a:pPr marL="342900" indent="-342900">
                        <a:buFont typeface="Arial" pitchFamily="34" charset="0"/>
                        <a:buChar char="•"/>
                      </a:pPr>
                      <a:r>
                        <a:rPr lang="en-IN" baseline="0" dirty="0" smtClean="0"/>
                        <a:t>IGST on import of goods in lieu of CVD  and SAD</a:t>
                      </a:r>
                    </a:p>
                    <a:p>
                      <a:pPr marL="342900" indent="-342900">
                        <a:buFont typeface="Arial" pitchFamily="34" charset="0"/>
                        <a:buChar char="•"/>
                      </a:pPr>
                      <a:endParaRPr lang="en-IN" baseline="0" dirty="0" smtClean="0"/>
                    </a:p>
                    <a:p>
                      <a:pPr marL="342900" marR="0" indent="-342900" algn="l" defTabSz="914400" rtl="0" eaLnBrk="1" fontAlgn="auto" latinLnBrk="0" hangingPunct="1">
                        <a:lnSpc>
                          <a:spcPct val="100000"/>
                        </a:lnSpc>
                        <a:spcBef>
                          <a:spcPts val="0"/>
                        </a:spcBef>
                        <a:spcAft>
                          <a:spcPts val="0"/>
                        </a:spcAft>
                        <a:buClrTx/>
                        <a:buSzTx/>
                        <a:buFont typeface="Arial" pitchFamily="34" charset="0"/>
                        <a:buNone/>
                        <a:tabLst/>
                        <a:defRPr/>
                      </a:pPr>
                      <a:r>
                        <a:rPr lang="en-IN" sz="1800" u="none" baseline="0" dirty="0" smtClean="0"/>
                        <a:t>2. </a:t>
                      </a:r>
                      <a:r>
                        <a:rPr lang="en-IN" sz="1800" u="sng" baseline="0" dirty="0" smtClean="0"/>
                        <a:t>Levied By State Government</a:t>
                      </a:r>
                    </a:p>
                    <a:p>
                      <a:pPr marL="342900" indent="-342900">
                        <a:buFont typeface="Arial" pitchFamily="34" charset="0"/>
                        <a:buNone/>
                      </a:pPr>
                      <a:endParaRPr lang="en-IN" dirty="0" smtClean="0"/>
                    </a:p>
                    <a:p>
                      <a:pPr marL="342900" indent="-342900">
                        <a:buFont typeface="Arial" pitchFamily="34" charset="0"/>
                        <a:buChar char="•"/>
                      </a:pPr>
                      <a:r>
                        <a:rPr lang="en-IN" dirty="0" smtClean="0"/>
                        <a:t>SGST on </a:t>
                      </a:r>
                      <a:r>
                        <a:rPr lang="en-IN" u="sng" dirty="0" smtClean="0"/>
                        <a:t>Intra- State</a:t>
                      </a:r>
                      <a:r>
                        <a:rPr lang="en-IN" u="sng" baseline="0" dirty="0" smtClean="0"/>
                        <a:t> supply</a:t>
                      </a:r>
                      <a:r>
                        <a:rPr lang="en-IN" u="none" baseline="0" dirty="0" smtClean="0"/>
                        <a:t> of goods or services or both.</a:t>
                      </a:r>
                    </a:p>
                    <a:p>
                      <a:pPr marL="342900" indent="-342900">
                        <a:buFont typeface="Arial" pitchFamily="34" charset="0"/>
                        <a:buNone/>
                      </a:pPr>
                      <a:endParaRPr lang="en-IN" b="1" u="sng" dirty="0" smtClean="0">
                        <a:solidFill>
                          <a:schemeClr val="tx1"/>
                        </a:solidFill>
                      </a:endParaRPr>
                    </a:p>
                  </a:txBody>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20</a:t>
            </a:fld>
            <a:endParaRPr lang="en-US" dirty="0"/>
          </a:p>
        </p:txBody>
      </p:sp>
      <p:sp>
        <p:nvSpPr>
          <p:cNvPr id="4" name="TextBox 3"/>
          <p:cNvSpPr txBox="1"/>
          <p:nvPr/>
        </p:nvSpPr>
        <p:spPr>
          <a:xfrm>
            <a:off x="457200" y="381000"/>
            <a:ext cx="8305800" cy="6247864"/>
          </a:xfrm>
          <a:prstGeom prst="rect">
            <a:avLst/>
          </a:prstGeom>
          <a:noFill/>
          <a:ln w="28575">
            <a:solidFill>
              <a:schemeClr val="tx1"/>
            </a:solidFill>
          </a:ln>
        </p:spPr>
        <p:txBody>
          <a:bodyPr wrap="square" rtlCol="0">
            <a:spAutoFit/>
          </a:bodyPr>
          <a:lstStyle/>
          <a:p>
            <a:pPr marL="457200" indent="-457200">
              <a:buFont typeface="+mj-lt"/>
              <a:buAutoNum type="arabicPeriod" startAt="7"/>
            </a:pPr>
            <a:r>
              <a:rPr lang="en-IN" sz="2000" dirty="0" smtClean="0"/>
              <a:t>works contract services when supplied for construction of an immovable property (other than plant and machinery) except where it is an input service for further supply of works contract service.</a:t>
            </a:r>
          </a:p>
          <a:p>
            <a:pPr marL="457200" indent="-457200"/>
            <a:endParaRPr lang="en-IN" sz="2000" dirty="0" smtClean="0"/>
          </a:p>
          <a:p>
            <a:r>
              <a:rPr lang="en-IN" sz="2000" i="1" dirty="0" smtClean="0"/>
              <a:t>Explanation.––For the purposes of point (6) and (7), the expression</a:t>
            </a:r>
          </a:p>
          <a:p>
            <a:r>
              <a:rPr lang="en-US" sz="2000" dirty="0" smtClean="0"/>
              <a:t>“construction” includes re-construction, renovation, additions or alterations or repairs, </a:t>
            </a:r>
            <a:r>
              <a:rPr lang="en-IN" sz="2000" dirty="0" smtClean="0"/>
              <a:t>to the extent of capitalisation, to the said immovable property;</a:t>
            </a:r>
          </a:p>
          <a:p>
            <a:pPr marL="457200" indent="-457200">
              <a:buFont typeface="+mj-lt"/>
              <a:buAutoNum type="arabicPeriod" startAt="7"/>
            </a:pPr>
            <a:endParaRPr lang="en-IN" sz="2000" dirty="0" smtClean="0"/>
          </a:p>
          <a:p>
            <a:pPr marL="457200" indent="-457200">
              <a:buFont typeface="+mj-lt"/>
              <a:buAutoNum type="arabicPeriod" startAt="8"/>
            </a:pPr>
            <a:r>
              <a:rPr lang="en-IN" sz="2000" dirty="0" smtClean="0"/>
              <a:t>goods or services or both on which tax has been paid under Composite Scheme.</a:t>
            </a:r>
          </a:p>
          <a:p>
            <a:pPr marL="457200" indent="-457200">
              <a:buFont typeface="+mj-lt"/>
              <a:buAutoNum type="arabicPeriod" startAt="8"/>
            </a:pPr>
            <a:endParaRPr lang="en-IN" sz="2000" dirty="0" smtClean="0"/>
          </a:p>
          <a:p>
            <a:pPr marL="457200" indent="-457200">
              <a:buFont typeface="+mj-lt"/>
              <a:buAutoNum type="arabicPeriod" startAt="8"/>
            </a:pPr>
            <a:r>
              <a:rPr lang="en-IN" sz="2000" dirty="0" smtClean="0"/>
              <a:t>goods or services or both used for personal consumption.</a:t>
            </a:r>
          </a:p>
          <a:p>
            <a:pPr marL="457200" indent="-457200">
              <a:buFont typeface="+mj-lt"/>
              <a:buAutoNum type="arabicPeriod" startAt="8"/>
            </a:pPr>
            <a:endParaRPr lang="en-IN" sz="2000" dirty="0" smtClean="0"/>
          </a:p>
          <a:p>
            <a:pPr marL="457200" indent="-457200">
              <a:buFont typeface="+mj-lt"/>
              <a:buAutoNum type="arabicPeriod" startAt="8"/>
            </a:pPr>
            <a:r>
              <a:rPr lang="en-IN" sz="2000" dirty="0" smtClean="0"/>
              <a:t>goods lost, stolen, destroyed, written off or disposed of by way of gift or free samples.</a:t>
            </a:r>
          </a:p>
          <a:p>
            <a:pPr marL="457200" indent="-457200">
              <a:buFont typeface="+mj-lt"/>
              <a:buAutoNum type="arabicPeriod" startAt="8"/>
            </a:pPr>
            <a:endParaRPr lang="en-IN" sz="2000" dirty="0" smtClean="0"/>
          </a:p>
          <a:p>
            <a:pPr marL="457200" indent="-457200">
              <a:buFont typeface="+mj-lt"/>
              <a:buAutoNum type="arabicPeriod" startAt="8"/>
            </a:pPr>
            <a:r>
              <a:rPr lang="en-IN" sz="2000" dirty="0" smtClean="0"/>
              <a:t>Tax paid under sections </a:t>
            </a:r>
          </a:p>
          <a:p>
            <a:pPr marL="914400" lvl="1" indent="-457200"/>
            <a:r>
              <a:rPr lang="en-IN" sz="2000" dirty="0" smtClean="0"/>
              <a:t>	- Section 74 – Fraud or wilful misrepresentation</a:t>
            </a:r>
          </a:p>
          <a:p>
            <a:pPr marL="914400" lvl="1" indent="-457200"/>
            <a:r>
              <a:rPr lang="en-IN" sz="2000" dirty="0" smtClean="0"/>
              <a:t>	- Section 129 – Detention, seizure and release</a:t>
            </a:r>
          </a:p>
          <a:p>
            <a:pPr marL="914400" lvl="1" indent="-457200"/>
            <a:r>
              <a:rPr lang="en-IN" sz="2000" dirty="0" smtClean="0"/>
              <a:t>	- Section 130 – Confiscations and levy of penalty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21</a:t>
            </a:fld>
            <a:endParaRPr lang="en-US" dirty="0"/>
          </a:p>
        </p:txBody>
      </p:sp>
      <p:sp>
        <p:nvSpPr>
          <p:cNvPr id="4" name="TextBox 3"/>
          <p:cNvSpPr txBox="1"/>
          <p:nvPr/>
        </p:nvSpPr>
        <p:spPr>
          <a:xfrm>
            <a:off x="457200" y="533400"/>
            <a:ext cx="8305800" cy="400110"/>
          </a:xfrm>
          <a:prstGeom prst="rect">
            <a:avLst/>
          </a:prstGeom>
          <a:noFill/>
          <a:ln w="28575">
            <a:noFill/>
          </a:ln>
        </p:spPr>
        <p:txBody>
          <a:bodyPr wrap="square" rtlCol="0">
            <a:spAutoFit/>
          </a:bodyPr>
          <a:lstStyle/>
          <a:p>
            <a:pPr marL="457200" indent="-457200" algn="ctr"/>
            <a:r>
              <a:rPr lang="en-IN" sz="2000" b="1" u="sng" dirty="0" smtClean="0"/>
              <a:t>3. Manner of Utilisation of Credit</a:t>
            </a:r>
          </a:p>
        </p:txBody>
      </p:sp>
      <p:graphicFrame>
        <p:nvGraphicFramePr>
          <p:cNvPr id="6" name="Table 5"/>
          <p:cNvGraphicFramePr>
            <a:graphicFrameLocks noGrp="1"/>
          </p:cNvGraphicFramePr>
          <p:nvPr/>
        </p:nvGraphicFramePr>
        <p:xfrm>
          <a:off x="457200" y="1143000"/>
          <a:ext cx="8305800" cy="5029200"/>
        </p:xfrm>
        <a:graphic>
          <a:graphicData uri="http://schemas.openxmlformats.org/drawingml/2006/table">
            <a:tbl>
              <a:tblPr firstRow="1" bandRow="1">
                <a:tableStyleId>{21E4AEA4-8DFA-4A89-87EB-49C32662AFE0}</a:tableStyleId>
              </a:tblPr>
              <a:tblGrid>
                <a:gridCol w="2819400"/>
                <a:gridCol w="5486400"/>
              </a:tblGrid>
              <a:tr h="370840">
                <a:tc>
                  <a:txBody>
                    <a:bodyPr/>
                    <a:lstStyle/>
                    <a:p>
                      <a:pPr algn="ctr"/>
                      <a:r>
                        <a:rPr lang="en-IN" sz="2400" b="1" u="sng" dirty="0" smtClean="0">
                          <a:solidFill>
                            <a:schemeClr val="tx1"/>
                          </a:solidFill>
                        </a:rPr>
                        <a:t>Credit</a:t>
                      </a:r>
                      <a:r>
                        <a:rPr lang="en-IN" sz="2400" b="1" u="sng" baseline="0" dirty="0" smtClean="0">
                          <a:solidFill>
                            <a:schemeClr val="tx1"/>
                          </a:solidFill>
                        </a:rPr>
                        <a:t> Available</a:t>
                      </a:r>
                      <a:endParaRPr lang="en-US" sz="2400" b="1" u="sng"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IN" sz="2400" b="1" u="sng" dirty="0" smtClean="0">
                          <a:solidFill>
                            <a:schemeClr val="tx1"/>
                          </a:solidFill>
                        </a:rPr>
                        <a:t>Manner of Utilisation</a:t>
                      </a:r>
                      <a:endParaRPr lang="en-US" sz="2400" b="1" u="sng"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270000">
                <a:tc>
                  <a:txBody>
                    <a:bodyPr/>
                    <a:lstStyle/>
                    <a:p>
                      <a:pPr algn="ctr"/>
                      <a:r>
                        <a:rPr lang="en-IN" sz="2400" b="1" dirty="0" smtClean="0"/>
                        <a:t>CGST</a:t>
                      </a:r>
                      <a:endParaRPr lang="en-US" sz="2400" b="1" dirty="0"/>
                    </a:p>
                  </a:txBody>
                  <a:tcPr anchor="ctr">
                    <a:lnL w="12700" cap="flat" cmpd="sng" algn="ctr">
                      <a:solidFill>
                        <a:schemeClr val="tx1"/>
                      </a:solidFill>
                      <a:prstDash val="solid"/>
                      <a:round/>
                      <a:headEnd type="none" w="med" len="med"/>
                      <a:tailEnd type="none" w="med" len="med"/>
                    </a:lnL>
                  </a:tcPr>
                </a:tc>
                <a:tc>
                  <a:txBody>
                    <a:bodyPr/>
                    <a:lstStyle/>
                    <a:p>
                      <a:pPr marL="342900" indent="-342900">
                        <a:buAutoNum type="arabicPeriod"/>
                      </a:pPr>
                      <a:r>
                        <a:rPr lang="en-IN" sz="2400" dirty="0" smtClean="0"/>
                        <a:t>First, against the CGST liability of tax.</a:t>
                      </a:r>
                    </a:p>
                    <a:p>
                      <a:pPr marL="342900" indent="-342900">
                        <a:buAutoNum type="arabicPeriod"/>
                      </a:pPr>
                      <a:endParaRPr lang="en-IN" sz="2400" dirty="0" smtClean="0"/>
                    </a:p>
                    <a:p>
                      <a:pPr marL="342900" indent="-342900">
                        <a:buAutoNum type="arabicPeriod"/>
                      </a:pPr>
                      <a:r>
                        <a:rPr lang="en-IN" sz="2400" dirty="0" smtClean="0"/>
                        <a:t>Then, against the IGST liability of tax.</a:t>
                      </a:r>
                    </a:p>
                  </a:txBody>
                  <a:tcPr anchor="ctr">
                    <a:lnR w="12700" cap="flat" cmpd="sng" algn="ctr">
                      <a:solidFill>
                        <a:schemeClr val="tx1"/>
                      </a:solidFill>
                      <a:prstDash val="solid"/>
                      <a:round/>
                      <a:headEnd type="none" w="med" len="med"/>
                      <a:tailEnd type="none" w="med" len="med"/>
                    </a:lnR>
                  </a:tcPr>
                </a:tc>
              </a:tr>
              <a:tr h="1295400">
                <a:tc>
                  <a:txBody>
                    <a:bodyPr/>
                    <a:lstStyle/>
                    <a:p>
                      <a:pPr algn="ctr"/>
                      <a:r>
                        <a:rPr lang="en-IN" sz="2400" b="1" dirty="0" smtClean="0"/>
                        <a:t>SGST</a:t>
                      </a:r>
                      <a:r>
                        <a:rPr lang="en-IN" sz="2400" b="1" baseline="0" dirty="0" smtClean="0"/>
                        <a:t> </a:t>
                      </a:r>
                      <a:endParaRPr lang="en-US" sz="2400" b="1" dirty="0"/>
                    </a:p>
                  </a:txBody>
                  <a:tcPr anchor="ctr">
                    <a:lnL w="12700" cap="flat" cmpd="sng" algn="ctr">
                      <a:solidFill>
                        <a:schemeClr val="tx1"/>
                      </a:solidFill>
                      <a:prstDash val="solid"/>
                      <a:round/>
                      <a:headEnd type="none" w="med" len="med"/>
                      <a:tailEnd type="none" w="med" len="med"/>
                    </a:lnL>
                  </a:tcPr>
                </a:tc>
                <a:tc>
                  <a:txBody>
                    <a:bodyPr/>
                    <a:lstStyle/>
                    <a:p>
                      <a:pPr marL="342900" indent="-342900">
                        <a:buAutoNum type="arabicPeriod"/>
                      </a:pPr>
                      <a:r>
                        <a:rPr lang="en-IN" sz="2400" dirty="0" smtClean="0"/>
                        <a:t>First, against the SGST liability of tax.</a:t>
                      </a:r>
                    </a:p>
                    <a:p>
                      <a:pPr marL="342900" indent="-342900">
                        <a:buAutoNum type="arabicPeriod"/>
                      </a:pPr>
                      <a:endParaRPr lang="en-IN" sz="2400" dirty="0" smtClean="0"/>
                    </a:p>
                    <a:p>
                      <a:pPr marL="342900" indent="-342900">
                        <a:buAutoNum type="arabicPeriod"/>
                      </a:pPr>
                      <a:r>
                        <a:rPr lang="en-IN" sz="2400" dirty="0" smtClean="0"/>
                        <a:t>Then, against the IGST liability of tax.</a:t>
                      </a:r>
                    </a:p>
                  </a:txBody>
                  <a:tcPr>
                    <a:lnR w="12700" cap="flat" cmpd="sng" algn="ctr">
                      <a:solidFill>
                        <a:schemeClr val="tx1"/>
                      </a:solidFill>
                      <a:prstDash val="solid"/>
                      <a:round/>
                      <a:headEnd type="none" w="med" len="med"/>
                      <a:tailEnd type="none" w="med" len="med"/>
                    </a:lnR>
                  </a:tcPr>
                </a:tc>
              </a:tr>
              <a:tr h="2006600">
                <a:tc>
                  <a:txBody>
                    <a:bodyPr/>
                    <a:lstStyle/>
                    <a:p>
                      <a:pPr algn="ctr"/>
                      <a:r>
                        <a:rPr lang="en-IN" sz="2400" b="1" dirty="0" smtClean="0"/>
                        <a:t>IGST</a:t>
                      </a:r>
                      <a:endParaRPr lang="en-US" sz="2400" b="1"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457200" indent="-457200">
                        <a:buAutoNum type="arabicPeriod"/>
                      </a:pPr>
                      <a:r>
                        <a:rPr lang="en-IN" sz="2400" dirty="0" smtClean="0"/>
                        <a:t>First,</a:t>
                      </a:r>
                      <a:r>
                        <a:rPr lang="en-IN" sz="2400" baseline="0" dirty="0" smtClean="0"/>
                        <a:t> against the IGST liability of tax</a:t>
                      </a:r>
                    </a:p>
                    <a:p>
                      <a:pPr marL="457200" indent="-457200">
                        <a:buAutoNum type="arabicPeriod"/>
                      </a:pPr>
                      <a:endParaRPr lang="en-IN" sz="2400" baseline="0" dirty="0" smtClean="0"/>
                    </a:p>
                    <a:p>
                      <a:pPr marL="457200" indent="-457200">
                        <a:buAutoNum type="arabicPeriod"/>
                      </a:pPr>
                      <a:r>
                        <a:rPr lang="en-IN" sz="2400" baseline="0" dirty="0" smtClean="0"/>
                        <a:t>Second, against the CGST liability of tax</a:t>
                      </a:r>
                    </a:p>
                    <a:p>
                      <a:pPr marL="457200" indent="-457200">
                        <a:buAutoNum type="arabicPeriod"/>
                      </a:pPr>
                      <a:endParaRPr lang="en-IN" sz="2400" baseline="0" dirty="0" smtClean="0"/>
                    </a:p>
                    <a:p>
                      <a:pPr marL="457200" indent="-457200">
                        <a:buAutoNum type="arabicPeriod"/>
                      </a:pPr>
                      <a:r>
                        <a:rPr lang="en-IN" sz="2400" baseline="0" dirty="0" smtClean="0"/>
                        <a:t>Then, against the SGST liability of tax</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22</a:t>
            </a:fld>
            <a:endParaRPr lang="en-US" dirty="0"/>
          </a:p>
        </p:txBody>
      </p:sp>
      <p:sp>
        <p:nvSpPr>
          <p:cNvPr id="6" name="TextBox 5"/>
          <p:cNvSpPr txBox="1"/>
          <p:nvPr/>
        </p:nvSpPr>
        <p:spPr>
          <a:xfrm>
            <a:off x="457200" y="457200"/>
            <a:ext cx="8305800" cy="5940088"/>
          </a:xfrm>
          <a:prstGeom prst="rect">
            <a:avLst/>
          </a:prstGeom>
          <a:noFill/>
          <a:ln w="28575">
            <a:solidFill>
              <a:schemeClr val="tx1"/>
            </a:solidFill>
          </a:ln>
        </p:spPr>
        <p:txBody>
          <a:bodyPr wrap="square" rtlCol="0">
            <a:spAutoFit/>
          </a:bodyPr>
          <a:lstStyle/>
          <a:p>
            <a:pPr marL="457200" indent="-457200" algn="ctr"/>
            <a:r>
              <a:rPr lang="en-IN" sz="2000" b="1" u="sng" dirty="0" smtClean="0"/>
              <a:t>4. Reversal of Credit under Special Circumstances</a:t>
            </a:r>
          </a:p>
          <a:p>
            <a:pPr marL="457200" indent="-457200"/>
            <a:endParaRPr lang="en-IN" sz="2000" dirty="0" smtClean="0"/>
          </a:p>
          <a:p>
            <a:pPr marL="457200" indent="-457200">
              <a:buFont typeface="Wingdings" pitchFamily="2" charset="2"/>
              <a:buChar char="q"/>
            </a:pPr>
            <a:r>
              <a:rPr lang="en-IN" sz="2000" u="sng" dirty="0" smtClean="0"/>
              <a:t>In case of non-payment of consideration</a:t>
            </a:r>
            <a:r>
              <a:rPr lang="en-IN" sz="2000" dirty="0" smtClean="0"/>
              <a:t> </a:t>
            </a:r>
          </a:p>
          <a:p>
            <a:pPr lvl="2" indent="-457200"/>
            <a:endParaRPr lang="en-IN" sz="2000" dirty="0" smtClean="0"/>
          </a:p>
          <a:p>
            <a:pPr lvl="2" indent="-457200"/>
            <a:r>
              <a:rPr lang="en-IN" sz="2000" dirty="0" smtClean="0"/>
              <a:t>Payment to the supplier shall be made within 180 days from the date of</a:t>
            </a:r>
          </a:p>
          <a:p>
            <a:pPr lvl="2" indent="-457200"/>
            <a:r>
              <a:rPr lang="en-IN" sz="2000" dirty="0" smtClean="0"/>
              <a:t> invoice. And where the recipient </a:t>
            </a:r>
            <a:r>
              <a:rPr lang="en-IN" sz="2000" b="1" u="sng" dirty="0" smtClean="0">
                <a:solidFill>
                  <a:srgbClr val="FF0000"/>
                </a:solidFill>
              </a:rPr>
              <a:t>fails to pay within 180 days, </a:t>
            </a:r>
            <a:r>
              <a:rPr lang="en-IN" sz="2000" dirty="0" smtClean="0"/>
              <a:t>the amount </a:t>
            </a:r>
          </a:p>
          <a:p>
            <a:pPr lvl="2" indent="-457200"/>
            <a:r>
              <a:rPr lang="en-IN" sz="2000" dirty="0" smtClean="0"/>
              <a:t>equal to input tax credit availed shall be added to the output tax liability, </a:t>
            </a:r>
          </a:p>
          <a:p>
            <a:pPr lvl="2" indent="-457200"/>
            <a:r>
              <a:rPr lang="en-IN" sz="2000" dirty="0" smtClean="0"/>
              <a:t>along with interest thereon.</a:t>
            </a:r>
          </a:p>
          <a:p>
            <a:pPr lvl="2" indent="-457200"/>
            <a:endParaRPr lang="en-IN" sz="2000" dirty="0" smtClean="0"/>
          </a:p>
          <a:p>
            <a:pPr lvl="1" indent="-457200">
              <a:buFont typeface="Wingdings" pitchFamily="2" charset="2"/>
              <a:buChar char="q"/>
            </a:pPr>
            <a:r>
              <a:rPr lang="en-IN" sz="2000" u="sng" dirty="0" smtClean="0"/>
              <a:t>In case of Supply of Capital Goods after put to use</a:t>
            </a:r>
          </a:p>
          <a:p>
            <a:pPr lvl="2" indent="-457200"/>
            <a:endParaRPr lang="en-IN" sz="2000" dirty="0" smtClean="0"/>
          </a:p>
          <a:p>
            <a:pPr lvl="2" indent="-457200"/>
            <a:r>
              <a:rPr lang="en-IN" sz="2000" dirty="0" smtClean="0"/>
              <a:t>The input tax credit involved in the remaining useful life in months shall </a:t>
            </a:r>
          </a:p>
          <a:p>
            <a:pPr lvl="2" indent="-457200"/>
            <a:r>
              <a:rPr lang="en-IN" sz="2000" dirty="0" smtClean="0"/>
              <a:t>be computed on pro-rata basis, taking the useful life as five years.</a:t>
            </a:r>
          </a:p>
          <a:p>
            <a:pPr lvl="2" indent="-457200"/>
            <a:r>
              <a:rPr lang="en-IN" sz="2000" b="1" u="sng" dirty="0" smtClean="0">
                <a:solidFill>
                  <a:srgbClr val="FF0000"/>
                </a:solidFill>
              </a:rPr>
              <a:t>Illustration</a:t>
            </a:r>
          </a:p>
          <a:p>
            <a:pPr lvl="2" indent="-457200"/>
            <a:r>
              <a:rPr lang="en-IN" sz="2000" dirty="0" smtClean="0"/>
              <a:t>Capital goods have been in use for 4 years, 6 month and 15 days.</a:t>
            </a:r>
          </a:p>
          <a:p>
            <a:pPr lvl="2" indent="-457200"/>
            <a:r>
              <a:rPr lang="en-IN" sz="2000" dirty="0" smtClean="0"/>
              <a:t>The useful remaining life in months= 5 months ignoring a part of the</a:t>
            </a:r>
          </a:p>
          <a:p>
            <a:pPr lvl="2" indent="-457200"/>
            <a:r>
              <a:rPr lang="en-IN" sz="2000" dirty="0" smtClean="0"/>
              <a:t>month</a:t>
            </a:r>
          </a:p>
          <a:p>
            <a:pPr lvl="2" indent="-457200"/>
            <a:r>
              <a:rPr lang="en-IN" sz="2000" dirty="0" smtClean="0"/>
              <a:t>Input tax credit taken on such capital goods= Ç</a:t>
            </a:r>
          </a:p>
          <a:p>
            <a:pPr lvl="2" indent="-457200"/>
            <a:r>
              <a:rPr lang="en-IN" sz="2000" dirty="0" smtClean="0"/>
              <a:t>Input tax credit attributable to remaining useful life= C multiplied by 5/60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23</a:t>
            </a:fld>
            <a:endParaRPr lang="en-US" dirty="0"/>
          </a:p>
        </p:txBody>
      </p:sp>
      <p:sp>
        <p:nvSpPr>
          <p:cNvPr id="4" name="TextBox 3"/>
          <p:cNvSpPr txBox="1"/>
          <p:nvPr/>
        </p:nvSpPr>
        <p:spPr>
          <a:xfrm>
            <a:off x="457200" y="533400"/>
            <a:ext cx="8305800" cy="5940088"/>
          </a:xfrm>
          <a:prstGeom prst="rect">
            <a:avLst/>
          </a:prstGeom>
          <a:noFill/>
          <a:ln w="28575">
            <a:solidFill>
              <a:schemeClr val="tx1"/>
            </a:solidFill>
          </a:ln>
        </p:spPr>
        <p:txBody>
          <a:bodyPr wrap="square" rtlCol="0">
            <a:spAutoFit/>
          </a:bodyPr>
          <a:lstStyle/>
          <a:p>
            <a:pPr marL="457200" indent="-457200" algn="ctr"/>
            <a:r>
              <a:rPr lang="en-IN" sz="2000" b="1" u="sng" dirty="0" smtClean="0"/>
              <a:t>5. Definitions</a:t>
            </a:r>
          </a:p>
          <a:p>
            <a:pPr marL="457200" indent="-457200"/>
            <a:r>
              <a:rPr lang="en-IN" sz="2000" u="sng" dirty="0" smtClean="0"/>
              <a:t>1. What is Business? -Sec 2(17)</a:t>
            </a:r>
          </a:p>
          <a:p>
            <a:pPr marL="457200" indent="-457200"/>
            <a:r>
              <a:rPr lang="en-IN" sz="2000" dirty="0" smtClean="0"/>
              <a:t>“business” includes––</a:t>
            </a:r>
          </a:p>
          <a:p>
            <a:pPr marL="457200" indent="-457200"/>
            <a:endParaRPr lang="en-IN" sz="2000" dirty="0" smtClean="0"/>
          </a:p>
          <a:p>
            <a:pPr marL="457200" indent="-457200"/>
            <a:r>
              <a:rPr lang="en-IN" sz="2000" dirty="0" smtClean="0"/>
              <a:t>(a) any trade, commerce, manufacture, profession, vocation, adventure,</a:t>
            </a:r>
          </a:p>
          <a:p>
            <a:pPr marL="457200" indent="-457200"/>
            <a:r>
              <a:rPr lang="en-IN" sz="2000" dirty="0" smtClean="0"/>
              <a:t>wager or any other similar activity, whether or not it is for a pecuniary benefit;</a:t>
            </a:r>
          </a:p>
          <a:p>
            <a:pPr marL="457200" indent="-457200"/>
            <a:endParaRPr lang="en-IN" sz="2000" dirty="0" smtClean="0"/>
          </a:p>
          <a:p>
            <a:pPr marL="457200" indent="-457200"/>
            <a:r>
              <a:rPr lang="en-IN" sz="2000" dirty="0" smtClean="0"/>
              <a:t>(b) any activity or transaction in connection with or incidental or ancillary</a:t>
            </a:r>
          </a:p>
          <a:p>
            <a:pPr marL="457200" indent="-457200"/>
            <a:r>
              <a:rPr lang="en-IN" sz="2000" dirty="0" smtClean="0"/>
              <a:t>to sub-clause (a);</a:t>
            </a:r>
          </a:p>
          <a:p>
            <a:pPr marL="457200" indent="-457200"/>
            <a:endParaRPr lang="en-IN" sz="2000" dirty="0" smtClean="0"/>
          </a:p>
          <a:p>
            <a:pPr marL="457200" indent="-457200"/>
            <a:r>
              <a:rPr lang="en-IN" sz="2000" dirty="0" smtClean="0"/>
              <a:t>(c) any activity or transaction in the nature of sub-clause (a), whether or</a:t>
            </a:r>
          </a:p>
          <a:p>
            <a:pPr marL="457200" indent="-457200"/>
            <a:r>
              <a:rPr lang="en-IN" sz="2000" dirty="0" smtClean="0"/>
              <a:t>not there is volume, frequency, continuity or regularity of such transaction;</a:t>
            </a:r>
          </a:p>
          <a:p>
            <a:pPr marL="457200" indent="-457200"/>
            <a:endParaRPr lang="en-IN" sz="2000" dirty="0" smtClean="0"/>
          </a:p>
          <a:p>
            <a:pPr marL="457200" indent="-457200"/>
            <a:r>
              <a:rPr lang="en-IN" sz="2000" dirty="0" smtClean="0"/>
              <a:t>(d) supply or acquisition of goods including capital goods and services in</a:t>
            </a:r>
          </a:p>
          <a:p>
            <a:pPr marL="457200" indent="-457200"/>
            <a:r>
              <a:rPr lang="en-IN" sz="2000" dirty="0" smtClean="0"/>
              <a:t>connection with commencement or closure of business;</a:t>
            </a:r>
          </a:p>
          <a:p>
            <a:pPr marL="457200" indent="-457200"/>
            <a:endParaRPr lang="en-IN" sz="2000" dirty="0" smtClean="0"/>
          </a:p>
          <a:p>
            <a:pPr marL="457200" indent="-457200"/>
            <a:r>
              <a:rPr lang="en-IN" sz="2000" dirty="0" smtClean="0"/>
              <a:t>(e) provision by a club, association, society, or any such body (for a</a:t>
            </a:r>
          </a:p>
          <a:p>
            <a:pPr marL="457200" indent="-457200"/>
            <a:r>
              <a:rPr lang="en-IN" sz="2000" dirty="0" smtClean="0"/>
              <a:t>subscription or any other consideration) of the facilities or benefits to</a:t>
            </a:r>
          </a:p>
          <a:p>
            <a:pPr marL="457200" indent="-457200"/>
            <a:r>
              <a:rPr lang="en-IN" sz="2000" dirty="0" smtClean="0"/>
              <a:t> its members;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24</a:t>
            </a:fld>
            <a:endParaRPr lang="en-US" dirty="0"/>
          </a:p>
        </p:txBody>
      </p:sp>
      <p:sp>
        <p:nvSpPr>
          <p:cNvPr id="4" name="TextBox 3"/>
          <p:cNvSpPr txBox="1"/>
          <p:nvPr/>
        </p:nvSpPr>
        <p:spPr>
          <a:xfrm>
            <a:off x="457200" y="533400"/>
            <a:ext cx="8305800" cy="5940088"/>
          </a:xfrm>
          <a:prstGeom prst="rect">
            <a:avLst/>
          </a:prstGeom>
          <a:noFill/>
          <a:ln w="28575">
            <a:solidFill>
              <a:schemeClr val="tx1"/>
            </a:solidFill>
          </a:ln>
        </p:spPr>
        <p:txBody>
          <a:bodyPr wrap="square" rtlCol="0">
            <a:spAutoFit/>
          </a:bodyPr>
          <a:lstStyle/>
          <a:p>
            <a:pPr marL="457200" indent="-457200" algn="ctr"/>
            <a:endParaRPr lang="en-IN" sz="2000" b="1" u="sng" dirty="0" smtClean="0"/>
          </a:p>
          <a:p>
            <a:pPr marL="457200" indent="-457200"/>
            <a:r>
              <a:rPr lang="en-IN" sz="2000" dirty="0" smtClean="0"/>
              <a:t>(f) admission, for a consideration, of persons to any premises;</a:t>
            </a:r>
          </a:p>
          <a:p>
            <a:pPr marL="457200" indent="-457200"/>
            <a:endParaRPr lang="en-IN" sz="2000" dirty="0" smtClean="0"/>
          </a:p>
          <a:p>
            <a:pPr marL="457200" indent="-457200"/>
            <a:r>
              <a:rPr lang="en-IN" sz="2000" dirty="0" smtClean="0"/>
              <a:t>(g) services supplied by a person as the holder of an office which has been</a:t>
            </a:r>
          </a:p>
          <a:p>
            <a:pPr marL="457200" indent="-457200"/>
            <a:r>
              <a:rPr lang="en-IN" sz="2000" dirty="0" smtClean="0"/>
              <a:t>accepted by him in the course or furtherance of his trade, profession</a:t>
            </a:r>
          </a:p>
          <a:p>
            <a:pPr marL="457200" indent="-457200"/>
            <a:r>
              <a:rPr lang="en-IN" sz="2000" dirty="0" smtClean="0"/>
              <a:t> or vocation;</a:t>
            </a:r>
          </a:p>
          <a:p>
            <a:pPr marL="457200" indent="-457200"/>
            <a:endParaRPr lang="en-IN" sz="2000" dirty="0" smtClean="0"/>
          </a:p>
          <a:p>
            <a:pPr marL="457200" indent="-457200"/>
            <a:r>
              <a:rPr lang="en-IN" sz="2000" dirty="0" smtClean="0"/>
              <a:t>(h) services provided by a race club by way of totalisator or a licence to</a:t>
            </a:r>
          </a:p>
          <a:p>
            <a:pPr marL="457200" indent="-457200"/>
            <a:r>
              <a:rPr lang="en-IN" sz="2000" dirty="0" smtClean="0"/>
              <a:t>book maker in such club ; and</a:t>
            </a:r>
          </a:p>
          <a:p>
            <a:pPr marL="457200" indent="-457200"/>
            <a:endParaRPr lang="en-IN" sz="2000" dirty="0" smtClean="0"/>
          </a:p>
          <a:p>
            <a:pPr marL="457200" indent="-457200"/>
            <a:r>
              <a:rPr lang="en-IN" sz="2000" dirty="0" smtClean="0"/>
              <a:t>(</a:t>
            </a:r>
            <a:r>
              <a:rPr lang="en-IN" sz="2000" dirty="0" err="1" smtClean="0"/>
              <a:t>i</a:t>
            </a:r>
            <a:r>
              <a:rPr lang="en-IN" sz="2000" dirty="0" smtClean="0"/>
              <a:t>) any activity or transaction undertaken by the Central Government, a</a:t>
            </a:r>
          </a:p>
          <a:p>
            <a:pPr marL="457200" indent="-457200"/>
            <a:r>
              <a:rPr lang="en-IN" sz="2000" dirty="0" smtClean="0"/>
              <a:t>State Government or any local authority in which they are engaged as public</a:t>
            </a:r>
          </a:p>
          <a:p>
            <a:pPr marL="457200" indent="-457200"/>
            <a:r>
              <a:rPr lang="en-IN" sz="2000" dirty="0" smtClean="0"/>
              <a:t>authorities;</a:t>
            </a:r>
          </a:p>
          <a:p>
            <a:pPr marL="457200" indent="-457200"/>
            <a:endParaRPr lang="en-IN" sz="2000" dirty="0" smtClean="0"/>
          </a:p>
          <a:p>
            <a:pPr marL="457200" indent="-457200"/>
            <a:r>
              <a:rPr lang="en-IN" sz="2000" u="sng" dirty="0" smtClean="0"/>
              <a:t>2. What is Capital Goods? -Sec 2(19)</a:t>
            </a:r>
          </a:p>
          <a:p>
            <a:pPr marL="457200" indent="-457200"/>
            <a:endParaRPr lang="en-IN" sz="2000" dirty="0" smtClean="0"/>
          </a:p>
          <a:p>
            <a:r>
              <a:rPr lang="en-IN" sz="2000" dirty="0" smtClean="0"/>
              <a:t>“capital goods” means goods, the value of which is capitalised in the books</a:t>
            </a:r>
          </a:p>
          <a:p>
            <a:r>
              <a:rPr lang="en-IN" sz="2000" dirty="0" smtClean="0"/>
              <a:t>of account of the person claiming the input tax credit and which are used or intended to be used in the course or furtherance of business;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25</a:t>
            </a:fld>
            <a:endParaRPr lang="en-US" dirty="0"/>
          </a:p>
        </p:txBody>
      </p:sp>
      <p:sp>
        <p:nvSpPr>
          <p:cNvPr id="4" name="TextBox 3"/>
          <p:cNvSpPr txBox="1"/>
          <p:nvPr/>
        </p:nvSpPr>
        <p:spPr>
          <a:xfrm>
            <a:off x="457200" y="533400"/>
            <a:ext cx="8305800" cy="5632311"/>
          </a:xfrm>
          <a:prstGeom prst="rect">
            <a:avLst/>
          </a:prstGeom>
          <a:noFill/>
          <a:ln w="28575">
            <a:solidFill>
              <a:schemeClr val="tx1"/>
            </a:solidFill>
          </a:ln>
        </p:spPr>
        <p:txBody>
          <a:bodyPr wrap="square" rtlCol="0">
            <a:spAutoFit/>
          </a:bodyPr>
          <a:lstStyle/>
          <a:p>
            <a:pPr marL="457200" indent="-457200"/>
            <a:r>
              <a:rPr lang="en-IN" sz="2000" u="sng" dirty="0" smtClean="0"/>
              <a:t>3. What is Composite Supply? -Sec 2(30)</a:t>
            </a:r>
          </a:p>
          <a:p>
            <a:pPr marL="457200" indent="-457200"/>
            <a:endParaRPr lang="en-IN" sz="2000" dirty="0" smtClean="0"/>
          </a:p>
          <a:p>
            <a:pPr marL="457200" indent="-457200"/>
            <a:r>
              <a:rPr lang="en-IN" sz="2000" dirty="0" smtClean="0"/>
              <a:t>“composite supply” means a supply made by a taxable person to a</a:t>
            </a:r>
          </a:p>
          <a:p>
            <a:pPr marL="457200" indent="-457200"/>
            <a:r>
              <a:rPr lang="en-IN" sz="2000" dirty="0" smtClean="0"/>
              <a:t>recipient consisting of two or more taxable supplies of goods or services </a:t>
            </a:r>
          </a:p>
          <a:p>
            <a:pPr marL="457200" indent="-457200"/>
            <a:r>
              <a:rPr lang="en-IN" sz="2000" dirty="0" smtClean="0"/>
              <a:t>or both, or any combination thereof, which are naturally bundled and </a:t>
            </a:r>
          </a:p>
          <a:p>
            <a:pPr marL="457200" indent="-457200"/>
            <a:r>
              <a:rPr lang="en-IN" sz="2000" dirty="0" smtClean="0"/>
              <a:t>supplied in conjunction with each other in the ordinary course of business,</a:t>
            </a:r>
          </a:p>
          <a:p>
            <a:pPr marL="457200" indent="-457200"/>
            <a:r>
              <a:rPr lang="en-IN" sz="2000" dirty="0" smtClean="0"/>
              <a:t>one of which is a principal supply;</a:t>
            </a:r>
          </a:p>
          <a:p>
            <a:pPr marL="457200" indent="-457200"/>
            <a:endParaRPr lang="en-IN" sz="2000" dirty="0" smtClean="0"/>
          </a:p>
          <a:p>
            <a:pPr marL="457200" indent="-457200"/>
            <a:r>
              <a:rPr lang="en-IN" sz="2000" u="sng" dirty="0" smtClean="0"/>
              <a:t>4. What is Input? -Sec 2(59)</a:t>
            </a:r>
          </a:p>
          <a:p>
            <a:pPr marL="457200" indent="-457200"/>
            <a:endParaRPr lang="en-IN" sz="2000" dirty="0" smtClean="0"/>
          </a:p>
          <a:p>
            <a:pPr marL="457200" indent="-457200"/>
            <a:r>
              <a:rPr lang="en-IN" sz="2000" dirty="0" smtClean="0"/>
              <a:t>“input” means any goods other than capital goods used or intended to be</a:t>
            </a:r>
          </a:p>
          <a:p>
            <a:pPr marL="457200" indent="-457200"/>
            <a:r>
              <a:rPr lang="en-IN" sz="2000" dirty="0" smtClean="0"/>
              <a:t>used by a supplier in the course or furtherance of business;</a:t>
            </a:r>
          </a:p>
          <a:p>
            <a:pPr marL="457200" indent="-457200"/>
            <a:endParaRPr lang="en-IN" sz="2000" dirty="0" smtClean="0"/>
          </a:p>
          <a:p>
            <a:pPr marL="457200" indent="-457200"/>
            <a:r>
              <a:rPr lang="en-IN" sz="2000" u="sng" dirty="0" smtClean="0"/>
              <a:t>5. What is Input Service? -Sec 2(60)</a:t>
            </a:r>
          </a:p>
          <a:p>
            <a:pPr marL="457200" indent="-457200"/>
            <a:endParaRPr lang="en-IN" sz="2000" dirty="0" smtClean="0"/>
          </a:p>
          <a:p>
            <a:pPr marL="457200" indent="-457200"/>
            <a:r>
              <a:rPr lang="en-IN" sz="2000" dirty="0" smtClean="0"/>
              <a:t>“input service” means any service used or intended to be used by a supplier</a:t>
            </a:r>
          </a:p>
          <a:p>
            <a:pPr marL="457200" indent="-457200"/>
            <a:r>
              <a:rPr lang="en-IN" sz="2000" dirty="0" smtClean="0"/>
              <a:t>in the course or furtherance of business;</a:t>
            </a:r>
          </a:p>
          <a:p>
            <a:pPr marL="457200" indent="-457200"/>
            <a:endParaRPr lang="en-IN" sz="20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26</a:t>
            </a:fld>
            <a:endParaRPr lang="en-US" dirty="0"/>
          </a:p>
        </p:txBody>
      </p:sp>
      <p:sp>
        <p:nvSpPr>
          <p:cNvPr id="4" name="TextBox 3"/>
          <p:cNvSpPr txBox="1"/>
          <p:nvPr/>
        </p:nvSpPr>
        <p:spPr>
          <a:xfrm>
            <a:off x="457200" y="533400"/>
            <a:ext cx="8305800" cy="5940088"/>
          </a:xfrm>
          <a:prstGeom prst="rect">
            <a:avLst/>
          </a:prstGeom>
          <a:noFill/>
          <a:ln w="28575">
            <a:solidFill>
              <a:schemeClr val="tx1"/>
            </a:solidFill>
          </a:ln>
        </p:spPr>
        <p:txBody>
          <a:bodyPr wrap="square" rtlCol="0">
            <a:spAutoFit/>
          </a:bodyPr>
          <a:lstStyle/>
          <a:p>
            <a:pPr marL="457200" indent="-457200"/>
            <a:r>
              <a:rPr lang="en-IN" sz="2000" u="sng" dirty="0" smtClean="0"/>
              <a:t>6. What is Composite Supply? -Sec 2(62)</a:t>
            </a:r>
          </a:p>
          <a:p>
            <a:pPr marL="457200" indent="-457200"/>
            <a:endParaRPr lang="en-IN" sz="2000" dirty="0" smtClean="0"/>
          </a:p>
          <a:p>
            <a:pPr marL="457200" indent="-457200"/>
            <a:r>
              <a:rPr lang="en-IN" sz="2000" dirty="0" smtClean="0"/>
              <a:t>“input tax” in relation to a registered person, means the central tax, State tax,</a:t>
            </a:r>
          </a:p>
          <a:p>
            <a:pPr marL="457200" indent="-457200"/>
            <a:r>
              <a:rPr lang="en-IN" sz="2000" dirty="0" smtClean="0"/>
              <a:t>integrated tax or Union territory tax charged on any supply of goods </a:t>
            </a:r>
          </a:p>
          <a:p>
            <a:pPr marL="457200" indent="-457200"/>
            <a:r>
              <a:rPr lang="en-IN" sz="2000" dirty="0" smtClean="0"/>
              <a:t>or services or both made to him and includes—</a:t>
            </a:r>
          </a:p>
          <a:p>
            <a:pPr marL="457200" indent="-457200">
              <a:buAutoNum type="alphaLcParenBoth"/>
            </a:pPr>
            <a:r>
              <a:rPr lang="en-IN" sz="2000" dirty="0" smtClean="0"/>
              <a:t>the integrated goods and services tax charged on import of goods;</a:t>
            </a:r>
          </a:p>
          <a:p>
            <a:pPr marL="457200" indent="-457200">
              <a:buAutoNum type="alphaLcParenBoth"/>
            </a:pPr>
            <a:endParaRPr lang="en-IN" sz="2000" dirty="0" smtClean="0"/>
          </a:p>
          <a:p>
            <a:pPr marL="457200" indent="-457200"/>
            <a:r>
              <a:rPr lang="en-IN" sz="2000" dirty="0" smtClean="0"/>
              <a:t>(b) the tax payable under the provisions of sub-sections (3) and (4) of</a:t>
            </a:r>
          </a:p>
          <a:p>
            <a:pPr marL="457200" indent="-457200"/>
            <a:r>
              <a:rPr lang="en-IN" sz="2000" dirty="0" smtClean="0"/>
              <a:t>section 9;</a:t>
            </a:r>
          </a:p>
          <a:p>
            <a:pPr marL="457200" indent="-457200"/>
            <a:endParaRPr lang="en-IN" sz="2000" dirty="0" smtClean="0"/>
          </a:p>
          <a:p>
            <a:pPr marL="457200" indent="-457200"/>
            <a:r>
              <a:rPr lang="en-IN" sz="2000" dirty="0" smtClean="0"/>
              <a:t>(c) the tax payable under the provisions of sub-sections (3) and (4) of</a:t>
            </a:r>
          </a:p>
          <a:p>
            <a:pPr marL="457200" indent="-457200"/>
            <a:r>
              <a:rPr lang="en-IN" sz="2000" dirty="0" smtClean="0"/>
              <a:t>section 5 of the Integrated Goods and Services Tax Act;</a:t>
            </a:r>
          </a:p>
          <a:p>
            <a:pPr marL="457200" indent="-457200"/>
            <a:endParaRPr lang="en-IN" sz="2000" dirty="0" smtClean="0"/>
          </a:p>
          <a:p>
            <a:pPr marL="457200" indent="-457200"/>
            <a:r>
              <a:rPr lang="en-IN" sz="2000" dirty="0" smtClean="0"/>
              <a:t>(d) the tax payable under the provisions of sub-sections (3) and (4) of</a:t>
            </a:r>
          </a:p>
          <a:p>
            <a:pPr marL="457200" indent="-457200"/>
            <a:r>
              <a:rPr lang="en-IN" sz="2000" dirty="0" smtClean="0"/>
              <a:t>section 9 of the respective State Goods and Services Tax Act; or</a:t>
            </a:r>
          </a:p>
          <a:p>
            <a:pPr marL="457200" indent="-457200"/>
            <a:endParaRPr lang="en-IN" sz="2000" dirty="0" smtClean="0"/>
          </a:p>
          <a:p>
            <a:pPr marL="457200" indent="-457200"/>
            <a:r>
              <a:rPr lang="en-IN" sz="2000" dirty="0" smtClean="0"/>
              <a:t>(e) the tax payable under the provisions of sub-sections (3) and (4) of</a:t>
            </a:r>
          </a:p>
          <a:p>
            <a:pPr marL="457200" indent="-457200"/>
            <a:r>
              <a:rPr lang="en-IN" sz="2000" dirty="0" smtClean="0"/>
              <a:t>section 7 of the Union Territory Goods and Services Tax Act, but does </a:t>
            </a:r>
          </a:p>
          <a:p>
            <a:pPr marL="457200" indent="-457200"/>
            <a:r>
              <a:rPr lang="en-IN" sz="2000" dirty="0" smtClean="0"/>
              <a:t>not include the tax paid under the composition levy;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28575">
            <a:solidFill>
              <a:schemeClr val="tx1">
                <a:lumMod val="95000"/>
                <a:lumOff val="5000"/>
              </a:schemeClr>
            </a:solidFill>
          </a:ln>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IN" b="1" dirty="0" smtClean="0"/>
              <a:t>WHAT IS GOODS AND SERVICES TAX?</a:t>
            </a:r>
            <a:endParaRPr lang="en-US" b="1" dirty="0"/>
          </a:p>
        </p:txBody>
      </p:sp>
      <p:sp>
        <p:nvSpPr>
          <p:cNvPr id="3" name="Slide Number Placeholder 2"/>
          <p:cNvSpPr>
            <a:spLocks noGrp="1"/>
          </p:cNvSpPr>
          <p:nvPr>
            <p:ph type="sldNum" sz="quarter" idx="12"/>
          </p:nvPr>
        </p:nvSpPr>
        <p:spPr/>
        <p:txBody>
          <a:bodyPr/>
          <a:lstStyle/>
          <a:p>
            <a:fld id="{A2071CDA-3C0F-486B-99E2-94785FF4F621}" type="slidenum">
              <a:rPr lang="en-US" smtClean="0"/>
              <a:pPr/>
              <a:t>3</a:t>
            </a:fld>
            <a:endParaRPr lang="en-US" dirty="0"/>
          </a:p>
        </p:txBody>
      </p:sp>
      <p:sp>
        <p:nvSpPr>
          <p:cNvPr id="4" name="TextBox 3"/>
          <p:cNvSpPr txBox="1"/>
          <p:nvPr/>
        </p:nvSpPr>
        <p:spPr>
          <a:xfrm>
            <a:off x="457200" y="1524000"/>
            <a:ext cx="8229600" cy="4370427"/>
          </a:xfrm>
          <a:prstGeom prst="rect">
            <a:avLst/>
          </a:prstGeom>
          <a:noFill/>
          <a:ln w="28575">
            <a:solidFill>
              <a:schemeClr val="tx1"/>
            </a:solidFill>
          </a:ln>
        </p:spPr>
        <p:txBody>
          <a:bodyPr wrap="square" rtlCol="0">
            <a:spAutoFit/>
          </a:bodyPr>
          <a:lstStyle/>
          <a:p>
            <a:endParaRPr lang="en-IN" dirty="0" smtClean="0"/>
          </a:p>
          <a:p>
            <a:r>
              <a:rPr lang="en-IN" sz="2000" dirty="0" smtClean="0"/>
              <a:t>To understand GST in layman language, it can be stated that GST is a destination based consumption tax levied at multiple stage of production and distribution of goods and services.</a:t>
            </a:r>
          </a:p>
          <a:p>
            <a:endParaRPr lang="en-IN" sz="2000" dirty="0" smtClean="0"/>
          </a:p>
          <a:p>
            <a:r>
              <a:rPr lang="en-IN" sz="2000" dirty="0" smtClean="0"/>
              <a:t>It’s a Dual GST Model i.e. it will comprise of Central GST (CGST) and State GST (SGST). The centre will administer CGST and the individual states will administer  their respective SGST. Both of these will apply on supply of goods as well as services within the state. However, in respect of inter-state supply of goods and services, a third stem of the GST called Integrated GST (IGST) will apply, which will be the sum total of CGST and SGST. IGST model would take care of the share of States and the SGST component would accrue to the destination state. The IGST would be administered by the centre.</a:t>
            </a:r>
          </a:p>
          <a:p>
            <a:endParaRPr lang="en-IN" sz="20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4</a:t>
            </a:fld>
            <a:endParaRPr lang="en-US" dirty="0"/>
          </a:p>
        </p:txBody>
      </p:sp>
      <p:sp>
        <p:nvSpPr>
          <p:cNvPr id="4" name="Title 1"/>
          <p:cNvSpPr>
            <a:spLocks noGrp="1"/>
          </p:cNvSpPr>
          <p:nvPr>
            <p:ph type="title"/>
          </p:nvPr>
        </p:nvSpPr>
        <p:spPr>
          <a:ln w="28575">
            <a:solidFill>
              <a:schemeClr val="tx1">
                <a:lumMod val="95000"/>
                <a:lumOff val="5000"/>
              </a:schemeClr>
            </a:solidFill>
          </a:ln>
        </p:spPr>
        <p:style>
          <a:lnRef idx="1">
            <a:schemeClr val="accent2"/>
          </a:lnRef>
          <a:fillRef idx="2">
            <a:schemeClr val="accent2"/>
          </a:fillRef>
          <a:effectRef idx="1">
            <a:schemeClr val="accent2"/>
          </a:effectRef>
          <a:fontRef idx="minor">
            <a:schemeClr val="dk1"/>
          </a:fontRef>
        </p:style>
        <p:txBody>
          <a:bodyPr>
            <a:normAutofit/>
          </a:bodyPr>
          <a:lstStyle/>
          <a:p>
            <a:r>
              <a:rPr lang="en-IN" b="1" dirty="0" smtClean="0"/>
              <a:t>Taxes Subsumed into GST</a:t>
            </a:r>
            <a:endParaRPr lang="en-US" b="1" dirty="0"/>
          </a:p>
        </p:txBody>
      </p:sp>
      <p:pic>
        <p:nvPicPr>
          <p:cNvPr id="5" name="Picture 4" descr="GST ad English (33x20 cm) FINAL.jpg"/>
          <p:cNvPicPr>
            <a:picLocks noChangeAspect="1"/>
          </p:cNvPicPr>
          <p:nvPr/>
        </p:nvPicPr>
        <p:blipFill>
          <a:blip r:embed="rId2"/>
          <a:stretch>
            <a:fillRect/>
          </a:stretch>
        </p:blipFill>
        <p:spPr>
          <a:xfrm>
            <a:off x="457200" y="1524000"/>
            <a:ext cx="8229600" cy="4876800"/>
          </a:xfrm>
          <a:prstGeom prst="rect">
            <a:avLst/>
          </a:prstGeom>
          <a:ln>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a:ln w="28575">
            <a:solidFill>
              <a:schemeClr val="tx1"/>
            </a:solidFill>
          </a:ln>
        </p:spPr>
        <p:style>
          <a:lnRef idx="1">
            <a:schemeClr val="accent2"/>
          </a:lnRef>
          <a:fillRef idx="2">
            <a:schemeClr val="accent2"/>
          </a:fillRef>
          <a:effectRef idx="1">
            <a:schemeClr val="accent2"/>
          </a:effectRef>
          <a:fontRef idx="minor">
            <a:schemeClr val="dk1"/>
          </a:fontRef>
        </p:style>
        <p:txBody>
          <a:bodyPr>
            <a:normAutofit/>
          </a:bodyPr>
          <a:lstStyle/>
          <a:p>
            <a:r>
              <a:rPr lang="en-IN" sz="4000" b="1" dirty="0" smtClean="0"/>
              <a:t>COMPONENT OF GST</a:t>
            </a:r>
            <a:endParaRPr lang="en-US" sz="4000" b="1" dirty="0"/>
          </a:p>
        </p:txBody>
      </p:sp>
      <p:sp>
        <p:nvSpPr>
          <p:cNvPr id="3" name="Slide Number Placeholder 2"/>
          <p:cNvSpPr>
            <a:spLocks noGrp="1"/>
          </p:cNvSpPr>
          <p:nvPr>
            <p:ph type="sldNum" sz="quarter" idx="12"/>
          </p:nvPr>
        </p:nvSpPr>
        <p:spPr/>
        <p:txBody>
          <a:bodyPr/>
          <a:lstStyle/>
          <a:p>
            <a:fld id="{A2071CDA-3C0F-486B-99E2-94785FF4F621}" type="slidenum">
              <a:rPr lang="en-US" smtClean="0"/>
              <a:pPr/>
              <a:t>5</a:t>
            </a:fld>
            <a:endParaRPr lang="en-US" dirty="0"/>
          </a:p>
        </p:txBody>
      </p:sp>
      <p:sp>
        <p:nvSpPr>
          <p:cNvPr id="4" name="TextBox 3"/>
          <p:cNvSpPr txBox="1"/>
          <p:nvPr/>
        </p:nvSpPr>
        <p:spPr>
          <a:xfrm>
            <a:off x="457200" y="1219200"/>
            <a:ext cx="8229600" cy="5016758"/>
          </a:xfrm>
          <a:prstGeom prst="rect">
            <a:avLst/>
          </a:prstGeom>
          <a:noFill/>
          <a:ln w="28575">
            <a:solidFill>
              <a:schemeClr val="tx1"/>
            </a:solidFill>
          </a:ln>
        </p:spPr>
        <p:txBody>
          <a:bodyPr wrap="square" rtlCol="0">
            <a:spAutoFit/>
          </a:bodyPr>
          <a:lstStyle/>
          <a:p>
            <a:pPr marL="342900" indent="-342900">
              <a:buAutoNum type="arabicPeriod"/>
            </a:pPr>
            <a:r>
              <a:rPr lang="en-IN" sz="2000" dirty="0" smtClean="0"/>
              <a:t>The Central Goods and Services Tax Act 2017</a:t>
            </a:r>
          </a:p>
          <a:p>
            <a:pPr marL="800100" lvl="1" indent="-342900">
              <a:buFont typeface="Arial" pitchFamily="34" charset="0"/>
              <a:buChar char="•"/>
            </a:pPr>
            <a:r>
              <a:rPr lang="en-IN" sz="2000" dirty="0" smtClean="0"/>
              <a:t>3 </a:t>
            </a:r>
            <a:r>
              <a:rPr lang="en-IN" sz="2000" dirty="0" smtClean="0"/>
              <a:t>Schedules</a:t>
            </a:r>
            <a:endParaRPr lang="en-IN" sz="2000" dirty="0" smtClean="0"/>
          </a:p>
          <a:p>
            <a:pPr marL="800100" lvl="1" indent="-342900">
              <a:buFont typeface="Arial" pitchFamily="34" charset="0"/>
              <a:buChar char="•"/>
            </a:pPr>
            <a:r>
              <a:rPr lang="en-IN" sz="2000" dirty="0" smtClean="0"/>
              <a:t>174 Sections divided into 21 </a:t>
            </a:r>
            <a:r>
              <a:rPr lang="en-IN" sz="2000" dirty="0" smtClean="0"/>
              <a:t>Chapters</a:t>
            </a:r>
          </a:p>
          <a:p>
            <a:pPr marL="800100" lvl="1" indent="-342900">
              <a:buFont typeface="Arial" pitchFamily="34" charset="0"/>
              <a:buChar char="•"/>
            </a:pPr>
            <a:r>
              <a:rPr lang="en-IN" sz="2000" dirty="0" smtClean="0"/>
              <a:t>CGST Rules 2017</a:t>
            </a:r>
            <a:endParaRPr lang="en-IN" sz="2000" dirty="0" smtClean="0"/>
          </a:p>
          <a:p>
            <a:pPr marL="800100" lvl="1" indent="-342900"/>
            <a:endParaRPr lang="en-IN" sz="2000" dirty="0" smtClean="0"/>
          </a:p>
          <a:p>
            <a:pPr marL="342900" indent="-342900">
              <a:buAutoNum type="arabicPeriod"/>
            </a:pPr>
            <a:r>
              <a:rPr lang="en-IN" sz="2000" dirty="0" smtClean="0"/>
              <a:t>The Integrated Goods and Services Tax Act 2017</a:t>
            </a:r>
          </a:p>
          <a:p>
            <a:pPr marL="800100" lvl="1" indent="-342900">
              <a:buFont typeface="Arial" pitchFamily="34" charset="0"/>
              <a:buChar char="•"/>
            </a:pPr>
            <a:r>
              <a:rPr lang="en-IN" sz="2000" dirty="0" smtClean="0"/>
              <a:t>25 Sections divided into 9 Chapters</a:t>
            </a:r>
          </a:p>
          <a:p>
            <a:pPr marL="342900" indent="-342900">
              <a:buAutoNum type="arabicPeriod"/>
            </a:pPr>
            <a:endParaRPr lang="en-IN" sz="2000" dirty="0" smtClean="0"/>
          </a:p>
          <a:p>
            <a:pPr marL="342900" indent="-342900">
              <a:buAutoNum type="arabicPeriod"/>
            </a:pPr>
            <a:r>
              <a:rPr lang="en-IN" sz="2000" dirty="0" smtClean="0"/>
              <a:t>The Goods and Services Tax (Compensation to the States) Act 2017</a:t>
            </a:r>
          </a:p>
          <a:p>
            <a:pPr marL="800100" lvl="1" indent="-342900">
              <a:buFont typeface="Arial" pitchFamily="34" charset="0"/>
              <a:buChar char="•"/>
            </a:pPr>
            <a:r>
              <a:rPr lang="en-IN" sz="2000" dirty="0" smtClean="0"/>
              <a:t>1 Schedule</a:t>
            </a:r>
          </a:p>
          <a:p>
            <a:pPr marL="800100" lvl="1" indent="-342900">
              <a:buFont typeface="Arial" pitchFamily="34" charset="0"/>
              <a:buChar char="•"/>
            </a:pPr>
            <a:r>
              <a:rPr lang="en-IN" sz="2000" dirty="0" smtClean="0"/>
              <a:t>14 sections</a:t>
            </a:r>
          </a:p>
          <a:p>
            <a:pPr marL="342900" indent="-342900">
              <a:buAutoNum type="arabicPeriod"/>
            </a:pPr>
            <a:endParaRPr lang="en-IN" sz="2000" dirty="0" smtClean="0"/>
          </a:p>
          <a:p>
            <a:pPr marL="342900" indent="-342900">
              <a:buAutoNum type="arabicPeriod"/>
            </a:pPr>
            <a:r>
              <a:rPr lang="en-IN" sz="2000" dirty="0" smtClean="0"/>
              <a:t>The Union Territory Goods and Services Tax Act 2017</a:t>
            </a:r>
          </a:p>
          <a:p>
            <a:pPr marL="800100" lvl="1" indent="-342900">
              <a:buFont typeface="Arial" pitchFamily="34" charset="0"/>
              <a:buChar char="•"/>
            </a:pPr>
            <a:r>
              <a:rPr lang="en-IN" sz="2000" dirty="0" smtClean="0"/>
              <a:t>26 Sections divided into  9 Chapters</a:t>
            </a:r>
          </a:p>
          <a:p>
            <a:pPr marL="342900" indent="-342900">
              <a:buAutoNum type="arabicPeriod"/>
            </a:pPr>
            <a:endParaRPr lang="en-IN" sz="2000" dirty="0" smtClean="0"/>
          </a:p>
          <a:p>
            <a:pPr marL="342900" indent="-342900">
              <a:buAutoNum type="arabicPeriod"/>
            </a:pPr>
            <a:r>
              <a:rPr lang="en-IN" sz="2000" dirty="0" smtClean="0"/>
              <a:t>Respective State Goods and Services Tax Act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6</a:t>
            </a:fld>
            <a:endParaRPr lang="en-US" dirty="0"/>
          </a:p>
        </p:txBody>
      </p:sp>
      <p:sp>
        <p:nvSpPr>
          <p:cNvPr id="4" name="Title 1"/>
          <p:cNvSpPr>
            <a:spLocks noGrp="1"/>
          </p:cNvSpPr>
          <p:nvPr>
            <p:ph type="title"/>
          </p:nvPr>
        </p:nvSpPr>
        <p:spPr>
          <a:ln w="28575">
            <a:solidFill>
              <a:schemeClr val="tx1"/>
            </a:solidFill>
          </a:ln>
        </p:spPr>
        <p:style>
          <a:lnRef idx="1">
            <a:schemeClr val="accent2"/>
          </a:lnRef>
          <a:fillRef idx="2">
            <a:schemeClr val="accent2"/>
          </a:fillRef>
          <a:effectRef idx="1">
            <a:schemeClr val="accent2"/>
          </a:effectRef>
          <a:fontRef idx="minor">
            <a:schemeClr val="dk1"/>
          </a:fontRef>
        </p:style>
        <p:txBody>
          <a:bodyPr>
            <a:normAutofit/>
          </a:bodyPr>
          <a:lstStyle/>
          <a:p>
            <a:r>
              <a:rPr lang="en-IN" sz="4000" b="1" dirty="0" smtClean="0"/>
              <a:t>GST RATES </a:t>
            </a:r>
            <a:endParaRPr lang="en-US" sz="4000" b="1" dirty="0"/>
          </a:p>
        </p:txBody>
      </p:sp>
      <p:sp>
        <p:nvSpPr>
          <p:cNvPr id="5" name="TextBox 4"/>
          <p:cNvSpPr txBox="1"/>
          <p:nvPr/>
        </p:nvSpPr>
        <p:spPr>
          <a:xfrm>
            <a:off x="457200" y="1524000"/>
            <a:ext cx="8229600" cy="4339650"/>
          </a:xfrm>
          <a:prstGeom prst="rect">
            <a:avLst/>
          </a:prstGeom>
          <a:noFill/>
          <a:ln w="28575">
            <a:solidFill>
              <a:schemeClr val="tx1"/>
            </a:solidFill>
          </a:ln>
        </p:spPr>
        <p:txBody>
          <a:bodyPr wrap="square" rtlCol="0">
            <a:spAutoFit/>
          </a:bodyPr>
          <a:lstStyle/>
          <a:p>
            <a:pPr marL="342900" indent="-342900"/>
            <a:r>
              <a:rPr lang="en-IN" sz="2000" dirty="0" smtClean="0"/>
              <a:t>There are 5 slab of Rates of GST. These are as follows-</a:t>
            </a:r>
          </a:p>
          <a:p>
            <a:pPr marL="800100" lvl="1" indent="-342900">
              <a:buFont typeface="Wingdings" pitchFamily="2" charset="2"/>
              <a:buChar char="Ø"/>
            </a:pPr>
            <a:endParaRPr lang="en-IN" sz="2000" dirty="0" smtClean="0"/>
          </a:p>
          <a:p>
            <a:pPr marL="800100" lvl="1" indent="-342900">
              <a:buFont typeface="Wingdings" pitchFamily="2" charset="2"/>
              <a:buChar char="Ø"/>
            </a:pPr>
            <a:r>
              <a:rPr lang="en-IN" sz="2400" b="1" dirty="0" smtClean="0">
                <a:solidFill>
                  <a:srgbClr val="FF0000"/>
                </a:solidFill>
              </a:rPr>
              <a:t>0%</a:t>
            </a:r>
            <a:r>
              <a:rPr lang="en-IN" sz="2000" dirty="0" smtClean="0"/>
              <a:t> </a:t>
            </a:r>
          </a:p>
          <a:p>
            <a:pPr marL="800100" lvl="1" indent="-342900">
              <a:buFont typeface="Wingdings" pitchFamily="2" charset="2"/>
              <a:buChar char="Ø"/>
            </a:pPr>
            <a:endParaRPr lang="en-IN" sz="2000" dirty="0" smtClean="0"/>
          </a:p>
          <a:p>
            <a:pPr marL="800100" lvl="1" indent="-342900">
              <a:buFont typeface="Wingdings" pitchFamily="2" charset="2"/>
              <a:buChar char="Ø"/>
            </a:pPr>
            <a:r>
              <a:rPr lang="en-IN" sz="2400" b="1" dirty="0" smtClean="0">
                <a:solidFill>
                  <a:srgbClr val="FF0000"/>
                </a:solidFill>
              </a:rPr>
              <a:t>5% </a:t>
            </a:r>
            <a:r>
              <a:rPr lang="en-IN" sz="2400" dirty="0" smtClean="0"/>
              <a:t> </a:t>
            </a:r>
          </a:p>
          <a:p>
            <a:pPr marL="800100" lvl="1" indent="-342900">
              <a:buFont typeface="Wingdings" pitchFamily="2" charset="2"/>
              <a:buChar char="Ø"/>
            </a:pPr>
            <a:endParaRPr lang="en-IN" sz="2400" b="1" dirty="0" smtClean="0">
              <a:solidFill>
                <a:srgbClr val="FF0000"/>
              </a:solidFill>
            </a:endParaRPr>
          </a:p>
          <a:p>
            <a:pPr marL="800100" lvl="1" indent="-342900">
              <a:buFont typeface="Wingdings" pitchFamily="2" charset="2"/>
              <a:buChar char="Ø"/>
            </a:pPr>
            <a:r>
              <a:rPr lang="en-IN" sz="2400" b="1" dirty="0" smtClean="0">
                <a:solidFill>
                  <a:srgbClr val="FF0000"/>
                </a:solidFill>
              </a:rPr>
              <a:t>12%</a:t>
            </a:r>
          </a:p>
          <a:p>
            <a:pPr marL="800100" lvl="1" indent="-342900">
              <a:buFont typeface="Wingdings" pitchFamily="2" charset="2"/>
              <a:buChar char="Ø"/>
            </a:pPr>
            <a:endParaRPr lang="en-IN" sz="2400" b="1" dirty="0" smtClean="0">
              <a:solidFill>
                <a:srgbClr val="FF0000"/>
              </a:solidFill>
            </a:endParaRPr>
          </a:p>
          <a:p>
            <a:pPr marL="800100" lvl="1" indent="-342900">
              <a:buFont typeface="Wingdings" pitchFamily="2" charset="2"/>
              <a:buChar char="Ø"/>
            </a:pPr>
            <a:r>
              <a:rPr lang="en-IN" sz="2400" b="1" dirty="0" smtClean="0">
                <a:solidFill>
                  <a:srgbClr val="FF0000"/>
                </a:solidFill>
              </a:rPr>
              <a:t>18%</a:t>
            </a:r>
          </a:p>
          <a:p>
            <a:pPr marL="800100" lvl="1" indent="-342900">
              <a:buFont typeface="Wingdings" pitchFamily="2" charset="2"/>
              <a:buChar char="Ø"/>
            </a:pPr>
            <a:endParaRPr lang="en-IN" sz="2400" b="1" dirty="0" smtClean="0">
              <a:solidFill>
                <a:srgbClr val="FF0000"/>
              </a:solidFill>
            </a:endParaRPr>
          </a:p>
          <a:p>
            <a:pPr marL="800100" lvl="1" indent="-342900">
              <a:buFont typeface="Wingdings" pitchFamily="2" charset="2"/>
              <a:buChar char="Ø"/>
            </a:pPr>
            <a:r>
              <a:rPr lang="en-IN" sz="2400" b="1" dirty="0" smtClean="0">
                <a:solidFill>
                  <a:srgbClr val="FF0000"/>
                </a:solidFill>
              </a:rPr>
              <a:t>28</a:t>
            </a:r>
            <a:r>
              <a:rPr lang="en-IN" sz="2400" b="1" dirty="0" smtClean="0">
                <a:solidFill>
                  <a:srgbClr val="FF0000"/>
                </a:solidFill>
              </a:rPr>
              <a:t>%</a:t>
            </a:r>
            <a:endParaRPr lang="en-IN" sz="2400" b="1" dirty="0" smtClean="0">
              <a:solidFill>
                <a:srgbClr val="FF0000"/>
              </a:solidFill>
            </a:endParaRPr>
          </a:p>
          <a:p>
            <a:pPr marL="800100" lvl="1" indent="-342900">
              <a:buFont typeface="Wingdings" pitchFamily="2" charset="2"/>
              <a:buChar char="Ø"/>
            </a:pPr>
            <a:endParaRPr lang="en-IN" sz="2400" b="1" dirty="0" smtClean="0">
              <a:solidFill>
                <a:srgbClr val="FF0000"/>
              </a:solidFill>
            </a:endParaRPr>
          </a:p>
        </p:txBody>
      </p:sp>
      <p:sp>
        <p:nvSpPr>
          <p:cNvPr id="6" name="Pentagon 5"/>
          <p:cNvSpPr/>
          <p:nvPr/>
        </p:nvSpPr>
        <p:spPr>
          <a:xfrm>
            <a:off x="457200" y="6096000"/>
            <a:ext cx="7772400" cy="457200"/>
          </a:xfrm>
          <a:prstGeom prst="homePlat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dirty="0" smtClean="0">
                <a:solidFill>
                  <a:schemeClr val="tx1"/>
                </a:solidFill>
              </a:rPr>
              <a:t>Gold Rate is 3%.</a:t>
            </a:r>
            <a:endParaRPr lang="en-US" b="1"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38100">
            <a:solidFill>
              <a:schemeClr val="tx1"/>
            </a:solidFill>
          </a:ln>
        </p:spPr>
        <p:style>
          <a:lnRef idx="1">
            <a:schemeClr val="accent2"/>
          </a:lnRef>
          <a:fillRef idx="2">
            <a:schemeClr val="accent2"/>
          </a:fillRef>
          <a:effectRef idx="1">
            <a:schemeClr val="accent2"/>
          </a:effectRef>
          <a:fontRef idx="minor">
            <a:schemeClr val="dk1"/>
          </a:fontRef>
        </p:style>
        <p:txBody>
          <a:bodyPr>
            <a:normAutofit/>
          </a:bodyPr>
          <a:lstStyle/>
          <a:p>
            <a:r>
              <a:rPr lang="en-IN" sz="4000" b="1" dirty="0" smtClean="0"/>
              <a:t>Meaning and Scope of Supply</a:t>
            </a:r>
            <a:endParaRPr lang="en-US" sz="4000" b="1" dirty="0"/>
          </a:p>
        </p:txBody>
      </p:sp>
      <p:sp>
        <p:nvSpPr>
          <p:cNvPr id="3" name="Slide Number Placeholder 2"/>
          <p:cNvSpPr>
            <a:spLocks noGrp="1"/>
          </p:cNvSpPr>
          <p:nvPr>
            <p:ph type="sldNum" sz="quarter" idx="12"/>
          </p:nvPr>
        </p:nvSpPr>
        <p:spPr/>
        <p:txBody>
          <a:bodyPr/>
          <a:lstStyle/>
          <a:p>
            <a:fld id="{A2071CDA-3C0F-486B-99E2-94785FF4F621}" type="slidenum">
              <a:rPr lang="en-US" smtClean="0"/>
              <a:pPr/>
              <a:t>7</a:t>
            </a:fld>
            <a:endParaRPr lang="en-US" dirty="0"/>
          </a:p>
        </p:txBody>
      </p:sp>
      <p:sp>
        <p:nvSpPr>
          <p:cNvPr id="5" name="TextBox 4"/>
          <p:cNvSpPr txBox="1"/>
          <p:nvPr/>
        </p:nvSpPr>
        <p:spPr>
          <a:xfrm>
            <a:off x="457200" y="1524000"/>
            <a:ext cx="8229600" cy="4524315"/>
          </a:xfrm>
          <a:prstGeom prst="rect">
            <a:avLst/>
          </a:prstGeom>
          <a:noFill/>
          <a:ln w="28575">
            <a:solidFill>
              <a:schemeClr val="tx1"/>
            </a:solidFill>
          </a:ln>
        </p:spPr>
        <p:txBody>
          <a:bodyPr wrap="square" rtlCol="0">
            <a:spAutoFit/>
          </a:bodyPr>
          <a:lstStyle/>
          <a:p>
            <a:r>
              <a:rPr lang="en-IN" sz="2000" dirty="0" smtClean="0"/>
              <a:t>Under GST regime, point of taxation is </a:t>
            </a:r>
            <a:r>
              <a:rPr lang="en-IN" sz="2000" b="1" dirty="0" smtClean="0"/>
              <a:t>"</a:t>
            </a:r>
            <a:r>
              <a:rPr lang="en-IN" sz="2000" b="1" u="sng" dirty="0" smtClean="0"/>
              <a:t>Supply</a:t>
            </a:r>
            <a:r>
              <a:rPr lang="en-IN" sz="2000" b="1" dirty="0" smtClean="0"/>
              <a:t>"</a:t>
            </a:r>
            <a:r>
              <a:rPr lang="en-IN" sz="2000" dirty="0" smtClean="0"/>
              <a:t> . Section 7 of CGST Act 2017,</a:t>
            </a:r>
          </a:p>
          <a:p>
            <a:r>
              <a:rPr lang="en-IN" sz="2000" dirty="0" smtClean="0"/>
              <a:t>speaks about the meaning and scope of supply. This definition can be explained under two head-</a:t>
            </a:r>
          </a:p>
          <a:p>
            <a:endParaRPr lang="en-IN" sz="2000" b="1" u="sng" dirty="0" smtClean="0"/>
          </a:p>
          <a:p>
            <a:r>
              <a:rPr lang="en-IN" sz="2000" b="1" u="sng" dirty="0" smtClean="0"/>
              <a:t>Supply with Consideration</a:t>
            </a:r>
          </a:p>
          <a:p>
            <a:endParaRPr lang="en-IN" sz="2000" b="1" u="sng" dirty="0" smtClean="0"/>
          </a:p>
          <a:p>
            <a:pPr marL="457200" indent="-457200">
              <a:buFont typeface="+mj-lt"/>
              <a:buAutoNum type="arabicPeriod"/>
            </a:pPr>
            <a:r>
              <a:rPr lang="en-IN" sz="2000" dirty="0" smtClean="0"/>
              <a:t> All form of supply such as </a:t>
            </a:r>
            <a:r>
              <a:rPr lang="en-IN" sz="2000" b="1" dirty="0" smtClean="0">
                <a:solidFill>
                  <a:srgbClr val="FF0000"/>
                </a:solidFill>
              </a:rPr>
              <a:t>lease</a:t>
            </a:r>
            <a:r>
              <a:rPr lang="en-IN" sz="2000" dirty="0" smtClean="0"/>
              <a:t> , </a:t>
            </a:r>
            <a:r>
              <a:rPr lang="en-IN" sz="2000" b="1" dirty="0" smtClean="0">
                <a:solidFill>
                  <a:srgbClr val="FF0000"/>
                </a:solidFill>
              </a:rPr>
              <a:t>rental</a:t>
            </a:r>
            <a:r>
              <a:rPr lang="en-IN" sz="2000" dirty="0" smtClean="0"/>
              <a:t>, </a:t>
            </a:r>
            <a:r>
              <a:rPr lang="en-IN" sz="2000" b="1" dirty="0" smtClean="0">
                <a:solidFill>
                  <a:srgbClr val="FF0000"/>
                </a:solidFill>
              </a:rPr>
              <a:t>sale</a:t>
            </a:r>
            <a:r>
              <a:rPr lang="en-IN" sz="2000" dirty="0" smtClean="0"/>
              <a:t>, </a:t>
            </a:r>
            <a:r>
              <a:rPr lang="en-IN" sz="2000" b="1" dirty="0" smtClean="0">
                <a:solidFill>
                  <a:srgbClr val="FF0000"/>
                </a:solidFill>
              </a:rPr>
              <a:t>barter</a:t>
            </a:r>
            <a:r>
              <a:rPr lang="en-IN" sz="2000" dirty="0" smtClean="0"/>
              <a:t>, </a:t>
            </a:r>
            <a:r>
              <a:rPr lang="en-IN" sz="2000" b="1" dirty="0" smtClean="0">
                <a:solidFill>
                  <a:srgbClr val="FF0000"/>
                </a:solidFill>
              </a:rPr>
              <a:t>exchange</a:t>
            </a:r>
            <a:r>
              <a:rPr lang="en-IN" sz="2000" dirty="0" smtClean="0"/>
              <a:t>, </a:t>
            </a:r>
            <a:r>
              <a:rPr lang="en-IN" sz="2000" b="1" dirty="0" smtClean="0">
                <a:solidFill>
                  <a:srgbClr val="FF0000"/>
                </a:solidFill>
              </a:rPr>
              <a:t>license</a:t>
            </a:r>
            <a:r>
              <a:rPr lang="en-IN" sz="2000" dirty="0" smtClean="0"/>
              <a:t>, </a:t>
            </a:r>
            <a:r>
              <a:rPr lang="en-IN" sz="2000" b="1" dirty="0" smtClean="0">
                <a:solidFill>
                  <a:srgbClr val="FF0000"/>
                </a:solidFill>
              </a:rPr>
              <a:t>transfer</a:t>
            </a:r>
            <a:r>
              <a:rPr lang="en-IN" sz="2000" dirty="0" smtClean="0"/>
              <a:t> or </a:t>
            </a:r>
            <a:r>
              <a:rPr lang="en-IN" sz="2000" b="1" dirty="0" smtClean="0">
                <a:solidFill>
                  <a:srgbClr val="FF0000"/>
                </a:solidFill>
              </a:rPr>
              <a:t>disposal</a:t>
            </a:r>
            <a:r>
              <a:rPr lang="en-IN" sz="2000" dirty="0" smtClean="0"/>
              <a:t> made or agreed to be made in the course or furtherance of business;</a:t>
            </a:r>
          </a:p>
          <a:p>
            <a:pPr marL="457200" indent="-457200">
              <a:buFont typeface="+mj-lt"/>
              <a:buAutoNum type="arabicPeriod"/>
            </a:pPr>
            <a:endParaRPr lang="en-IN" sz="2000" dirty="0" smtClean="0"/>
          </a:p>
          <a:p>
            <a:pPr marL="457200" indent="-457200">
              <a:buFont typeface="+mj-lt"/>
              <a:buAutoNum type="arabicPeriod"/>
            </a:pPr>
            <a:r>
              <a:rPr lang="en-IN" sz="2000" dirty="0" smtClean="0"/>
              <a:t>Import of </a:t>
            </a:r>
            <a:r>
              <a:rPr lang="en-IN" sz="2000" b="1" dirty="0" smtClean="0">
                <a:solidFill>
                  <a:srgbClr val="FF0000"/>
                </a:solidFill>
              </a:rPr>
              <a:t>services</a:t>
            </a:r>
            <a:r>
              <a:rPr lang="en-IN" sz="2000" dirty="0" smtClean="0"/>
              <a:t> </a:t>
            </a:r>
            <a:r>
              <a:rPr lang="en-IN" sz="2800" b="1" u="sng" dirty="0" smtClean="0"/>
              <a:t>whether or not</a:t>
            </a:r>
            <a:r>
              <a:rPr lang="en-IN" sz="2000" dirty="0" smtClean="0"/>
              <a:t> in the course or furtherance of business.</a:t>
            </a:r>
          </a:p>
          <a:p>
            <a:pPr marL="457200" indent="-457200"/>
            <a:endParaRPr lang="en-IN" sz="2000" dirty="0" smtClean="0"/>
          </a:p>
          <a:p>
            <a:pPr marL="457200" indent="-457200"/>
            <a:endParaRPr lang="en-IN" sz="2000" b="1" u="sng"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8</a:t>
            </a:fld>
            <a:endParaRPr lang="en-US" dirty="0"/>
          </a:p>
        </p:txBody>
      </p:sp>
      <p:sp>
        <p:nvSpPr>
          <p:cNvPr id="4" name="TextBox 3"/>
          <p:cNvSpPr txBox="1"/>
          <p:nvPr/>
        </p:nvSpPr>
        <p:spPr>
          <a:xfrm>
            <a:off x="457200" y="609600"/>
            <a:ext cx="8305800" cy="5632311"/>
          </a:xfrm>
          <a:prstGeom prst="rect">
            <a:avLst/>
          </a:prstGeom>
          <a:noFill/>
          <a:ln w="28575">
            <a:solidFill>
              <a:schemeClr val="tx1"/>
            </a:solidFill>
          </a:ln>
        </p:spPr>
        <p:txBody>
          <a:bodyPr wrap="square" rtlCol="0">
            <a:spAutoFit/>
          </a:bodyPr>
          <a:lstStyle/>
          <a:p>
            <a:pPr marL="457200" indent="-457200"/>
            <a:r>
              <a:rPr lang="en-IN" sz="2000" b="1" u="sng" dirty="0" smtClean="0"/>
              <a:t>Supply without Consideration</a:t>
            </a:r>
          </a:p>
          <a:p>
            <a:pPr marL="457200" indent="-457200"/>
            <a:endParaRPr lang="en-IN" sz="2000" b="1" u="sng" dirty="0" smtClean="0"/>
          </a:p>
          <a:p>
            <a:pPr marL="457200" indent="-457200">
              <a:buFont typeface="+mj-lt"/>
              <a:buAutoNum type="arabicPeriod"/>
            </a:pPr>
            <a:r>
              <a:rPr lang="en-IN" sz="2000" dirty="0" smtClean="0"/>
              <a:t>Permanent transfer or disposal of business assets where ITC has been  availed on such assets; (for ex- transfer of RM, consumables or Cap Goods)</a:t>
            </a:r>
          </a:p>
          <a:p>
            <a:pPr marL="457200" indent="-457200">
              <a:buFont typeface="+mj-lt"/>
              <a:buAutoNum type="arabicPeriod"/>
            </a:pPr>
            <a:endParaRPr lang="en-IN" sz="2000" dirty="0" smtClean="0"/>
          </a:p>
          <a:p>
            <a:pPr marL="457200" indent="-457200">
              <a:buFont typeface="+mj-lt"/>
              <a:buAutoNum type="arabicPeriod"/>
            </a:pPr>
            <a:r>
              <a:rPr lang="en-IN" sz="2000" dirty="0" smtClean="0"/>
              <a:t>Supply of goods or services or both between related or distinct person when made in the course of business; (for ex- transfer of WIP or FG to other unit)</a:t>
            </a:r>
          </a:p>
          <a:p>
            <a:r>
              <a:rPr lang="en-IN" sz="2000" dirty="0" smtClean="0"/>
              <a:t>         </a:t>
            </a:r>
          </a:p>
          <a:p>
            <a:r>
              <a:rPr lang="en-IN" sz="2000" dirty="0" smtClean="0"/>
              <a:t>Provided that gifts not exceeding fifty thousand rupees in value in a                 financial year by an employer to an employee shall not be treated as supply of goods or services or both</a:t>
            </a:r>
            <a:r>
              <a:rPr lang="en-IN" sz="2000" dirty="0" smtClean="0">
                <a:latin typeface="Times-Roman"/>
              </a:rPr>
              <a:t>.</a:t>
            </a:r>
          </a:p>
          <a:p>
            <a:pPr marL="457200" indent="-457200"/>
            <a:endParaRPr lang="en-IN" sz="2000" dirty="0" smtClean="0">
              <a:latin typeface="Times-Roman"/>
            </a:endParaRPr>
          </a:p>
          <a:p>
            <a:pPr marL="457200" indent="-457200"/>
            <a:r>
              <a:rPr lang="en-IN" sz="2000" dirty="0" smtClean="0"/>
              <a:t>3.     Import of services by a taxable person from a related person or from any of his other establishments outside India, in the course or furtherance of business.</a:t>
            </a:r>
          </a:p>
          <a:p>
            <a:pPr marL="342900" indent="-342900"/>
            <a:endParaRPr lang="en-IN" sz="20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2071CDA-3C0F-486B-99E2-94785FF4F621}" type="slidenum">
              <a:rPr lang="en-US" smtClean="0"/>
              <a:pPr/>
              <a:t>9</a:t>
            </a:fld>
            <a:endParaRPr lang="en-US" dirty="0"/>
          </a:p>
        </p:txBody>
      </p:sp>
      <p:sp>
        <p:nvSpPr>
          <p:cNvPr id="4" name="Title 1"/>
          <p:cNvSpPr txBox="1">
            <a:spLocks/>
          </p:cNvSpPr>
          <p:nvPr/>
        </p:nvSpPr>
        <p:spPr>
          <a:xfrm>
            <a:off x="457200" y="457200"/>
            <a:ext cx="8305800" cy="1143000"/>
          </a:xfrm>
          <a:prstGeom prst="rect">
            <a:avLst/>
          </a:prstGeom>
          <a:ln w="38100" cap="flat" cmpd="sng" algn="ctr">
            <a:solidFill>
              <a:schemeClr val="tx1"/>
            </a:solidFill>
            <a:prstDash val="solid"/>
          </a:ln>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IN" sz="4000" b="1" dirty="0" smtClean="0"/>
              <a:t>Other Types</a:t>
            </a:r>
            <a:r>
              <a:rPr kumimoji="0" lang="en-IN" sz="4000" b="1" i="0" u="none" strike="noStrike" kern="1200" cap="none" spc="0" normalizeH="0" baseline="0" noProof="0" dirty="0" smtClean="0">
                <a:ln>
                  <a:noFill/>
                </a:ln>
                <a:solidFill>
                  <a:schemeClr val="dk1"/>
                </a:solidFill>
                <a:effectLst/>
                <a:uLnTx/>
                <a:uFillTx/>
                <a:latin typeface="+mn-lt"/>
                <a:ea typeface="+mn-ea"/>
                <a:cs typeface="+mn-cs"/>
              </a:rPr>
              <a:t> of Supply</a:t>
            </a:r>
            <a:endParaRPr kumimoji="0" lang="en-US" sz="4000" b="1" i="0" u="none" strike="noStrike" kern="1200" cap="none" spc="0" normalizeH="0" baseline="0" noProof="0" dirty="0">
              <a:ln>
                <a:noFill/>
              </a:ln>
              <a:solidFill>
                <a:schemeClr val="dk1"/>
              </a:solidFill>
              <a:effectLst/>
              <a:uLnTx/>
              <a:uFillTx/>
              <a:latin typeface="+mn-lt"/>
              <a:ea typeface="+mn-ea"/>
              <a:cs typeface="+mn-cs"/>
            </a:endParaRPr>
          </a:p>
        </p:txBody>
      </p:sp>
      <p:sp>
        <p:nvSpPr>
          <p:cNvPr id="6" name="TextBox 5"/>
          <p:cNvSpPr txBox="1"/>
          <p:nvPr/>
        </p:nvSpPr>
        <p:spPr>
          <a:xfrm>
            <a:off x="457200" y="1752600"/>
            <a:ext cx="8305800" cy="4708981"/>
          </a:xfrm>
          <a:prstGeom prst="rect">
            <a:avLst/>
          </a:prstGeom>
          <a:noFill/>
          <a:ln w="28575">
            <a:solidFill>
              <a:schemeClr val="tx1"/>
            </a:solidFill>
          </a:ln>
        </p:spPr>
        <p:txBody>
          <a:bodyPr wrap="square" rtlCol="0">
            <a:spAutoFit/>
          </a:bodyPr>
          <a:lstStyle/>
          <a:p>
            <a:pPr marL="457200" indent="-457200"/>
            <a:r>
              <a:rPr lang="en-IN" sz="2000" b="1" u="sng" dirty="0" smtClean="0"/>
              <a:t>Composite Supply- Section 2(30)</a:t>
            </a:r>
          </a:p>
          <a:p>
            <a:pPr marL="457200" indent="-457200"/>
            <a:endParaRPr lang="en-IN" sz="2000" b="1" u="sng" dirty="0" smtClean="0"/>
          </a:p>
          <a:p>
            <a:pPr marL="457200" indent="-457200"/>
            <a:r>
              <a:rPr lang="en-IN" sz="2000" dirty="0" smtClean="0"/>
              <a:t>      “composite supply” means a supply made by a taxable person to a recipient consisting of two or more taxable supplies of goods or services or both, or any combination thereof, </a:t>
            </a:r>
            <a:r>
              <a:rPr lang="en-IN" sz="2000" b="1" u="sng" dirty="0" smtClean="0">
                <a:solidFill>
                  <a:srgbClr val="FF0000"/>
                </a:solidFill>
              </a:rPr>
              <a:t>which are naturally bundled</a:t>
            </a:r>
            <a:r>
              <a:rPr lang="en-IN" sz="2000" dirty="0" smtClean="0"/>
              <a:t> and supplied in conjunction with each other in the ordinary course of business, one of which is a principal supply;</a:t>
            </a:r>
          </a:p>
          <a:p>
            <a:pPr marL="457200" indent="-457200"/>
            <a:endParaRPr lang="en-IN" sz="2000" dirty="0" smtClean="0"/>
          </a:p>
          <a:p>
            <a:pPr marL="457200" indent="-457200"/>
            <a:r>
              <a:rPr lang="en-IN" sz="2000" b="1" dirty="0" smtClean="0">
                <a:solidFill>
                  <a:srgbClr val="FF0000"/>
                </a:solidFill>
              </a:rPr>
              <a:t>Illustration.</a:t>
            </a:r>
            <a:r>
              <a:rPr lang="en-IN" sz="2000" dirty="0" smtClean="0"/>
              <a:t>— Where goods are packed and transported with insurance,</a:t>
            </a:r>
          </a:p>
          <a:p>
            <a:pPr marL="457200" indent="-457200"/>
            <a:r>
              <a:rPr lang="en-IN" sz="2000" dirty="0" smtClean="0"/>
              <a:t>the supply of goods, packing materials, transport and insurance is a composite</a:t>
            </a:r>
          </a:p>
          <a:p>
            <a:pPr marL="457200" indent="-457200"/>
            <a:r>
              <a:rPr lang="en-IN" sz="2000" dirty="0" smtClean="0"/>
              <a:t>supply and supply of goods is a principal supply;</a:t>
            </a:r>
          </a:p>
          <a:p>
            <a:pPr marL="457200" indent="-457200"/>
            <a:endParaRPr lang="en-IN" sz="2000" dirty="0" smtClean="0"/>
          </a:p>
          <a:p>
            <a:pPr marL="457200" indent="-457200"/>
            <a:r>
              <a:rPr lang="en-IN" sz="2000" b="1" dirty="0" smtClean="0">
                <a:solidFill>
                  <a:srgbClr val="FF0000"/>
                </a:solidFill>
              </a:rPr>
              <a:t>* Rate of Tax in case of composite supply = Rate of Tax of Principal Item (as per section 8)</a:t>
            </a:r>
          </a:p>
          <a:p>
            <a:pPr marL="457200" indent="-457200"/>
            <a:endParaRPr lang="en-IN" sz="2000" b="1" dirty="0" smtClean="0">
              <a:solidFill>
                <a:srgbClr val="FF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1958</TotalTime>
  <Words>2973</Words>
  <Application>Microsoft Office PowerPoint</Application>
  <PresentationFormat>On-screen Show (4:3)</PresentationFormat>
  <Paragraphs>352</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Slide 1</vt:lpstr>
      <vt:lpstr>Present and Proposed Tax Structure</vt:lpstr>
      <vt:lpstr>WHAT IS GOODS AND SERVICES TAX?</vt:lpstr>
      <vt:lpstr>Taxes Subsumed into GST</vt:lpstr>
      <vt:lpstr>COMPONENT OF GST</vt:lpstr>
      <vt:lpstr>GST RATES </vt:lpstr>
      <vt:lpstr>Meaning and Scope of Supply</vt:lpstr>
      <vt:lpstr>Slide 8</vt:lpstr>
      <vt:lpstr>Slide 9</vt:lpstr>
      <vt:lpstr>Slide 10</vt:lpstr>
      <vt:lpstr>Slide 11</vt:lpstr>
      <vt:lpstr>Time of Supply</vt:lpstr>
      <vt:lpstr>Slide 13</vt:lpstr>
      <vt:lpstr>Slide 14</vt:lpstr>
      <vt:lpstr>Valuation- Section 15</vt:lpstr>
      <vt:lpstr>Input Tax Credit</vt:lpstr>
      <vt:lpstr>Slide 17</vt:lpstr>
      <vt:lpstr>Slide 18</vt:lpstr>
      <vt:lpstr>Slide 19</vt:lpstr>
      <vt:lpstr>Slide 20</vt:lpstr>
      <vt:lpstr>Slide 21</vt:lpstr>
      <vt:lpstr>Slide 22</vt:lpstr>
      <vt:lpstr>Slide 23</vt:lpstr>
      <vt:lpstr>Slide 24</vt:lpstr>
      <vt:lpstr>Slide 25</vt:lpstr>
      <vt:lpstr>Slide 26</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SERVICES TAX</dc:title>
  <dc:creator>manish chowdhury</dc:creator>
  <cp:lastModifiedBy>manish chowdhury</cp:lastModifiedBy>
  <cp:revision>194</cp:revision>
  <dcterms:created xsi:type="dcterms:W3CDTF">2017-06-01T15:25:26Z</dcterms:created>
  <dcterms:modified xsi:type="dcterms:W3CDTF">2017-07-12T15:13:31Z</dcterms:modified>
</cp:coreProperties>
</file>