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handoutMasterIdLst>
    <p:handoutMasterId r:id="rId21"/>
  </p:handoutMasterIdLst>
  <p:sldIdLst>
    <p:sldId id="267" r:id="rId2"/>
    <p:sldId id="269" r:id="rId3"/>
    <p:sldId id="268" r:id="rId4"/>
    <p:sldId id="270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1" r:id="rId16"/>
    <p:sldId id="272" r:id="rId17"/>
    <p:sldId id="273" r:id="rId18"/>
    <p:sldId id="25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8" autoAdjust="0"/>
    <p:restoredTop sz="94709" autoAdjust="0"/>
  </p:normalViewPr>
  <p:slideViewPr>
    <p:cSldViewPr>
      <p:cViewPr>
        <p:scale>
          <a:sx n="75" d="100"/>
          <a:sy n="75" d="100"/>
        </p:scale>
        <p:origin x="-118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AA2DB-EEE2-4B83-9AAA-5AB169A5AB89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D7F33-91A8-471C-BA5A-D025E998B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261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3B92D-0869-44DC-AEFD-235693AFEF41}" type="datetimeFigureOut">
              <a:rPr lang="en-US" smtClean="0"/>
              <a:pPr/>
              <a:t>12/25/2013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10153-2EAF-4DDF-AF2B-06A3385B69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891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44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486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48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652551"/>
            <a:ext cx="6664606" cy="3942692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441831"/>
            <a:ext cx="3126510" cy="2426476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8" y="2001564"/>
            <a:ext cx="2679455" cy="4946037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3323292"/>
            <a:ext cx="7378073" cy="4557796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2313285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D2DB23C5-5D0C-42D3-9B98-33B33DA83877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2" y="1528629"/>
            <a:ext cx="24659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1162062"/>
            <a:ext cx="2133600" cy="421038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766298"/>
            <a:ext cx="8332816" cy="5894380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5089618"/>
            <a:ext cx="8528044" cy="2911464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3839503"/>
            <a:ext cx="1011244" cy="2994350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0" y="-321837"/>
            <a:ext cx="1976541" cy="407280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6238502"/>
            <a:ext cx="1524000" cy="365125"/>
          </a:xfrm>
        </p:spPr>
        <p:txBody>
          <a:bodyPr/>
          <a:lstStyle/>
          <a:p>
            <a:fld id="{F4283392-6D30-46D8-B682-85CDB9214F10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609479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0" y="3246937"/>
            <a:ext cx="907445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626065"/>
            <a:ext cx="7440156" cy="7347127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5" y="6274264"/>
            <a:ext cx="4396677" cy="1167472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4" y="5459724"/>
            <a:ext cx="1710569" cy="1538689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490731"/>
            <a:ext cx="3065776" cy="5811871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8EC0CFE3-008F-492A-ADCC-5DDB86AA1341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6188244"/>
            <a:ext cx="238030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608314"/>
            <a:ext cx="1789355" cy="365125"/>
          </a:xfrm>
        </p:spPr>
        <p:txBody>
          <a:bodyPr/>
          <a:lstStyle/>
          <a:p>
            <a:fld id="{271DD450-55AC-4253-9B55-6DF1A415322F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0" y="6177546"/>
            <a:ext cx="2392237" cy="365125"/>
          </a:xfrm>
        </p:spPr>
        <p:txBody>
          <a:bodyPr/>
          <a:lstStyle/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0" y="300797"/>
            <a:ext cx="2287319" cy="365125"/>
          </a:xfrm>
        </p:spPr>
        <p:txBody>
          <a:bodyPr/>
          <a:lstStyle/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1017685"/>
            <a:ext cx="7411427" cy="3438177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2417820"/>
            <a:ext cx="6998365" cy="508008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7" y="3775812"/>
            <a:ext cx="3102275" cy="3544033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79" y="-104312"/>
            <a:ext cx="2350627" cy="3820866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376138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E261D42F-1992-429C-B175-143D21F5CF06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5" y="3170795"/>
            <a:ext cx="1926305" cy="365125"/>
          </a:xfrm>
        </p:spPr>
        <p:txBody>
          <a:bodyPr/>
          <a:lstStyle/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3" y="2661157"/>
            <a:ext cx="683979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5887412"/>
            <a:ext cx="1241980" cy="365125"/>
          </a:xfrm>
        </p:spPr>
        <p:txBody>
          <a:bodyPr/>
          <a:lstStyle>
            <a:lvl1pPr algn="l">
              <a:defRPr/>
            </a:lvl1pPr>
          </a:lstStyle>
          <a:p>
            <a:fld id="{0423ACD7-2738-42A2-8AE7-A92D779C40F8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549437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4" y="5643110"/>
            <a:ext cx="1241693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4CA0D560-8249-42D9-8440-EAF87DCB24A2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549554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612648"/>
            <a:ext cx="1792224" cy="365125"/>
          </a:xfrm>
        </p:spPr>
        <p:txBody>
          <a:bodyPr/>
          <a:lstStyle/>
          <a:p>
            <a:fld id="{8B88F837-8B81-4FA4-938C-0066FEDC0D3F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1" y="6101033"/>
            <a:ext cx="3052113" cy="365125"/>
          </a:xfrm>
        </p:spPr>
        <p:txBody>
          <a:bodyPr/>
          <a:lstStyle/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301752"/>
            <a:ext cx="2286000" cy="365125"/>
          </a:xfrm>
        </p:spPr>
        <p:txBody>
          <a:bodyPr/>
          <a:lstStyle/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1218153"/>
            <a:ext cx="8577953" cy="6344114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5207889"/>
            <a:ext cx="7470000" cy="2486713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6483326"/>
            <a:ext cx="1932834" cy="63563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4" y="92392"/>
            <a:ext cx="1878991" cy="6414233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5927116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01104280-32C5-4EAD-8297-16548EB9B8BA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5987296"/>
            <a:ext cx="3124200" cy="295162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5570110"/>
            <a:ext cx="716206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624538"/>
            <a:ext cx="7286946" cy="60413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6" y="5378153"/>
            <a:ext cx="7443151" cy="2476431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4" y="5459931"/>
            <a:ext cx="1709023" cy="1538302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0" y="-489836"/>
            <a:ext cx="3059119" cy="5809409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2CBD5EAE-B2C9-4406-A88B-0F84FD119AC3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6" y="6099104"/>
            <a:ext cx="3063047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979752"/>
            <a:ext cx="6672870" cy="68216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5969722"/>
            <a:ext cx="5300494" cy="1495954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2" y="-242630"/>
            <a:ext cx="2434235" cy="1383623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1282101"/>
            <a:ext cx="3842742" cy="61784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57125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0FF00A1F-B73E-439E-B4F2-00ECBDE63E16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2" y="5162531"/>
            <a:ext cx="2977453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0" y="391054"/>
            <a:ext cx="1963187" cy="365125"/>
          </a:xfrm>
        </p:spPr>
        <p:txBody>
          <a:bodyPr/>
          <a:lstStyle>
            <a:lvl1pPr algn="l">
              <a:defRPr/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455" y="2807056"/>
            <a:ext cx="5320597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024" cy="4783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1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FB355394-8C99-4A13-AA5D-4984BFAEEA60}" type="datetime1">
              <a:rPr lang="en-US" smtClean="0"/>
              <a:pPr/>
              <a:t>12/25/2013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1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Shanti Biznz Links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532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2DD36-3AF7-41BD-8850-5EBD0BC1BE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ll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-76200"/>
            <a:ext cx="800100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0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Happy </a:t>
            </a:r>
          </a:p>
          <a:p>
            <a:pPr algn="ctr"/>
            <a:r>
              <a:rPr lang="en-US" sz="10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NEW YEAR</a:t>
            </a:r>
            <a:endParaRPr lang="en-US" sz="10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3536246"/>
            <a:ext cx="8001000" cy="25237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Welcome to </a:t>
            </a:r>
            <a:r>
              <a:rPr lang="en-US" sz="6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LIFe</a:t>
            </a:r>
            <a:r>
              <a:rPr lang="en-US" sz="6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 Insurance </a:t>
            </a:r>
            <a:endParaRPr lang="en-US" sz="6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reflection blurRad="12700" stA="28000" endPos="45000" dist="1000" dir="5400000" sy="-100000" algn="bl" rotWithShape="0"/>
              </a:effectLst>
              <a:latin typeface="Cooper Black" pitchFamily="18" charset="0"/>
            </a:endParaRPr>
          </a:p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…  Securing tomorrow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5500" y="2819400"/>
            <a:ext cx="8001000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oper Black" pitchFamily="18" charset="0"/>
              </a:rPr>
              <a:t>&amp;</a:t>
            </a:r>
            <a:endParaRPr lang="en-US" sz="5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8020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868" y="568404"/>
            <a:ext cx="91868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What is Human Life Value (HLV) ?</a:t>
            </a:r>
            <a:endParaRPr lang="en-US" sz="4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093046"/>
              </p:ext>
            </p:extLst>
          </p:nvPr>
        </p:nvGraphicFramePr>
        <p:xfrm>
          <a:off x="838200" y="1447800"/>
          <a:ext cx="7620000" cy="3157333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5257800"/>
                <a:gridCol w="2362200"/>
              </a:tblGrid>
              <a:tr h="4593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Particulars</a:t>
                      </a:r>
                      <a:endParaRPr lang="en-US" sz="2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 Amount (</a:t>
                      </a:r>
                      <a:r>
                        <a:rPr lang="en-US" sz="2800" u="none" strike="noStrike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Rs</a:t>
                      </a:r>
                      <a:r>
                        <a:rPr lang="en-US" sz="280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) </a:t>
                      </a:r>
                      <a:endParaRPr lang="en-US" sz="2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45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Annual Income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400,000.00 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9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Taxes &amp; Your personal Expenses Per Month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  8,000.00 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Net Monthly Contribution to Family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  26,000.00 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Net Annual Contribution to Family</a:t>
                      </a:r>
                      <a:endParaRPr lang="en-US" sz="1800" b="0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     312,000.00 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Current Bank FD rates</a:t>
                      </a:r>
                      <a:endParaRPr lang="en-US" sz="1800" b="0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8%</a:t>
                      </a:r>
                      <a:endParaRPr lang="en-US" sz="1800" b="0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09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u="none" strike="noStrike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Human Life Value</a:t>
                      </a:r>
                      <a:endParaRPr lang="en-US" sz="2800" b="1" i="0" u="none" strike="noStrik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Arial Blac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u="none" strike="noStrike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  3,900,000.00 </a:t>
                      </a:r>
                      <a:endParaRPr lang="en-US" sz="2800" b="1" i="0" u="none" strike="noStrike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Arial Blac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81000" y="4953000"/>
            <a:ext cx="84582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500" dirty="0" smtClean="0">
                <a:ln/>
                <a:solidFill>
                  <a:schemeClr val="accent3"/>
                </a:solidFill>
              </a:rPr>
              <a:t>So your HLV is </a:t>
            </a:r>
            <a:r>
              <a:rPr lang="en-US" sz="2500" b="1" u="sng" dirty="0" err="1" smtClean="0">
                <a:ln/>
                <a:solidFill>
                  <a:srgbClr val="00B050"/>
                </a:solidFill>
              </a:rPr>
              <a:t>Rs</a:t>
            </a:r>
            <a:r>
              <a:rPr lang="en-US" sz="2500" b="1" u="sng" dirty="0">
                <a:ln/>
                <a:solidFill>
                  <a:srgbClr val="00B050"/>
                </a:solidFill>
              </a:rPr>
              <a:t>.</a:t>
            </a:r>
            <a:r>
              <a:rPr lang="en-US" sz="2500" b="1" u="sng" dirty="0" smtClean="0">
                <a:ln/>
                <a:solidFill>
                  <a:srgbClr val="00B050"/>
                </a:solidFill>
              </a:rPr>
              <a:t> 39 LACS</a:t>
            </a:r>
            <a:r>
              <a:rPr lang="en-US" sz="2500" dirty="0" smtClean="0">
                <a:ln/>
                <a:solidFill>
                  <a:schemeClr val="accent3"/>
                </a:solidFill>
              </a:rPr>
              <a:t>, the minimum INSURANCE  you need. </a:t>
            </a:r>
            <a:r>
              <a:rPr lang="en-US" sz="2500" dirty="0">
                <a:ln/>
                <a:solidFill>
                  <a:schemeClr val="accent3"/>
                </a:solidFill>
              </a:rPr>
              <a:t>T</a:t>
            </a:r>
            <a:r>
              <a:rPr lang="en-US" sz="2500" dirty="0" smtClean="0">
                <a:ln/>
                <a:solidFill>
                  <a:schemeClr val="accent3"/>
                </a:solidFill>
              </a:rPr>
              <a:t>his will help your family to live with same standard of living in your absence</a:t>
            </a:r>
            <a:endParaRPr lang="en-US" sz="2500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003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846177"/>
            <a:ext cx="2661306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68" y="2057400"/>
            <a:ext cx="630633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Life Insurance</a:t>
            </a:r>
          </a:p>
          <a:p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a) Death benefit</a:t>
            </a:r>
          </a:p>
          <a:p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b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Maturity Benefit</a:t>
            </a:r>
          </a:p>
          <a:p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c) Combo</a:t>
            </a:r>
          </a:p>
          <a:p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General Insurance</a:t>
            </a:r>
          </a:p>
          <a:p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a) Health</a:t>
            </a:r>
          </a:p>
          <a:p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b) Property</a:t>
            </a:r>
          </a:p>
          <a:p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c) Others</a:t>
            </a:r>
          </a:p>
          <a:p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83686" y="568404"/>
            <a:ext cx="621195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Type of Insurance:</a:t>
            </a:r>
            <a:endParaRPr lang="en-US" sz="4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77389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175" y="1158419"/>
            <a:ext cx="3392275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</a:t>
            </a:r>
            <a:endParaRPr lang="en-US" sz="2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14800" y="1460242"/>
            <a:ext cx="5105400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Term Insurance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Pure Endowment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Endowment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Whole Life – an extension of Term Plan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Micro Insurance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Child Insurance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Money Back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Others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568404"/>
            <a:ext cx="86469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Type of Life Insurance Plans</a:t>
            </a:r>
            <a:endParaRPr lang="en-US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59945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1158419"/>
            <a:ext cx="2787944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</a:t>
            </a:r>
            <a:endParaRPr lang="en-US" sz="30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1371600"/>
            <a:ext cx="6477000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Pre decided  Death benefit</a:t>
            </a:r>
          </a:p>
          <a:p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Lowest Premium, than any other plans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Lower premium for lower age person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Entry Age Min - 18, Max  - 65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Life Covered till age of 65 Years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Same premium for next 30 years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solidFill>
                <a:schemeClr val="tx1">
                  <a:lumMod val="9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err="1" smtClean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Rs</a:t>
            </a:r>
            <a:r>
              <a:rPr lang="en-US" sz="2400" b="1" dirty="0" smtClean="0">
                <a:ln w="11430"/>
                <a:solidFill>
                  <a:schemeClr val="tx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1,00,00,000 cover starts at Rs.29 Per Day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4372" y="568404"/>
            <a:ext cx="81753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Benefits of Term Insurance</a:t>
            </a:r>
            <a:endParaRPr lang="en-US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17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0593" y="1158419"/>
            <a:ext cx="2813591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</a:t>
            </a:r>
            <a:endParaRPr lang="en-US" sz="2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1214021"/>
            <a:ext cx="5943600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Death Benefit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upto</a:t>
            </a:r>
            <a:r>
              <a:rPr lang="en-US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twice SA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Handsome amount on maturity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Maximum returns on your investments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upto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15% per year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Flexible policy and payment terms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Flexible payment options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Flexible policy as per you needs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Child Plans for New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Borns</a:t>
            </a:r>
            <a:endParaRPr lang="en-US" sz="2400" b="1" dirty="0" smtClean="0">
              <a:ln w="11430"/>
              <a:solidFill>
                <a:schemeClr val="tx1">
                  <a:lumMod val="9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7251" y="568404"/>
            <a:ext cx="7529625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3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Benefits of other Life Insurance</a:t>
            </a:r>
            <a:endParaRPr lang="en-US" sz="3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35214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5737" y="1158419"/>
            <a:ext cx="2428870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</a:t>
            </a:r>
            <a:endParaRPr lang="en-US" sz="2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1290221"/>
            <a:ext cx="6477000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Cover for you Family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Survival Benefit along with Death benefit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Flexibility in policy, payments, terms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Highest return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Cheapest Plans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Lower lock in period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Highly Preferred</a:t>
            </a:r>
            <a:endParaRPr lang="en-US" sz="2400" b="1" dirty="0" smtClean="0">
              <a:ln w="11430"/>
              <a:solidFill>
                <a:schemeClr val="tx1">
                  <a:lumMod val="9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068" y="228600"/>
            <a:ext cx="914506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INSURANCE-A RECAP</a:t>
            </a:r>
            <a:endParaRPr lang="en-US" sz="6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20128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6388" y="2865001"/>
            <a:ext cx="258756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K</a:t>
            </a:r>
            <a:endParaRPr lang="en-US" sz="2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1143000"/>
            <a:ext cx="6477000" cy="57554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Venture 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of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Kotak</a:t>
            </a:r>
            <a:r>
              <a:rPr lang="en-US" sz="1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Mahindra (1985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and Old Mutual  (1845)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Reporting to IRDA, like any other Insurance Companies such as LIC, HDFC, Reliance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Religare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etc….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referred Customer service like </a:t>
            </a:r>
            <a:r>
              <a:rPr lang="en-US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Kotak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Mahindra Bank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Asset Liability ratio is 3.05% against 1.50%  asked by IRDA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1600" baseline="3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rd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Claim Settlement Ratio of 97.13%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1600" baseline="3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nd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Claim Servicing Ratio of 95.10% (policylitmus.com)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95% of  claim settled within  30 days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Consistent Bonus Record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PAN India Presence, 204 Branches across 152 Cities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Complete Online Service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Dedicated portal for individual policy holder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3377" y="228600"/>
            <a:ext cx="78361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NOW, Why </a:t>
            </a:r>
            <a:r>
              <a:rPr lang="en-US" sz="6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KotaK</a:t>
            </a:r>
            <a:endParaRPr lang="en-US" sz="6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22" y="1752600"/>
            <a:ext cx="1622278" cy="120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269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4095" y="152400"/>
            <a:ext cx="774923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Exclusive gifts</a:t>
            </a:r>
            <a:endParaRPr lang="en-US" sz="6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348467"/>
              </p:ext>
            </p:extLst>
          </p:nvPr>
        </p:nvGraphicFramePr>
        <p:xfrm>
          <a:off x="914400" y="1267718"/>
          <a:ext cx="7132236" cy="4848323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3491238"/>
                <a:gridCol w="3640998"/>
              </a:tblGrid>
              <a:tr h="7020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Yearly </a:t>
                      </a:r>
                      <a:r>
                        <a:rPr lang="en-US" sz="2000" b="1" u="none" strike="noStrike" dirty="0" smtClean="0">
                          <a:effectLst/>
                        </a:rPr>
                        <a:t>Premium Above</a:t>
                      </a:r>
                      <a:r>
                        <a:rPr lang="en-US" sz="2000" b="1" u="none" strike="noStrike" baseline="0" dirty="0" smtClean="0">
                          <a:effectLst/>
                        </a:rPr>
                        <a:t> (</a:t>
                      </a:r>
                      <a:r>
                        <a:rPr lang="en-US" sz="2000" b="1" u="none" strike="noStrike" baseline="0" dirty="0" err="1" smtClean="0">
                          <a:effectLst/>
                        </a:rPr>
                        <a:t>Rs</a:t>
                      </a:r>
                      <a:r>
                        <a:rPr lang="en-US" sz="2000" b="1" u="none" strike="noStrike" baseline="0" dirty="0" smtClean="0">
                          <a:effectLst/>
                        </a:rPr>
                        <a:t>.)</a:t>
                      </a:r>
                      <a:endParaRPr lang="en-US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Gift </a:t>
                      </a:r>
                      <a:r>
                        <a:rPr lang="en-US" sz="2000" b="1" u="none" strike="noStrike" dirty="0" smtClean="0">
                          <a:effectLst/>
                        </a:rPr>
                        <a:t>worth (</a:t>
                      </a:r>
                      <a:r>
                        <a:rPr lang="en-US" sz="2000" b="1" u="none" strike="noStrike" dirty="0" err="1" smtClean="0">
                          <a:effectLst/>
                        </a:rPr>
                        <a:t>Rs</a:t>
                      </a:r>
                      <a:r>
                        <a:rPr lang="en-US" sz="2000" b="1" u="none" strike="noStrike" dirty="0" smtClean="0">
                          <a:effectLst/>
                        </a:rPr>
                        <a:t>.) </a:t>
                      </a:r>
                      <a:endParaRPr lang="en-US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 smtClean="0">
                          <a:effectLst/>
                        </a:rPr>
                        <a:t>     4,999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   551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 smtClean="0">
                          <a:effectLst/>
                        </a:rPr>
                        <a:t>     </a:t>
                      </a:r>
                      <a:r>
                        <a:rPr lang="en-US" sz="2200" b="1" u="none" strike="noStrike" dirty="0">
                          <a:effectLst/>
                        </a:rPr>
                        <a:t>9,999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1,001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14,999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1,501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19,999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2,001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24,999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2,501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29,999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3,001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34,999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3,501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>
                          <a:effectLst/>
                        </a:rPr>
                        <a:t>    39,999 </a:t>
                      </a:r>
                      <a:endParaRPr lang="en-US" sz="2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4,001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>
                          <a:effectLst/>
                        </a:rPr>
                        <a:t>    44,999 </a:t>
                      </a:r>
                      <a:endParaRPr lang="en-US" sz="2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4,501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6585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>
                          <a:effectLst/>
                        </a:rPr>
                        <a:t>    49,999 </a:t>
                      </a:r>
                      <a:endParaRPr lang="en-US" sz="2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b="1" u="none" strike="noStrike" dirty="0">
                          <a:effectLst/>
                        </a:rPr>
                        <a:t>         </a:t>
                      </a:r>
                      <a:r>
                        <a:rPr lang="en-US" sz="2200" b="1" u="none" strike="noStrike" dirty="0" smtClean="0">
                          <a:effectLst/>
                        </a:rPr>
                        <a:t>5,001 </a:t>
                      </a:r>
                      <a:endParaRPr lang="en-US" sz="2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75747">
                <a:tc gridSpan="2">
                  <a:txBody>
                    <a:bodyPr/>
                    <a:lstStyle/>
                    <a:p>
                      <a:pPr marL="285750" indent="-285750" algn="l" fontAlgn="b">
                        <a:buFont typeface="Arial" charset="0"/>
                        <a:buChar char="•"/>
                      </a:pPr>
                      <a:r>
                        <a:rPr lang="en-US" sz="1600" b="1" u="none" strike="noStrike" dirty="0" smtClean="0">
                          <a:effectLst/>
                        </a:rPr>
                        <a:t>Gift </a:t>
                      </a:r>
                      <a:r>
                        <a:rPr lang="en-US" sz="1600" b="1" u="none" strike="noStrike" dirty="0">
                          <a:effectLst/>
                        </a:rPr>
                        <a:t>on yearly premiums and selected plans </a:t>
                      </a:r>
                      <a:r>
                        <a:rPr lang="en-US" sz="1600" b="1" u="none" strike="noStrike" dirty="0" smtClean="0">
                          <a:effectLst/>
                        </a:rPr>
                        <a:t>only</a:t>
                      </a:r>
                    </a:p>
                    <a:p>
                      <a:pPr marL="285750" indent="-285750" algn="l" fontAlgn="b">
                        <a:buFont typeface="Arial" charset="0"/>
                        <a:buChar char="•"/>
                      </a:pPr>
                      <a:r>
                        <a:rPr lang="en-US" sz="1600" b="1" i="0" u="none" strike="noStrike" dirty="0" smtClean="0">
                          <a:effectLst/>
                          <a:latin typeface="+mn-lt"/>
                        </a:rPr>
                        <a:t>Only for limited period</a:t>
                      </a:r>
                      <a:endParaRPr lang="en-US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1639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3363" y="1905000"/>
            <a:ext cx="679621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THANKING YOU</a:t>
            </a:r>
            <a:endParaRPr lang="en-US" sz="6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3778984"/>
            <a:ext cx="8610600" cy="20159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Presented by</a:t>
            </a:r>
          </a:p>
          <a:p>
            <a:pPr algn="ctr"/>
            <a:r>
              <a:rPr lang="en-US" sz="2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Shanti </a:t>
            </a:r>
            <a:r>
              <a:rPr lang="en-US" sz="2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Biznz</a:t>
            </a:r>
            <a:r>
              <a:rPr lang="en-US" sz="2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 Links</a:t>
            </a:r>
          </a:p>
          <a:p>
            <a:pPr algn="ctr"/>
            <a:r>
              <a:rPr lang="en-US" sz="2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License No :  IRDA - 8829768045 &amp; </a:t>
            </a:r>
            <a:r>
              <a:rPr lang="en-US" sz="25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Kotak</a:t>
            </a:r>
            <a:r>
              <a:rPr lang="en-US" sz="2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oper Black" pitchFamily="18" charset="0"/>
              </a:rPr>
              <a:t> - 60216725</a:t>
            </a:r>
            <a:endParaRPr lang="en-US" sz="2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oper Black" pitchFamily="18" charset="0"/>
            </a:endParaRPr>
          </a:p>
          <a:p>
            <a:pPr algn="ctr"/>
            <a:r>
              <a:rPr lang="en-US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</a:rPr>
              <a:t>Call: 8976023053/7303488940</a:t>
            </a:r>
          </a:p>
          <a:p>
            <a:pPr algn="ctr"/>
            <a:r>
              <a:rPr lang="en-US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</a:rPr>
              <a:t>Email-shantibiznzlinks@gmail.com</a:t>
            </a:r>
            <a:endParaRPr lang="en-US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997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6385" y="228600"/>
            <a:ext cx="662899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TAX SAVING</a:t>
            </a:r>
            <a:endParaRPr lang="en-US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1566208"/>
            <a:ext cx="8686799" cy="1938992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Income is directly proportionate to Tax. This makes tax saving very vital in every individuals / non Individuals life. </a:t>
            </a:r>
          </a:p>
          <a:p>
            <a:endParaRPr lang="en-US" sz="24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2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The preferred tax saving products are</a:t>
            </a:r>
          </a:p>
          <a:p>
            <a:r>
              <a:rPr lang="en-US" sz="24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endParaRPr lang="en-US" sz="24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1801" y="3136880"/>
            <a:ext cx="4368799" cy="341632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Under Section 80C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Life Insurance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Bank Deposits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Mutual Funds (ELSS)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Infrastructure Bonds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House Loan Repayment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Post-office Schemes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House Rent Allowances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Others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99002" y="3136880"/>
            <a:ext cx="4597398" cy="267765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Under other Sections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Health Insurance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Infrastructure Bonds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Medical Expenses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Interest on Housing Loans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Interest on Education Loan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3249936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6713" y="228600"/>
            <a:ext cx="68083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TAX SAVING</a:t>
            </a:r>
            <a:endParaRPr lang="en-US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1020" y="846177"/>
            <a:ext cx="2100255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558220"/>
              </p:ext>
            </p:extLst>
          </p:nvPr>
        </p:nvGraphicFramePr>
        <p:xfrm>
          <a:off x="2866804" y="1815248"/>
          <a:ext cx="6048596" cy="3823552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1705196"/>
                <a:gridCol w="2514600"/>
                <a:gridCol w="1828800"/>
              </a:tblGrid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PARTICULARS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 INSURANCE 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 OTHERS 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Lock in Period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3 Years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 5 Years 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Options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 Multiple 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 Single 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Tax Saving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 Premium+ Maturity  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 Invested 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Element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 Protection + Saving 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 Saving 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Returns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Unlimited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Limited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Preferred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Highly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</a:rPr>
                        <a:t>Normal</a:t>
                      </a:r>
                      <a:endParaRPr lang="en-US" sz="1600" b="1" i="0" u="none" strike="noStrike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Rating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 ***** 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 **** </a:t>
                      </a:r>
                      <a:endParaRPr lang="en-US" sz="1600" b="1" i="0" u="none" strike="noStrike" dirty="0">
                        <a:solidFill>
                          <a:srgbClr val="16365C"/>
                        </a:solidFill>
                        <a:effectLst/>
                        <a:latin typeface="Arial Black"/>
                      </a:endParaRPr>
                    </a:p>
                  </a:txBody>
                  <a:tcPr marL="8914" marR="8914" marT="891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7288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91893" y="228600"/>
            <a:ext cx="643798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INSURANCE</a:t>
            </a:r>
            <a:endParaRPr lang="en-US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637" y="1074777"/>
            <a:ext cx="3012363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No</a:t>
            </a:r>
            <a:r>
              <a:rPr lang="en-US" sz="35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90800" y="1198603"/>
            <a:ext cx="6400799" cy="452431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600" b="1" dirty="0" smtClean="0">
                <a:ln/>
                <a:solidFill>
                  <a:schemeClr val="accent3"/>
                </a:solidFill>
              </a:rPr>
              <a:t>Insurance is the No 1 tax saving product, the TRIPLE Offer:</a:t>
            </a:r>
          </a:p>
          <a:p>
            <a:r>
              <a:rPr lang="en-US" sz="3600" b="1" dirty="0">
                <a:ln/>
                <a:solidFill>
                  <a:schemeClr val="accent3"/>
                </a:solidFill>
              </a:rPr>
              <a:t>	</a:t>
            </a:r>
            <a:endParaRPr lang="en-US" sz="3600" b="1" dirty="0" smtClean="0">
              <a:ln/>
              <a:solidFill>
                <a:schemeClr val="accent3"/>
              </a:solidFill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Section 80C – Premium Paid up to </a:t>
            </a:r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Rs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1,00,000/-</a:t>
            </a:r>
          </a:p>
          <a:p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Section 10(10) D – Full Maturity Amount</a:t>
            </a:r>
          </a:p>
          <a:p>
            <a:pPr marL="571500" indent="-571500">
              <a:buFont typeface="Wingdings" pitchFamily="2" charset="2"/>
              <a:buChar char="Ø"/>
            </a:pP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Surprise Gift (see slide 17)</a:t>
            </a:r>
          </a:p>
        </p:txBody>
      </p:sp>
    </p:spTree>
    <p:extLst>
      <p:ext uri="{BB962C8B-B14F-4D97-AF65-F5344CB8AC3E}">
        <p14:creationId xmlns:p14="http://schemas.microsoft.com/office/powerpoint/2010/main" val="18706000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91893" y="228600"/>
            <a:ext cx="643798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INSURANCE</a:t>
            </a:r>
            <a:endParaRPr lang="en-US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0494" y="846177"/>
            <a:ext cx="2661306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65772" y="1930400"/>
            <a:ext cx="446705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685800" indent="-685800">
              <a:buFont typeface="Wingdings" pitchFamily="2" charset="2"/>
              <a:buChar char="Ø"/>
            </a:pPr>
            <a:r>
              <a:rPr lang="en-US" sz="5400" b="1" dirty="0" smtClean="0">
                <a:ln/>
                <a:solidFill>
                  <a:schemeClr val="accent3"/>
                </a:solidFill>
              </a:rPr>
              <a:t>What is</a:t>
            </a:r>
          </a:p>
          <a:p>
            <a:pPr marL="685800" indent="-685800">
              <a:buFont typeface="Wingdings" pitchFamily="2" charset="2"/>
              <a:buChar char="Ø"/>
            </a:pPr>
            <a:r>
              <a:rPr lang="en-US" sz="5400" b="1" dirty="0" smtClean="0">
                <a:ln/>
                <a:solidFill>
                  <a:schemeClr val="accent3"/>
                </a:solidFill>
              </a:rPr>
              <a:t>Why we</a:t>
            </a:r>
          </a:p>
          <a:p>
            <a:pPr marL="685800" indent="-685800">
              <a:buFont typeface="Wingdings" pitchFamily="2" charset="2"/>
              <a:buChar char="Ø"/>
            </a:pPr>
            <a:r>
              <a:rPr lang="en-US" sz="5400" b="1" dirty="0" smtClean="0">
                <a:ln/>
                <a:solidFill>
                  <a:schemeClr val="accent3"/>
                </a:solidFill>
              </a:rPr>
              <a:t>When is</a:t>
            </a:r>
          </a:p>
          <a:p>
            <a:pPr marL="685800" indent="-685800">
              <a:buFont typeface="Wingdings" pitchFamily="2" charset="2"/>
              <a:buChar char="Ø"/>
            </a:pPr>
            <a:r>
              <a:rPr lang="en-US" sz="5400" b="1" dirty="0" smtClean="0">
                <a:ln/>
                <a:solidFill>
                  <a:schemeClr val="accent3"/>
                </a:solidFill>
              </a:rPr>
              <a:t>How much</a:t>
            </a:r>
            <a:endParaRPr lang="en-US" sz="5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5248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846177"/>
            <a:ext cx="2661306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68" y="2133600"/>
            <a:ext cx="630633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cover for your family livelihood in uncertain times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Arranging finance for expected  future /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forseen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events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Tax Saving product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7706" y="568404"/>
            <a:ext cx="860389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What is Insurance :</a:t>
            </a:r>
            <a:endParaRPr lang="en-US" sz="6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1382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846177"/>
            <a:ext cx="2661306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68" y="1600200"/>
            <a:ext cx="630633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your family in case of loss of bread earner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treatment of future disease / disability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child Education, marriage, retirement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etc</a:t>
            </a: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Help in saving tax for current financial year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5714" y="568404"/>
            <a:ext cx="81878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Why we need Insurance :</a:t>
            </a:r>
            <a:endParaRPr lang="en-US" sz="4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03286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846177"/>
            <a:ext cx="2661306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3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68" y="2134612"/>
            <a:ext cx="630633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 early as possible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Immediately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 least, when  you have dependents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When not required,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bcoz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will not be available when needed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61574" y="568404"/>
            <a:ext cx="68561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When to get Insured:</a:t>
            </a:r>
            <a:endParaRPr lang="en-US" sz="4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63138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0" y="6488668"/>
            <a:ext cx="31392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Shanti Biznz Links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846177"/>
            <a:ext cx="2661306" cy="54784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5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</a:t>
            </a:r>
            <a:endParaRPr lang="en-US" sz="35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0" y="1993880"/>
            <a:ext cx="64008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extent of your Human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Llife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Value (HLV)…… (see next slide)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secure future disease / disability treatments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secure future family events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have tension free retirement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01020" y="568404"/>
            <a:ext cx="71772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How much Insurance:</a:t>
            </a:r>
            <a:endParaRPr lang="en-US" sz="4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60653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TC101859865[[fn=Kilter]]</Template>
  <TotalTime>274</TotalTime>
  <Words>772</Words>
  <Application>Microsoft Office PowerPoint</Application>
  <PresentationFormat>On-screen Show (4:3)</PresentationFormat>
  <Paragraphs>262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Kilter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BhaktiGupta</dc:creator>
  <cp:lastModifiedBy>BhaktiGupta</cp:lastModifiedBy>
  <cp:revision>40</cp:revision>
  <dcterms:created xsi:type="dcterms:W3CDTF">2013-12-22T12:37:14Z</dcterms:created>
  <dcterms:modified xsi:type="dcterms:W3CDTF">2013-12-25T14:42:00Z</dcterms:modified>
</cp:coreProperties>
</file>