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a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9" autoAdjust="0"/>
    <p:restoredTop sz="94624" autoAdjust="0"/>
  </p:normalViewPr>
  <p:slideViewPr>
    <p:cSldViewPr>
      <p:cViewPr>
        <p:scale>
          <a:sx n="75" d="100"/>
          <a:sy n="75" d="100"/>
        </p:scale>
        <p:origin x="-1422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6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46FEF-C87B-4D2F-8850-C38EB29E4C4D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C1B04-6BE0-45B7-8472-95A7F2EDB7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TDS-Procedures and Process: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C1B04-6BE0-45B7-8472-95A7F2EDB76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C1B04-6BE0-45B7-8472-95A7F2EDB76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C1B04-6BE0-45B7-8472-95A7F2EDB76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9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1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9" y="144463"/>
            <a:ext cx="533400" cy="244476"/>
          </a:xfrm>
        </p:spPr>
        <p:txBody>
          <a:bodyPr/>
          <a:lstStyle/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1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6F9635-5309-47FE-9F3D-AE0103FDC1D1}" type="datetimeFigureOut">
              <a:rPr lang="en-US" smtClean="0"/>
              <a:pPr/>
              <a:t>8/16/2012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B03506D-B057-4E8C-B834-CE8EF2C0DC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atonline.org/info/index.php/procedure-for-issue-of-form-16a-tds-certificate-cbdt-circula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in-nsdl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mpletaxindia.net/2012/07/TDS-ON-CONTRACTOR-PAYMENT-SECTION-194C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impletaxindia.net/2012/06/tds-on-fees-for-professional-or.html" TargetMode="External"/><Relationship Id="rId4" Type="http://schemas.openxmlformats.org/officeDocument/2006/relationships/hyperlink" Target="http://www.simpletaxindia.net/2012/06/tds-on-rent-section-194i-brief-not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0668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US" sz="4000" b="1" i="1" u="sng" dirty="0" smtClean="0">
                <a:latin typeface="Arial" pitchFamily="34" charset="0"/>
                <a:cs typeface="Arial" pitchFamily="34" charset="0"/>
              </a:rPr>
              <a:t>TAX DEDUCTED AT SOURCES:</a:t>
            </a:r>
            <a:br>
              <a:rPr lang="en-US" sz="4000" b="1" i="1" u="sng" dirty="0" smtClean="0">
                <a:latin typeface="Arial" pitchFamily="34" charset="0"/>
                <a:cs typeface="Arial" pitchFamily="34" charset="0"/>
              </a:rPr>
            </a:br>
            <a:r>
              <a:rPr lang="en-US" sz="4000" b="1" i="1" u="sng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i="1" u="sng" dirty="0" smtClean="0">
                <a:latin typeface="Arial" pitchFamily="34" charset="0"/>
                <a:cs typeface="Arial" pitchFamily="34" charset="0"/>
              </a:rPr>
              <a:t>An understanding)</a:t>
            </a:r>
            <a:r>
              <a:rPr lang="en-US" i="1" dirty="0"/>
              <a:t/>
            </a:r>
            <a:br>
              <a:rPr lang="en-US" i="1" dirty="0"/>
            </a:b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8382000" cy="3352800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numCol="1">
            <a:normAutofit fontScale="25000" lnSpcReduction="20000"/>
          </a:bodyPr>
          <a:lstStyle/>
          <a:p>
            <a:pPr lvl="0" algn="l"/>
            <a:r>
              <a:rPr lang="en-US" sz="9000" b="1" dirty="0" smtClean="0">
                <a:latin typeface="Arial" pitchFamily="34" charset="0"/>
                <a:cs typeface="Arial" pitchFamily="34" charset="0"/>
              </a:rPr>
              <a:t>Procedures of TDS</a:t>
            </a:r>
          </a:p>
          <a:p>
            <a:pPr lvl="0" algn="l"/>
            <a:endParaRPr lang="en-US" sz="9000" b="1" dirty="0" smtClean="0"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r>
              <a:rPr lang="en-US" sz="9000" dirty="0" smtClean="0">
                <a:latin typeface="Arial" pitchFamily="34" charset="0"/>
                <a:cs typeface="Arial" pitchFamily="34" charset="0"/>
              </a:rPr>
              <a:t>Deducting</a:t>
            </a:r>
          </a:p>
          <a:p>
            <a:pPr lvl="0" algn="l"/>
            <a:endParaRPr lang="en-US" sz="9000" dirty="0"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r>
              <a:rPr lang="en-US" sz="9000" dirty="0" smtClean="0">
                <a:latin typeface="Arial" pitchFamily="34" charset="0"/>
                <a:cs typeface="Arial" pitchFamily="34" charset="0"/>
              </a:rPr>
              <a:t>Depositing</a:t>
            </a:r>
          </a:p>
          <a:p>
            <a:pPr lvl="0" algn="l">
              <a:buFont typeface="Wingdings" pitchFamily="2" charset="2"/>
              <a:buChar char="q"/>
            </a:pPr>
            <a:endParaRPr lang="en-US" sz="9000" dirty="0" smtClean="0"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r>
              <a:rPr lang="en-US" sz="9000" dirty="0" smtClean="0">
                <a:latin typeface="Arial" pitchFamily="34" charset="0"/>
                <a:cs typeface="Arial" pitchFamily="34" charset="0"/>
              </a:rPr>
              <a:t>Return filling</a:t>
            </a:r>
          </a:p>
          <a:p>
            <a:pPr lvl="0" algn="l">
              <a:buFont typeface="Wingdings" pitchFamily="2" charset="2"/>
              <a:buChar char="q"/>
            </a:pPr>
            <a:endParaRPr lang="en-US" sz="9000" dirty="0"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r>
              <a:rPr lang="en-US" sz="9000" dirty="0">
                <a:latin typeface="Arial" pitchFamily="34" charset="0"/>
                <a:cs typeface="Arial" pitchFamily="34" charset="0"/>
              </a:rPr>
              <a:t>Refund </a:t>
            </a:r>
            <a:r>
              <a:rPr lang="en-US" sz="9000" dirty="0" smtClean="0">
                <a:latin typeface="Arial" pitchFamily="34" charset="0"/>
                <a:cs typeface="Arial" pitchFamily="34" charset="0"/>
              </a:rPr>
              <a:t>claiming</a:t>
            </a:r>
          </a:p>
          <a:p>
            <a:pPr lvl="0" algn="l">
              <a:buFont typeface="Wingdings" pitchFamily="2" charset="2"/>
              <a:buChar char="q"/>
            </a:pPr>
            <a:endParaRPr lang="en-US" sz="9000" dirty="0" smtClean="0"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v"/>
            </a:pPr>
            <a:endParaRPr lang="en-US" sz="38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59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53400" cy="5334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DEDUCTING: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3962400"/>
          </a:xfrm>
          <a:ln>
            <a:solidFill>
              <a:srgbClr val="00206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32500" lnSpcReduction="20000"/>
          </a:bodyPr>
          <a:lstStyle/>
          <a:p>
            <a:pPr marL="742950" lvl="0" indent="-742950">
              <a:buAutoNum type="arabicPeriod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5000" b="1" dirty="0" smtClean="0">
                <a:latin typeface="Arial" pitchFamily="34" charset="0"/>
                <a:cs typeface="Arial" pitchFamily="34" charset="0"/>
              </a:rPr>
              <a:t>What is (TDS) Tax Deducted at Sources</a:t>
            </a:r>
            <a:r>
              <a:rPr lang="en-US" sz="5000" b="1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5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TDS is one of the mode of collection of taxes at certain % of  amount deducted by the person at the time of making/crediting certain specific nature of payment to other person and deducted amount is remitted to the Government account.”</a:t>
            </a:r>
          </a:p>
          <a:p>
            <a:pPr lvl="0"/>
            <a:endParaRPr lang="en-US" sz="5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5000" b="1" dirty="0" smtClean="0">
                <a:latin typeface="Arial" pitchFamily="34" charset="0"/>
                <a:cs typeface="Arial" pitchFamily="34" charset="0"/>
              </a:rPr>
              <a:t>Who shall deduct tax at source?</a:t>
            </a:r>
          </a:p>
          <a:p>
            <a:pPr lvl="0"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Every person responsible for making payment of nature covered by TDS provisions of Income Tax Act shall be responsible to deduct tax.</a:t>
            </a:r>
          </a:p>
          <a:p>
            <a:pPr>
              <a:buFont typeface="Wingdings" pitchFamily="2" charset="2"/>
              <a:buChar char="q"/>
            </a:pPr>
            <a:endParaRPr lang="en-US" sz="5000" b="1" dirty="0" smtClean="0"/>
          </a:p>
          <a:p>
            <a:pPr>
              <a:buFont typeface="Wingdings" pitchFamily="2" charset="2"/>
              <a:buChar char="q"/>
            </a:pPr>
            <a:r>
              <a:rPr lang="en-US" sz="5000" b="1" dirty="0" smtClean="0"/>
              <a:t>What </a:t>
            </a:r>
            <a:r>
              <a:rPr lang="en-US" sz="5000" b="1" dirty="0"/>
              <a:t>a deductor must do</a:t>
            </a:r>
            <a:r>
              <a:rPr lang="en-US" sz="5000" b="1" dirty="0" smtClean="0"/>
              <a:t>?</a:t>
            </a:r>
          </a:p>
          <a:p>
            <a:pPr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Obtain TAN from IT Department i.e. DELH90468K</a:t>
            </a:r>
          </a:p>
          <a:p>
            <a:pPr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Obtain PAN of the </a:t>
            </a:r>
            <a:r>
              <a:rPr lang="en-US" sz="5000" dirty="0" err="1" smtClean="0">
                <a:latin typeface="Arial" pitchFamily="34" charset="0"/>
                <a:cs typeface="Arial" pitchFamily="34" charset="0"/>
              </a:rPr>
              <a:t>deductee</a:t>
            </a:r>
            <a:endParaRPr lang="en-US" sz="5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Identify the nature of payment and categorize under section</a:t>
            </a:r>
          </a:p>
          <a:p>
            <a:pPr>
              <a:buFont typeface="Wingdings" pitchFamily="2" charset="2"/>
              <a:buChar char="§"/>
            </a:pPr>
            <a:r>
              <a:rPr lang="en-US" sz="5000" dirty="0" smtClean="0">
                <a:latin typeface="Arial" pitchFamily="34" charset="0"/>
                <a:cs typeface="Arial" pitchFamily="34" charset="0"/>
              </a:rPr>
              <a:t>Deduct the tax at specified rate  </a:t>
            </a: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762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B. DEPOSITING: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686800" cy="3276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Where to be deposited?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The tax deducted has to be deposited in the designated banks with in specified time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What is time limit?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By or on behalf of Government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 On the same day.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By or on behalf of other person: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within 7 days from end of the month.</a:t>
            </a:r>
          </a:p>
          <a:p>
            <a:pPr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What are the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Challans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to be used?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Use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Challan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No.281 for depositing TDS amount</a:t>
            </a:r>
          </a:p>
          <a:p>
            <a:pPr>
              <a:buFont typeface="Wingdings" pitchFamily="2" charset="2"/>
              <a:buChar char="§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810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C. Filing of Return: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Return to be filed as per prescribed time limit and form)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2743200"/>
          </a:xfrm>
          <a:ln w="19050">
            <a:solidFill>
              <a:schemeClr val="accent2"/>
            </a:solidFill>
          </a:ln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What is the Time limit for filing of Return?</a:t>
            </a: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Q1 , 15</a:t>
            </a:r>
            <a:r>
              <a:rPr lang="en-US" sz="16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of July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Q2 , 15</a:t>
            </a:r>
            <a:r>
              <a:rPr lang="en-US" sz="16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October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Q3,  15</a:t>
            </a:r>
            <a:r>
              <a:rPr lang="en-US" sz="16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January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Q4:  15</a:t>
            </a:r>
            <a:r>
              <a:rPr lang="en-US" sz="16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June</a:t>
            </a:r>
          </a:p>
          <a:p>
            <a:pPr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What are the forms to be used?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24Q  - Salaries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26Q – Other than salaries</a:t>
            </a:r>
            <a:endParaRPr lang="en-US" sz="16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latin typeface="Arial" pitchFamily="34" charset="0"/>
                <a:cs typeface="Arial" pitchFamily="34" charset="0"/>
                <a:hlinkClick r:id="rId3" tooltip="Permanent Link: Procedure for Issue of Form 16A TDS Certificate: CBDT Circular"/>
              </a:rPr>
              <a:t>Issuance of Form 16 &amp; 16A TDS Certificate: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u="sng" dirty="0" smtClean="0"/>
              <a:t>CIRCULAR NO. 01/2012 [</a:t>
            </a:r>
            <a:r>
              <a:rPr lang="en-US" sz="1400" b="1" u="sng" dirty="0" err="1" smtClean="0"/>
              <a:t>F.No</a:t>
            </a:r>
            <a:r>
              <a:rPr lang="en-US" sz="1400" b="1" u="sng" dirty="0" smtClean="0"/>
              <a:t>. 276/34/2011-IT(B)], DATED 9-4-2012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752600"/>
            <a:ext cx="8763000" cy="3886200"/>
          </a:xfrm>
          <a:ln w="12700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Who and when has to issue Form 16?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Deductor/Employer. Form 16 under sec 192 to be issued annually (for salaried person)</a:t>
            </a:r>
          </a:p>
          <a:p>
            <a:pPr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Who and when has to issue Form 16A?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Deductor. Form 16A to b issued quarterly (other than salaried)</a:t>
            </a:r>
          </a:p>
          <a:p>
            <a:pPr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How to get Form 16A after Notification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9</a:t>
            </a:r>
            <a:r>
              <a:rPr lang="en-US" sz="1600" b="1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Apr 12?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The deductor, issuing TDS certificate in Form 16A  by downloading from the TIN  website i.e. </a:t>
            </a:r>
            <a:r>
              <a:rPr lang="en-US" sz="1600" b="1" u="sng" dirty="0" smtClean="0">
                <a:latin typeface="Arial" pitchFamily="34" charset="0"/>
                <a:cs typeface="Arial" pitchFamily="34" charset="0"/>
                <a:hlinkClick r:id="rId4"/>
              </a:rPr>
              <a:t>www.tin-nsdl.com</a:t>
            </a: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How Form 16A has to authenticate?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Shall  be authenticated by DIGITAL or MANNUAL signature.</a:t>
            </a:r>
            <a:r>
              <a:rPr lang="en-US" sz="1600" dirty="0" smtClean="0"/>
              <a:t>	 </a:t>
            </a:r>
            <a:endParaRPr lang="en-US" sz="16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762000"/>
          </a:xfrm>
        </p:spPr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REFUND CLAIMING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610600" cy="4114800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1700" b="1" dirty="0" smtClean="0">
                <a:latin typeface="Arial" pitchFamily="34" charset="0"/>
                <a:cs typeface="Arial" pitchFamily="34" charset="0"/>
              </a:rPr>
              <a:t>Following are the procedures which need to be followed to claim the refund:-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Get form 16 from </a:t>
            </a: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deductor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/employer.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Visit to IT Department either online or physically. 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Fill the IT refund form and attached with form 16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Get a counter part as a acknowledgement for the submission of refund form.</a:t>
            </a:r>
          </a:p>
          <a:p>
            <a:pPr>
              <a:buNone/>
            </a:pP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700" b="1" dirty="0" smtClean="0">
                <a:latin typeface="Arial" pitchFamily="34" charset="0"/>
                <a:cs typeface="Arial" pitchFamily="34" charset="0"/>
              </a:rPr>
              <a:t>Tax deducted by the Employer but employee not getting credit:-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Remind the employer to deposit the TDS with </a:t>
            </a: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Govt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and file return.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In case of no response, </a:t>
            </a: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assessee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may write to ITO.</a:t>
            </a:r>
          </a:p>
          <a:p>
            <a:pPr>
              <a:buNone/>
            </a:pP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700" b="1" dirty="0" smtClean="0">
                <a:latin typeface="Arial" pitchFamily="34" charset="0"/>
                <a:cs typeface="Arial" pitchFamily="34" charset="0"/>
              </a:rPr>
              <a:t>Credit can be taken only if appears in 26AS, if not shown, following may be the reason:-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Wrong PAN, not depositing of TDS, rejection of Return due to technical reason.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>
                <a:latin typeface="Arial" pitchFamily="34" charset="0"/>
                <a:cs typeface="Arial" pitchFamily="34" charset="0"/>
              </a:rPr>
              <a:t>So first ask to employer to check the return.</a:t>
            </a:r>
          </a:p>
          <a:p>
            <a:pPr>
              <a:buFont typeface="Wingdings" pitchFamily="2" charset="2"/>
              <a:buChar char="q"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Accounting treatment of TDS: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latin typeface="Arial" pitchFamily="34" charset="0"/>
                <a:cs typeface="Arial" pitchFamily="34" charset="0"/>
              </a:rPr>
              <a:t>  - In the books of Debtors, Buyers OR the person who is making payment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76400"/>
            <a:ext cx="8229600" cy="358140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At the time of Booking of expenses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Expenses A/c Dr--------xxx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Creditors/Party A/c Cr--------xxx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TDS Payable A/c Cr------------xxx</a:t>
            </a:r>
          </a:p>
          <a:p>
            <a:pPr lvl="2">
              <a:buFont typeface="Wingdings" pitchFamily="2" charset="2"/>
              <a:buChar char="§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At the time of making payment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Party/Creditors A/c Dr----------xxx	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Bank A/c Cr-----------xxx</a:t>
            </a:r>
          </a:p>
          <a:p>
            <a:pPr>
              <a:buNone/>
            </a:pPr>
            <a:endParaRPr lang="en-US" sz="1600" u="sng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TDS adjustment entries – Payment of TDS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TDS Payable A/c Dr-------xxx</a:t>
            </a:r>
          </a:p>
          <a:p>
            <a:pPr lvl="3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Bank A/c Cr--------xxx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Accounting</a:t>
            </a: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treatment of TDS: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>
                <a:latin typeface="Arial" pitchFamily="34" charset="0"/>
                <a:cs typeface="Arial" pitchFamily="34" charset="0"/>
              </a:rPr>
              <a:t>- In the books of Creditors, Suppliers (Seller) OR the person who is receiving  payment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latin typeface="Arial" pitchFamily="34" charset="0"/>
                <a:cs typeface="Arial" pitchFamily="34" charset="0"/>
              </a:rPr>
            </a:br>
            <a:endParaRPr lang="en-US" sz="2200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34400" cy="373380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At the time of Booking of Revenue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Debtors/Party’s A/c Dr--------xxx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TDS Receivable A/c Dr-------xxx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Revenue /Income A/c Cr--------xxx</a:t>
            </a:r>
          </a:p>
          <a:p>
            <a:pPr lvl="2"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At the time of Receiving payment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Bank A/c Dr----------xxx	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Debtors/Party’s A/c Cr-----------xxx</a:t>
            </a:r>
          </a:p>
          <a:p>
            <a:pPr>
              <a:buNone/>
            </a:pPr>
            <a:endParaRPr lang="en-US" sz="1600" u="sng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TDS adjustment entries – Can be adjusted against Tax liabilities: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Income Tax Exp A/c Dr-------xxx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TDS Receivable A/c Cr-------xxx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524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TDS Chart: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1752600"/>
          <a:ext cx="8153400" cy="4496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762000"/>
                <a:gridCol w="5181600"/>
                <a:gridCol w="609600"/>
                <a:gridCol w="533400"/>
                <a:gridCol w="609600"/>
              </a:tblGrid>
              <a:tr h="195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Sl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No.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Section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Natrue of transcation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Limit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Ind, Huf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Others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Salaires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Avg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Avg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Avg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Interest on debentures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Deemed dividend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194A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Interest other than Int. on securities (by Bank)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4A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194A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Interest other than Int. on securities (By others)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194B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Lottery / Cross Word Puzzle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194BB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Winnings from Horse Race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  <a:hlinkClick r:id="rId3"/>
                        </a:rPr>
                        <a:t>194C(1)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Contracts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  <a:hlinkClick r:id="rId3"/>
                        </a:rPr>
                        <a:t>194C(2)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Sub-contracts/ Advertisements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Insurance Commission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Payments out of deposits under NSS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Repurchase of units by MF/UTI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Commission on sale of lottery tickets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Commission or Brokerage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 rowSpan="2"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  <a:hlinkClick r:id="rId4"/>
                        </a:rPr>
                        <a:t>194I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Rent (Land &amp; building)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180000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Rent (P &amp; M , Equipment, furniture &amp; fittings)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180000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22178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  <a:hlinkClick r:id="rId5"/>
                        </a:rPr>
                        <a:t>194J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Professional/Technical charges/Royalty &amp; Non-compete fees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30000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36629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194J(1)(ba)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Any remuneration or commission paid to director of the company(Effective from 1 July 2012)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NIL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22178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Compensation on acquisition of immovable property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900" b="0" i="0" u="none" strike="noStrike" dirty="0">
                          <a:solidFill>
                            <a:srgbClr val="3E3E3E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1953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496</TotalTime>
  <Words>818</Words>
  <Application>Microsoft Office PowerPoint</Application>
  <PresentationFormat>On-screen Show (4:3)</PresentationFormat>
  <Paragraphs>225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TAX DEDUCTED AT SOURCES: (An understanding) </vt:lpstr>
      <vt:lpstr>A. DEDUCTING: </vt:lpstr>
      <vt:lpstr>B. DEPOSITING: </vt:lpstr>
      <vt:lpstr>C. Filing of Return: (Return to be filed as per prescribed time limit and form)</vt:lpstr>
      <vt:lpstr>Issuance of Form 16 &amp; 16A TDS Certificate: CIRCULAR NO. 01/2012 [F.No. 276/34/2011-IT(B)], DATED 9-4-2012 </vt:lpstr>
      <vt:lpstr>B. REFUND CLAIMING</vt:lpstr>
      <vt:lpstr>Accounting treatment of TDS:   - In the books of Debtors, Buyers OR the person who is making payment</vt:lpstr>
      <vt:lpstr>Accounting treatment of TDS: - In the books of Creditors, Suppliers (Seller) OR the person who is receiving  payment </vt:lpstr>
      <vt:lpstr>TDS Chart: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TDS-Understanding, Process and Procedures:</dc:title>
  <dc:creator>aman</dc:creator>
  <cp:lastModifiedBy>aman</cp:lastModifiedBy>
  <cp:revision>54</cp:revision>
  <dcterms:created xsi:type="dcterms:W3CDTF">2012-08-12T13:52:58Z</dcterms:created>
  <dcterms:modified xsi:type="dcterms:W3CDTF">2012-08-16T14:51:52Z</dcterms:modified>
</cp:coreProperties>
</file>