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7">
  <p:sldMasterIdLst>
    <p:sldMasterId id="2147483897" r:id="rId1"/>
  </p:sldMasterIdLst>
  <p:notesMasterIdLst>
    <p:notesMasterId r:id="rId22"/>
  </p:notesMasterIdLst>
  <p:handoutMasterIdLst>
    <p:handoutMasterId r:id="rId23"/>
  </p:handoutMasterIdLst>
  <p:sldIdLst>
    <p:sldId id="256" r:id="rId2"/>
    <p:sldId id="343" r:id="rId3"/>
    <p:sldId id="326" r:id="rId4"/>
    <p:sldId id="327" r:id="rId5"/>
    <p:sldId id="328" r:id="rId6"/>
    <p:sldId id="329" r:id="rId7"/>
    <p:sldId id="330" r:id="rId8"/>
    <p:sldId id="331" r:id="rId9"/>
    <p:sldId id="332" r:id="rId10"/>
    <p:sldId id="333" r:id="rId11"/>
    <p:sldId id="334" r:id="rId12"/>
    <p:sldId id="335" r:id="rId13"/>
    <p:sldId id="336" r:id="rId14"/>
    <p:sldId id="337" r:id="rId15"/>
    <p:sldId id="338" r:id="rId16"/>
    <p:sldId id="339" r:id="rId17"/>
    <p:sldId id="340" r:id="rId18"/>
    <p:sldId id="341" r:id="rId19"/>
    <p:sldId id="342" r:id="rId20"/>
    <p:sldId id="265" r:id="rId21"/>
  </p:sldIdLst>
  <p:sldSz cx="9144000" cy="6858000" type="screen4x3"/>
  <p:notesSz cx="7313613" cy="959961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FF66"/>
    <a:srgbClr val="FFFF99"/>
    <a:srgbClr val="00CC00"/>
    <a:srgbClr val="FFCCCC"/>
    <a:srgbClr val="0000FF"/>
    <a:srgbClr val="003300"/>
    <a:srgbClr val="660033"/>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556" autoAdjust="0"/>
    <p:restoredTop sz="92958" autoAdjust="0"/>
  </p:normalViewPr>
  <p:slideViewPr>
    <p:cSldViewPr>
      <p:cViewPr>
        <p:scale>
          <a:sx n="66" d="100"/>
          <a:sy n="66" d="100"/>
        </p:scale>
        <p:origin x="-1782" y="-504"/>
      </p:cViewPr>
      <p:guideLst>
        <p:guide orient="horz" pos="2160"/>
        <p:guide pos="2880"/>
      </p:guideLst>
    </p:cSldViewPr>
  </p:slideViewPr>
  <p:outlineViewPr>
    <p:cViewPr>
      <p:scale>
        <a:sx n="33" d="100"/>
        <a:sy n="33" d="100"/>
      </p:scale>
      <p:origin x="0" y="1624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824" y="-84"/>
      </p:cViewPr>
      <p:guideLst>
        <p:guide orient="horz" pos="3023"/>
        <p:guide pos="2303"/>
      </p:guideLst>
    </p:cSldViewPr>
  </p:notesViewPr>
  <p:gridSpacing cx="93633925" cy="936339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defTabSz="966788">
              <a:defRPr sz="1300"/>
            </a:lvl1pPr>
          </a:lstStyle>
          <a:p>
            <a:pPr>
              <a:defRPr/>
            </a:pPr>
            <a:r>
              <a:rPr lang="en-US"/>
              <a:t>MOHAN AGAGRWAL &amp; ASSOCIATES</a:t>
            </a:r>
          </a:p>
        </p:txBody>
      </p:sp>
      <p:sp>
        <p:nvSpPr>
          <p:cNvPr id="51203" name="Rectangle 3"/>
          <p:cNvSpPr>
            <a:spLocks noGrp="1" noChangeArrowheads="1"/>
          </p:cNvSpPr>
          <p:nvPr>
            <p:ph type="dt" sz="quarter" idx="1"/>
          </p:nvPr>
        </p:nvSpPr>
        <p:spPr bwMode="auto">
          <a:xfrm>
            <a:off x="4143375" y="0"/>
            <a:ext cx="3168650" cy="479425"/>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algn="r" defTabSz="966788">
              <a:defRPr sz="1300"/>
            </a:lvl1pPr>
          </a:lstStyle>
          <a:p>
            <a:pPr>
              <a:defRPr/>
            </a:pPr>
            <a:fld id="{496DD1BC-B7F6-451B-A2BA-04FCEC296C46}" type="datetime1">
              <a:rPr lang="en-US"/>
              <a:pPr>
                <a:defRPr/>
              </a:pPr>
              <a:t>4/22/2011</a:t>
            </a:fld>
            <a:endParaRPr lang="en-US"/>
          </a:p>
        </p:txBody>
      </p:sp>
      <p:sp>
        <p:nvSpPr>
          <p:cNvPr id="51204" name="Rectangle 4"/>
          <p:cNvSpPr>
            <a:spLocks noGrp="1" noChangeArrowheads="1"/>
          </p:cNvSpPr>
          <p:nvPr>
            <p:ph type="ftr" sz="quarter" idx="2"/>
          </p:nvPr>
        </p:nvSpPr>
        <p:spPr bwMode="auto">
          <a:xfrm>
            <a:off x="0"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defTabSz="966788">
              <a:defRPr sz="1300"/>
            </a:lvl1pPr>
          </a:lstStyle>
          <a:p>
            <a:pPr>
              <a:defRPr/>
            </a:pPr>
            <a:r>
              <a:rPr lang="en-US"/>
              <a:t>Chartered Acountants</a:t>
            </a:r>
          </a:p>
        </p:txBody>
      </p:sp>
      <p:sp>
        <p:nvSpPr>
          <p:cNvPr id="51205" name="Rectangle 5"/>
          <p:cNvSpPr>
            <a:spLocks noGrp="1" noChangeArrowheads="1"/>
          </p:cNvSpPr>
          <p:nvPr>
            <p:ph type="sldNum" sz="quarter" idx="3"/>
          </p:nvPr>
        </p:nvSpPr>
        <p:spPr bwMode="auto">
          <a:xfrm>
            <a:off x="4143375" y="9118600"/>
            <a:ext cx="3168650" cy="479425"/>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algn="r" defTabSz="966788">
              <a:defRPr sz="1300"/>
            </a:lvl1pPr>
          </a:lstStyle>
          <a:p>
            <a:pPr>
              <a:defRPr/>
            </a:pPr>
            <a:fld id="{224C4043-A0DB-453B-B160-788E3FD0A62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defTabSz="966788" eaLnBrk="1" hangingPunct="1">
              <a:defRPr sz="1300">
                <a:latin typeface="Arial" charset="0"/>
              </a:defRPr>
            </a:lvl1pPr>
          </a:lstStyle>
          <a:p>
            <a:pPr>
              <a:defRPr/>
            </a:pPr>
            <a:r>
              <a:rPr lang="en-US" dirty="0"/>
              <a:t>MOHAN AGAGRWAL &amp; ASSOCIATES</a:t>
            </a:r>
          </a:p>
        </p:txBody>
      </p:sp>
      <p:sp>
        <p:nvSpPr>
          <p:cNvPr id="324611" name="Rectangle 3"/>
          <p:cNvSpPr>
            <a:spLocks noGrp="1" noChangeArrowheads="1"/>
          </p:cNvSpPr>
          <p:nvPr>
            <p:ph type="dt" idx="1"/>
          </p:nvPr>
        </p:nvSpPr>
        <p:spPr bwMode="auto">
          <a:xfrm>
            <a:off x="4143375" y="0"/>
            <a:ext cx="3168650" cy="479425"/>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algn="r" defTabSz="966788" eaLnBrk="1" hangingPunct="1">
              <a:defRPr sz="1300">
                <a:latin typeface="Arial" charset="0"/>
              </a:defRPr>
            </a:lvl1pPr>
          </a:lstStyle>
          <a:p>
            <a:pPr>
              <a:defRPr/>
            </a:pPr>
            <a:fld id="{FC63FDB2-BB31-4C1A-8F84-CAFC38AA57A1}" type="datetime1">
              <a:rPr lang="en-US"/>
              <a:pPr>
                <a:defRPr/>
              </a:pPr>
              <a:t>4/22/2011</a:t>
            </a:fld>
            <a:endParaRPr lang="en-US" dirty="0"/>
          </a:p>
        </p:txBody>
      </p:sp>
      <p:sp>
        <p:nvSpPr>
          <p:cNvPr id="34820" name="Rectangle 4"/>
          <p:cNvSpPr>
            <a:spLocks noGrp="1" noRot="1" noChangeAspect="1" noChangeArrowheads="1" noTextEdit="1"/>
          </p:cNvSpPr>
          <p:nvPr>
            <p:ph type="sldImg" idx="2"/>
          </p:nvPr>
        </p:nvSpPr>
        <p:spPr bwMode="auto">
          <a:xfrm>
            <a:off x="1257300" y="720725"/>
            <a:ext cx="4799013" cy="3598863"/>
          </a:xfrm>
          <a:prstGeom prst="rect">
            <a:avLst/>
          </a:prstGeom>
          <a:noFill/>
          <a:ln w="9525">
            <a:solidFill>
              <a:srgbClr val="000000"/>
            </a:solidFill>
            <a:miter lim="800000"/>
            <a:headEnd/>
            <a:tailEnd/>
          </a:ln>
        </p:spPr>
      </p:sp>
      <p:sp>
        <p:nvSpPr>
          <p:cNvPr id="324613" name="Rectangle 5"/>
          <p:cNvSpPr>
            <a:spLocks noGrp="1" noChangeArrowheads="1"/>
          </p:cNvSpPr>
          <p:nvPr>
            <p:ph type="body" sz="quarter" idx="3"/>
          </p:nvPr>
        </p:nvSpPr>
        <p:spPr bwMode="auto">
          <a:xfrm>
            <a:off x="731838" y="4559300"/>
            <a:ext cx="5849937" cy="4319588"/>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4614" name="Rectangle 6"/>
          <p:cNvSpPr>
            <a:spLocks noGrp="1" noChangeArrowheads="1"/>
          </p:cNvSpPr>
          <p:nvPr>
            <p:ph type="ftr" sz="quarter" idx="4"/>
          </p:nvPr>
        </p:nvSpPr>
        <p:spPr bwMode="auto">
          <a:xfrm>
            <a:off x="0"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defTabSz="966788" eaLnBrk="1" hangingPunct="1">
              <a:defRPr sz="1300">
                <a:latin typeface="Arial" charset="0"/>
              </a:defRPr>
            </a:lvl1pPr>
          </a:lstStyle>
          <a:p>
            <a:pPr>
              <a:defRPr/>
            </a:pPr>
            <a:r>
              <a:rPr lang="en-US" dirty="0" smtClean="0"/>
              <a:t>Chartered </a:t>
            </a:r>
            <a:r>
              <a:rPr lang="en-US" dirty="0" err="1" smtClean="0"/>
              <a:t>Acountants</a:t>
            </a:r>
            <a:endParaRPr lang="en-US" dirty="0"/>
          </a:p>
        </p:txBody>
      </p:sp>
      <p:sp>
        <p:nvSpPr>
          <p:cNvPr id="324615" name="Rectangle 7"/>
          <p:cNvSpPr>
            <a:spLocks noGrp="1" noChangeArrowheads="1"/>
          </p:cNvSpPr>
          <p:nvPr>
            <p:ph type="sldNum" sz="quarter" idx="5"/>
          </p:nvPr>
        </p:nvSpPr>
        <p:spPr bwMode="auto">
          <a:xfrm>
            <a:off x="4143375" y="9118600"/>
            <a:ext cx="3168650" cy="479425"/>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algn="r" defTabSz="966788" eaLnBrk="1" hangingPunct="1">
              <a:defRPr sz="1300">
                <a:latin typeface="Arial" charset="0"/>
              </a:defRPr>
            </a:lvl1pPr>
          </a:lstStyle>
          <a:p>
            <a:pPr>
              <a:defRPr/>
            </a:pPr>
            <a:fld id="{6AFCAA8E-3387-41E1-B463-B2C1D38D9CD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258888" y="720725"/>
            <a:ext cx="4795837" cy="3598863"/>
          </a:xfrm>
          <a:ln/>
        </p:spPr>
      </p:sp>
      <p:sp>
        <p:nvSpPr>
          <p:cNvPr id="3584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6A9DB664-1C95-43DB-96E4-4121D10460D7}" type="slidenum">
              <a:rPr lang="en-US"/>
              <a:pPr>
                <a:defRPr/>
              </a:pPr>
              <a:t>‹#›</a:t>
            </a:fld>
            <a:endParaRPr lang="en-US" dirty="0"/>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40"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9"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462E247B-0A78-4A67-B009-6BC322E1C1D9}" type="slidenum">
              <a:rPr lang="en-US"/>
              <a:pPr>
                <a:defRPr/>
              </a:pPr>
              <a:t>‹#›</a:t>
            </a:fld>
            <a:endParaRPr lang="en-US" dirty="0"/>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2"/>
            <a:ext cx="8001000"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66739" y="1752600"/>
            <a:ext cx="8001000" cy="4267200"/>
          </a:xfrm>
        </p:spPr>
        <p:txBody>
          <a:bodyPr/>
          <a:lstStyle/>
          <a:p>
            <a:pPr lvl="0"/>
            <a:endParaRPr lang="en-US" noProof="0" dirty="0"/>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DBA0EE6-912D-4156-81F2-C84C9530FCB7}" type="slidenum">
              <a:rPr lang="en-US"/>
              <a:pPr>
                <a:defRPr/>
              </a:pPr>
              <a:t>‹#›</a:t>
            </a:fld>
            <a:endParaRPr lang="en-US" dirty="0"/>
          </a:p>
        </p:txBody>
      </p:sp>
    </p:spTree>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2"/>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9"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9"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9A71C0B7-5B28-4681-94E7-AD2C893523C1}" type="slidenum">
              <a:rPr lang="en-US"/>
              <a:pPr>
                <a:defRPr/>
              </a:pPr>
              <a:t>‹#›</a:t>
            </a:fld>
            <a:endParaRPr lang="en-US" dirty="0"/>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C2E6CF7-5C7B-42C2-93E8-9533938CF007}" type="slidenum">
              <a:rPr lang="en-US"/>
              <a:pPr>
                <a:defRPr/>
              </a:pPr>
              <a:t>‹#›</a:t>
            </a:fld>
            <a:endParaRPr lang="en-US" dirty="0"/>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9"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9"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45B19E41-EA3B-4DF8-9BBB-1ADCF207DC4C}" type="slidenum">
              <a:rPr lang="en-US"/>
              <a:pPr>
                <a:defRPr/>
              </a:pPr>
              <a:t>‹#›</a:t>
            </a:fld>
            <a:endParaRPr lang="en-US" dirty="0"/>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8" name="Rectangle 8"/>
          <p:cNvSpPr>
            <a:spLocks noGrp="1" noChangeArrowheads="1"/>
          </p:cNvSpPr>
          <p:nvPr>
            <p:ph type="sldNum" sz="quarter" idx="11"/>
          </p:nvPr>
        </p:nvSpPr>
        <p:spPr>
          <a:ln/>
        </p:spPr>
        <p:txBody>
          <a:bodyPr/>
          <a:lstStyle>
            <a:lvl1pPr>
              <a:defRPr/>
            </a:lvl1pPr>
          </a:lstStyle>
          <a:p>
            <a:pPr>
              <a:defRPr/>
            </a:pPr>
            <a:fld id="{980B5B3A-B3A3-4DAF-85D6-7650A48991D7}" type="slidenum">
              <a:rPr lang="en-US"/>
              <a:pPr>
                <a:defRPr/>
              </a:pPr>
              <a:t>‹#›</a:t>
            </a:fld>
            <a:endParaRPr lang="en-US" dirty="0"/>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4" name="Rectangle 8"/>
          <p:cNvSpPr>
            <a:spLocks noGrp="1" noChangeArrowheads="1"/>
          </p:cNvSpPr>
          <p:nvPr>
            <p:ph type="sldNum" sz="quarter" idx="11"/>
          </p:nvPr>
        </p:nvSpPr>
        <p:spPr>
          <a:ln/>
        </p:spPr>
        <p:txBody>
          <a:bodyPr/>
          <a:lstStyle>
            <a:lvl1pPr>
              <a:defRPr/>
            </a:lvl1pPr>
          </a:lstStyle>
          <a:p>
            <a:pPr>
              <a:defRPr/>
            </a:pPr>
            <a:fld id="{902053FF-ACAF-4355-84BE-40BC4785F2C6}" type="slidenum">
              <a:rPr lang="en-US"/>
              <a:pPr>
                <a:defRPr/>
              </a:pPr>
              <a:t>‹#›</a:t>
            </a:fld>
            <a:endParaRPr lang="en-US" dirty="0"/>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3" name="Rectangle 8"/>
          <p:cNvSpPr>
            <a:spLocks noGrp="1" noChangeArrowheads="1"/>
          </p:cNvSpPr>
          <p:nvPr>
            <p:ph type="sldNum" sz="quarter" idx="11"/>
          </p:nvPr>
        </p:nvSpPr>
        <p:spPr>
          <a:ln/>
        </p:spPr>
        <p:txBody>
          <a:bodyPr/>
          <a:lstStyle>
            <a:lvl1pPr>
              <a:defRPr/>
            </a:lvl1pPr>
          </a:lstStyle>
          <a:p>
            <a:pPr>
              <a:defRPr/>
            </a:pPr>
            <a:fld id="{0FE3BDEC-DB91-49AA-9C8A-53D0596FD51F}" type="slidenum">
              <a:rPr lang="en-US"/>
              <a:pPr>
                <a:defRPr/>
              </a:pPr>
              <a:t>‹#›</a:t>
            </a:fld>
            <a:endParaRPr lang="en-US" dirty="0"/>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8C7B3FD5-E24D-40A0-B4E0-773C173AE559}" type="slidenum">
              <a:rPr lang="en-US"/>
              <a:pPr>
                <a:defRPr/>
              </a:pPr>
              <a:t>‹#›</a:t>
            </a:fld>
            <a:endParaRPr lang="en-US" dirty="0"/>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2C729A3B-BD0D-444E-A8EB-20182A077917}" type="slidenum">
              <a:rPr lang="en-US"/>
              <a:pPr>
                <a:defRPr/>
              </a:pPr>
              <a:t>‹#›</a:t>
            </a:fld>
            <a:endParaRPr lang="en-US" dirty="0"/>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87CC1DDB-57B1-4B4F-8A20-D2FB2A97DAAD}" type="slidenum">
              <a:rPr lang="en-US"/>
              <a:pPr>
                <a:defRPr/>
              </a:pPr>
              <a:t>‹#›</a:t>
            </a:fld>
            <a:endParaRPr lang="en-US"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CCFF66"/>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2"/>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9"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0" name="AutoShape 4"/>
          <p:cNvSpPr>
            <a:spLocks noChangeArrowheads="1"/>
          </p:cNvSpPr>
          <p:nvPr userDrawn="1"/>
        </p:nvSpPr>
        <p:spPr bwMode="auto">
          <a:xfrm>
            <a:off x="609601" y="1566865"/>
            <a:ext cx="7958139"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dirty="0">
              <a:latin typeface="Times New Roman" pitchFamily="18" charset="0"/>
            </a:endParaRPr>
          </a:p>
        </p:txBody>
      </p:sp>
      <p:sp>
        <p:nvSpPr>
          <p:cNvPr id="306181" name="Line 5"/>
          <p:cNvSpPr>
            <a:spLocks noChangeShapeType="1"/>
          </p:cNvSpPr>
          <p:nvPr userDrawn="1"/>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dirty="0"/>
          </a:p>
        </p:txBody>
      </p:sp>
      <p:sp>
        <p:nvSpPr>
          <p:cNvPr id="306183" name="Rectangle 7"/>
          <p:cNvSpPr>
            <a:spLocks noGrp="1" noChangeArrowheads="1"/>
          </p:cNvSpPr>
          <p:nvPr>
            <p:ph type="ftr" sz="quarter" idx="3"/>
          </p:nvPr>
        </p:nvSpPr>
        <p:spPr bwMode="auto">
          <a:xfrm>
            <a:off x="731839" y="6245225"/>
            <a:ext cx="411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a:lvl1pPr>
          </a:lstStyle>
          <a:p>
            <a:pPr>
              <a:defRPr/>
            </a:pPr>
            <a:r>
              <a:rPr lang="en-US" dirty="0"/>
              <a:t>MOHAN AGGARWAL &amp; ASSOCIATES  Chartered Accountants</a:t>
            </a:r>
          </a:p>
        </p:txBody>
      </p:sp>
      <p:sp>
        <p:nvSpPr>
          <p:cNvPr id="30618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191EE79-1DA2-4A08-88A5-48E9AFF710E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909" r:id="rId1"/>
    <p:sldLayoutId id="2147483908" r:id="rId2"/>
    <p:sldLayoutId id="2147483907" r:id="rId3"/>
    <p:sldLayoutId id="2147483906" r:id="rId4"/>
    <p:sldLayoutId id="2147483905" r:id="rId5"/>
    <p:sldLayoutId id="2147483904" r:id="rId6"/>
    <p:sldLayoutId id="2147483903" r:id="rId7"/>
    <p:sldLayoutId id="2147483902" r:id="rId8"/>
    <p:sldLayoutId id="2147483901" r:id="rId9"/>
    <p:sldLayoutId id="2147483900" r:id="rId10"/>
    <p:sldLayoutId id="2147483899" r:id="rId11"/>
    <p:sldLayoutId id="2147483898" r:id="rId12"/>
  </p:sldLayoutIdLst>
  <p:transition>
    <p:dissolve/>
  </p:transition>
  <p:timing>
    <p:tnLst>
      <p:par>
        <p:cTn id="1" dur="indefinite" restart="never" nodeType="tmRoot"/>
      </p:par>
    </p:tnLst>
  </p:timing>
  <p:hf hdr="0" dt="0"/>
  <p:txStyles>
    <p:titleStyle>
      <a:lvl1pPr algn="l" rtl="0" eaLnBrk="0" fontAlgn="base" hangingPunct="0">
        <a:lnSpc>
          <a:spcPct val="150000"/>
        </a:lnSpc>
        <a:spcBef>
          <a:spcPct val="0"/>
        </a:spcBef>
        <a:spcAft>
          <a:spcPct val="0"/>
        </a:spcAft>
        <a:defRPr sz="3800">
          <a:solidFill>
            <a:schemeClr val="tx2"/>
          </a:solidFill>
          <a:latin typeface="Times New Roman" pitchFamily="18" charset="0"/>
          <a:ea typeface="+mj-ea"/>
          <a:cs typeface="+mj-cs"/>
        </a:defRPr>
      </a:lvl1pPr>
      <a:lvl2pPr algn="l" rtl="0" eaLnBrk="0" fontAlgn="base" hangingPunct="0">
        <a:lnSpc>
          <a:spcPct val="150000"/>
        </a:lnSpc>
        <a:spcBef>
          <a:spcPct val="0"/>
        </a:spcBef>
        <a:spcAft>
          <a:spcPct val="0"/>
        </a:spcAft>
        <a:defRPr sz="3800">
          <a:solidFill>
            <a:schemeClr val="tx2"/>
          </a:solidFill>
          <a:latin typeface="Times New Roman" pitchFamily="18" charset="0"/>
        </a:defRPr>
      </a:lvl2pPr>
      <a:lvl3pPr algn="l" rtl="0" eaLnBrk="0" fontAlgn="base" hangingPunct="0">
        <a:lnSpc>
          <a:spcPct val="150000"/>
        </a:lnSpc>
        <a:spcBef>
          <a:spcPct val="0"/>
        </a:spcBef>
        <a:spcAft>
          <a:spcPct val="0"/>
        </a:spcAft>
        <a:defRPr sz="3800">
          <a:solidFill>
            <a:schemeClr val="tx2"/>
          </a:solidFill>
          <a:latin typeface="Times New Roman" pitchFamily="18" charset="0"/>
        </a:defRPr>
      </a:lvl3pPr>
      <a:lvl4pPr algn="l" rtl="0" eaLnBrk="0" fontAlgn="base" hangingPunct="0">
        <a:lnSpc>
          <a:spcPct val="150000"/>
        </a:lnSpc>
        <a:spcBef>
          <a:spcPct val="0"/>
        </a:spcBef>
        <a:spcAft>
          <a:spcPct val="0"/>
        </a:spcAft>
        <a:defRPr sz="3800">
          <a:solidFill>
            <a:schemeClr val="tx2"/>
          </a:solidFill>
          <a:latin typeface="Times New Roman" pitchFamily="18" charset="0"/>
        </a:defRPr>
      </a:lvl4pPr>
      <a:lvl5pPr algn="l" rtl="0" eaLnBrk="0" fontAlgn="base" hangingPunct="0">
        <a:lnSpc>
          <a:spcPct val="150000"/>
        </a:lnSpc>
        <a:spcBef>
          <a:spcPct val="0"/>
        </a:spcBef>
        <a:spcAft>
          <a:spcPct val="0"/>
        </a:spcAft>
        <a:defRPr sz="3800">
          <a:solidFill>
            <a:schemeClr val="tx2"/>
          </a:solidFill>
          <a:latin typeface="Times New Roman" pitchFamily="18"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lnSpc>
          <a:spcPct val="150000"/>
        </a:lnSpc>
        <a:spcBef>
          <a:spcPct val="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lnSpc>
          <a:spcPct val="150000"/>
        </a:lnSpc>
        <a:spcBef>
          <a:spcPct val="0"/>
        </a:spcBef>
        <a:spcAft>
          <a:spcPct val="0"/>
        </a:spcAft>
        <a:buClr>
          <a:schemeClr val="accent2"/>
        </a:buClr>
        <a:buFont typeface="Wingdings" pitchFamily="2" charset="2"/>
        <a:buChar char="n"/>
        <a:defRPr sz="2600" b="1">
          <a:solidFill>
            <a:srgbClr val="003300"/>
          </a:solidFill>
          <a:latin typeface="+mn-lt"/>
        </a:defRPr>
      </a:lvl2pPr>
      <a:lvl3pPr marL="1304925" indent="-395288" algn="l" rtl="0" eaLnBrk="0" fontAlgn="base" hangingPunct="0">
        <a:lnSpc>
          <a:spcPct val="150000"/>
        </a:lnSpc>
        <a:spcBef>
          <a:spcPct val="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lnSpc>
          <a:spcPct val="150000"/>
        </a:lnSpc>
        <a:spcBef>
          <a:spcPct val="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lnSpc>
          <a:spcPct val="150000"/>
        </a:lnSpc>
        <a:spcBef>
          <a:spcPct val="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hyperlink" Target="mailto:rajat.mohan@icai.org"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ftr" sz="quarter" idx="10"/>
          </p:nvPr>
        </p:nvSpPr>
        <p:spPr>
          <a:noFill/>
        </p:spPr>
        <p:txBody>
          <a:bodyPr/>
          <a:lstStyle/>
          <a:p>
            <a:r>
              <a:rPr lang="en-US" dirty="0" smtClean="0"/>
              <a:t>CA. Rajat Mohan</a:t>
            </a:r>
          </a:p>
          <a:p>
            <a:r>
              <a:rPr lang="en-US" dirty="0" smtClean="0"/>
              <a:t>B.Com(H),ACA, ACS, DISA</a:t>
            </a:r>
          </a:p>
        </p:txBody>
      </p:sp>
      <p:sp>
        <p:nvSpPr>
          <p:cNvPr id="2051" name="Rectangle 8"/>
          <p:cNvSpPr>
            <a:spLocks noGrp="1" noChangeArrowheads="1"/>
          </p:cNvSpPr>
          <p:nvPr>
            <p:ph type="sldNum" sz="quarter" idx="11"/>
          </p:nvPr>
        </p:nvSpPr>
        <p:spPr>
          <a:noFill/>
        </p:spPr>
        <p:txBody>
          <a:bodyPr/>
          <a:lstStyle/>
          <a:p>
            <a:fld id="{3835CFF1-C11F-496F-AC95-A7EC9342C7EE}" type="slidenum">
              <a:rPr lang="en-US" smtClean="0"/>
              <a:pPr/>
              <a:t>1</a:t>
            </a:fld>
            <a:endParaRPr lang="en-US" dirty="0" smtClean="0"/>
          </a:p>
        </p:txBody>
      </p:sp>
      <p:sp>
        <p:nvSpPr>
          <p:cNvPr id="5122" name="Rectangle 2"/>
          <p:cNvSpPr>
            <a:spLocks noGrp="1" noChangeArrowheads="1"/>
          </p:cNvSpPr>
          <p:nvPr>
            <p:ph type="ctrTitle" idx="4294967295"/>
          </p:nvPr>
        </p:nvSpPr>
        <p:spPr>
          <a:xfrm>
            <a:off x="244478" y="206375"/>
            <a:ext cx="8655049" cy="1371600"/>
          </a:xfrm>
        </p:spPr>
        <p:txBody>
          <a:bodyPr anchor="ctr" anchorCtr="0"/>
          <a:lstStyle/>
          <a:p>
            <a:pPr algn="ctr" eaLnBrk="1" hangingPunct="1">
              <a:lnSpc>
                <a:spcPct val="100000"/>
              </a:lnSpc>
              <a:defRPr/>
            </a:pPr>
            <a:r>
              <a:rPr lang="en-US" sz="4800" u="sng" dirty="0" smtClean="0">
                <a:solidFill>
                  <a:schemeClr val="tx1"/>
                </a:solidFill>
                <a:effectLst>
                  <a:outerShdw blurRad="38100" dist="38100" dir="2700000" algn="tl">
                    <a:srgbClr val="C0C0C0"/>
                  </a:outerShdw>
                </a:effectLst>
              </a:rPr>
              <a:t>Tax Planning through Investments</a:t>
            </a:r>
            <a:endParaRPr lang="en-US" sz="5400" b="1" u="sng" dirty="0" smtClean="0">
              <a:solidFill>
                <a:schemeClr val="tx1"/>
              </a:solidFill>
              <a:effectLst>
                <a:outerShdw blurRad="38100" dist="38100" dir="2700000" algn="tl">
                  <a:srgbClr val="C0C0C0"/>
                </a:outerShdw>
              </a:effectLst>
            </a:endParaRPr>
          </a:p>
        </p:txBody>
      </p:sp>
      <p:sp>
        <p:nvSpPr>
          <p:cNvPr id="6" name="Rectangle 5"/>
          <p:cNvSpPr/>
          <p:nvPr/>
        </p:nvSpPr>
        <p:spPr>
          <a:xfrm>
            <a:off x="704849" y="1679577"/>
            <a:ext cx="7918451" cy="769441"/>
          </a:xfrm>
          <a:prstGeom prst="rect">
            <a:avLst/>
          </a:prstGeom>
        </p:spPr>
        <p:txBody>
          <a:bodyPr wrap="square">
            <a:spAutoFit/>
          </a:bodyPr>
          <a:lstStyle/>
          <a:p>
            <a:pPr marL="857250" indent="-857250"/>
            <a:r>
              <a:rPr lang="en-US" sz="4400" b="1" dirty="0" smtClean="0">
                <a:effectLst>
                  <a:outerShdw blurRad="38100" dist="38100" dir="2700000" algn="tl">
                    <a:srgbClr val="000000">
                      <a:alpha val="43137"/>
                    </a:srgbClr>
                  </a:outerShdw>
                </a:effectLst>
              </a:rPr>
              <a:t>     </a:t>
            </a:r>
            <a:endParaRPr lang="en-US" sz="4400"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289" name="Rectangle 1"/>
          <p:cNvSpPr>
            <a:spLocks noChangeArrowheads="1"/>
          </p:cNvSpPr>
          <p:nvPr/>
        </p:nvSpPr>
        <p:spPr bwMode="auto">
          <a:xfrm>
            <a:off x="704851" y="1679578"/>
            <a:ext cx="77343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4000" b="1" dirty="0" smtClean="0">
                <a:solidFill>
                  <a:srgbClr val="0070C0"/>
                </a:solidFill>
                <a:latin typeface="Arial" pitchFamily="34" charset="0"/>
                <a:cs typeface="Arial" pitchFamily="34" charset="0"/>
              </a:rPr>
              <a:t> SECTION 10B</a:t>
            </a:r>
          </a:p>
          <a:p>
            <a:pPr algn="ctr"/>
            <a:r>
              <a:rPr lang="en-US" sz="4000" b="1" dirty="0" smtClean="0">
                <a:latin typeface="Arial" pitchFamily="34" charset="0"/>
                <a:cs typeface="Arial" pitchFamily="34" charset="0"/>
              </a:rPr>
              <a:t>SPECIAL PROVISIONS IN RESPECT OF NEWLY ESTABLISHED HUNDRED PER CENT EXPORT-ORIENTED UNDERTAKINGS</a:t>
            </a:r>
            <a:endParaRPr lang="en-US" sz="4000" dirty="0" smtClean="0">
              <a:latin typeface="Arial" pitchFamily="34" charset="0"/>
              <a:cs typeface="Arial" pitchFamily="34" charset="0"/>
            </a:endParaRPr>
          </a:p>
          <a:p>
            <a:pPr algn="ctr"/>
            <a:r>
              <a:rPr lang="en-US" sz="4000" b="1" dirty="0" smtClean="0">
                <a:solidFill>
                  <a:srgbClr val="0070C0"/>
                </a:solidFill>
                <a:latin typeface="Arial" pitchFamily="34" charset="0"/>
                <a:cs typeface="Arial" pitchFamily="34" charset="0"/>
              </a:rPr>
              <a:t> </a:t>
            </a:r>
            <a:endParaRPr lang="en-US" sz="4000" dirty="0">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10</a:t>
            </a:fld>
            <a:endParaRPr lang="en-US" dirty="0"/>
          </a:p>
        </p:txBody>
      </p:sp>
      <p:sp>
        <p:nvSpPr>
          <p:cNvPr id="4" name="Rectangle 3"/>
          <p:cNvSpPr/>
          <p:nvPr/>
        </p:nvSpPr>
        <p:spPr>
          <a:xfrm>
            <a:off x="1257300" y="1035052"/>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
        <p:nvSpPr>
          <p:cNvPr id="108548" name="Rectangle 4"/>
          <p:cNvSpPr>
            <a:spLocks noChangeArrowheads="1"/>
          </p:cNvSpPr>
          <p:nvPr/>
        </p:nvSpPr>
        <p:spPr bwMode="auto">
          <a:xfrm>
            <a:off x="520700" y="1403352"/>
            <a:ext cx="8010525" cy="5232202"/>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US" sz="200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(10).Inter-unit transaction at market value as per Section 80A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a:t>
            </a:r>
            <a:r>
              <a:rPr kumimoji="0" lang="en-US" sz="2000" b="1" i="1" u="none" strike="noStrike" cap="none" normalizeH="0" baseline="0" dirty="0" smtClean="0">
                <a:ln>
                  <a:noFill/>
                </a:ln>
                <a:solidFill>
                  <a:schemeClr val="tx1"/>
                </a:solidFill>
                <a:effectLst/>
                <a:latin typeface="Arial" pitchFamily="34" charset="0"/>
                <a:ea typeface="Times New Roman" pitchFamily="18" charset="0"/>
              </a:rPr>
              <a:t>6</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a:t>
            </a:r>
            <a:r>
              <a:rPr kumimoji="0" lang="en-US" sz="2000" b="1" i="1" u="none" strike="noStrike" cap="none" normalizeH="0" baseline="0" dirty="0" smtClean="0">
                <a:ln>
                  <a:noFill/>
                </a:ln>
                <a:solidFill>
                  <a:schemeClr val="tx1"/>
                </a:solidFill>
                <a:effectLst/>
                <a:latin typeface="Arial" pitchFamily="34" charset="0"/>
                <a:ea typeface="Times New Roman" pitchFamily="18" charset="0"/>
              </a:rPr>
              <a:t>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Where any goods or services held for the purposes of the undertaking or unit or enterprise or eligible business are transferred to any other business carried on by the assessee or where any goods or services held for the purposes of any other business carried on by the assessee are transferred to the undertaking or unit or enterprise or eligible business and, the consideration, for such transfer as recorded in the accounts of the undertaking or unit or enterprise or eligible business does not correspond to the market value</a:t>
            </a:r>
            <a:r>
              <a:rPr kumimoji="0" lang="en-US" sz="2000" b="0" i="0" u="none" strike="noStrike" cap="none" normalizeH="0" baseline="30000" dirty="0" smtClean="0">
                <a:ln>
                  <a:noFill/>
                </a:ln>
                <a:solidFill>
                  <a:schemeClr val="tx1"/>
                </a:solidFill>
                <a:effectLst/>
                <a:latin typeface="Arial" pitchFamily="34" charset="0"/>
                <a:ea typeface="Times New Roman" pitchFamily="18" charset="0"/>
                <a:hlinkClick r:id=""/>
              </a:rPr>
              <a:t>[</a:t>
            </a:r>
            <a:r>
              <a:rPr kumimoji="0" lang="en-US" sz="2000" b="0" i="0" u="none" strike="noStrike" cap="none" normalizeH="0" baseline="30000" dirty="0" smtClean="0" bmk="">
                <a:ln>
                  <a:noFill/>
                </a:ln>
                <a:solidFill>
                  <a:schemeClr val="tx1"/>
                </a:solidFill>
                <a:effectLst/>
                <a:latin typeface="Arial" pitchFamily="34" charset="0"/>
                <a:ea typeface="Times New Roman" pitchFamily="18" charset="0"/>
                <a:hlinkClick r:id=""/>
              </a:rPr>
              <a:t>1]</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of such goods or services as on the date of the transfer, then, for the purposes of any deduction under this Chapter, the profits and gains of such undertaking or unit or enterprise or eligible business shall be computed as if the transfer, in either case, had been made at the market value of such goods or services as on that date.</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r>
            <a:br>
              <a:rPr kumimoji="0" lang="en-US" sz="2000" b="0" i="0" u="none" strike="noStrike" cap="none" normalizeH="0" baseline="0" dirty="0" smtClean="0">
                <a:ln>
                  <a:noFill/>
                </a:ln>
                <a:solidFill>
                  <a:schemeClr val="tx1"/>
                </a:solidFill>
                <a:effectLst/>
                <a:latin typeface="Arial" pitchFamily="34" charset="0"/>
              </a:rPr>
            </a:b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11</a:t>
            </a:fld>
            <a:endParaRPr lang="en-US" dirty="0"/>
          </a:p>
        </p:txBody>
      </p:sp>
      <p:sp>
        <p:nvSpPr>
          <p:cNvPr id="107521" name="Rectangle 1"/>
          <p:cNvSpPr>
            <a:spLocks noChangeArrowheads="1"/>
          </p:cNvSpPr>
          <p:nvPr/>
        </p:nvSpPr>
        <p:spPr bwMode="auto">
          <a:xfrm rot="10800000" flipV="1">
            <a:off x="428628" y="1587502"/>
            <a:ext cx="8378825" cy="4924425"/>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(11). Inter-unit transaction at market value as per Section 10B</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1" i="1" u="none" strike="noStrike" cap="none" normalizeH="0" baseline="0" dirty="0" smtClean="0">
                <a:ln>
                  <a:noFill/>
                </a:ln>
                <a:solidFill>
                  <a:schemeClr val="tx1"/>
                </a:solidFill>
                <a:effectLst/>
                <a:latin typeface="Arial" pitchFamily="34" charset="0"/>
                <a:ea typeface="Times New Roman" pitchFamily="18" charset="0"/>
              </a:rPr>
              <a:t>7</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a:t>
            </a:r>
            <a:r>
              <a:rPr kumimoji="0" lang="en-US" sz="2000" b="1" i="1" u="none" strike="noStrike" cap="none" normalizeH="0" baseline="0" dirty="0" smtClean="0">
                <a:ln>
                  <a:noFill/>
                </a:ln>
                <a:solidFill>
                  <a:schemeClr val="tx1"/>
                </a:solidFill>
                <a:effectLst/>
                <a:latin typeface="Arial" pitchFamily="34" charset="0"/>
                <a:ea typeface="Times New Roman" pitchFamily="18" charset="0"/>
              </a:rPr>
              <a:t>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Where any goods or services are transacted (purchase or sale) eligible business or any other business carried on by the assessee shall be at market value. However where the consideration for such transfer as recorded in the accounts of the eligible business does not correspond to the market value as on the date of the transfer, then, for the purposes of the deduction under this section, the profits and gains of such eligible business shall be computed as if the transfer had been made at the market value of such goods or services.</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Where, in the opinion of the Assessing Officer, the computation of the profits and gains of the eligible business in the manner hereinbefore specified presents exceptional difficulties, the Assessing Officer may compute such profits and gains on such reasonable basis as he may deem fit.</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r>
            <a:br>
              <a:rPr kumimoji="0" lang="en-US" sz="2000" b="0" i="0" u="none" strike="noStrike" cap="none" normalizeH="0" baseline="0" dirty="0" smtClean="0">
                <a:ln>
                  <a:noFill/>
                </a:ln>
                <a:solidFill>
                  <a:schemeClr val="tx1"/>
                </a:solidFill>
                <a:effectLst/>
                <a:latin typeface="Arial" pitchFamily="34" charset="0"/>
              </a:rPr>
            </a:br>
            <a:endParaRPr kumimoji="0" lang="en-US" sz="20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1533527" y="1035050"/>
            <a:ext cx="6035627" cy="523220"/>
          </a:xfrm>
          <a:prstGeom prst="rect">
            <a:avLst/>
          </a:prstGeom>
        </p:spPr>
        <p:txBody>
          <a:bodyPr wrap="none">
            <a:spAutoFit/>
          </a:bodyPr>
          <a:lstStyle/>
          <a:p>
            <a:pPr lvl="0" eaLnBrk="1" hangingPunct="1"/>
            <a:r>
              <a:rPr lang="en-US" sz="28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12</a:t>
            </a:fld>
            <a:endParaRPr lang="en-US" dirty="0"/>
          </a:p>
        </p:txBody>
      </p:sp>
      <p:sp>
        <p:nvSpPr>
          <p:cNvPr id="4" name="Rectangle 3"/>
          <p:cNvSpPr/>
          <p:nvPr/>
        </p:nvSpPr>
        <p:spPr>
          <a:xfrm>
            <a:off x="1533527" y="942976"/>
            <a:ext cx="7090403" cy="615553"/>
          </a:xfrm>
          <a:prstGeom prst="rect">
            <a:avLst/>
          </a:prstGeom>
        </p:spPr>
        <p:txBody>
          <a:bodyPr wrap="none">
            <a:spAutoFit/>
          </a:bodyPr>
          <a:lstStyle/>
          <a:p>
            <a:pPr lvl="0" eaLnBrk="1" hangingPunct="1"/>
            <a:r>
              <a:rPr lang="en-US" sz="3400" b="1" dirty="0" smtClean="0">
                <a:solidFill>
                  <a:srgbClr val="0070C0"/>
                </a:solidFill>
                <a:latin typeface="Arial" pitchFamily="34" charset="0"/>
                <a:ea typeface="Times New Roman" pitchFamily="18" charset="0"/>
              </a:rPr>
              <a:t>(B).	CONDITIONS- SECTION  10B</a:t>
            </a:r>
          </a:p>
        </p:txBody>
      </p:sp>
      <p:sp>
        <p:nvSpPr>
          <p:cNvPr id="106497" name="Rectangle 1"/>
          <p:cNvSpPr>
            <a:spLocks noChangeArrowheads="1"/>
          </p:cNvSpPr>
          <p:nvPr/>
        </p:nvSpPr>
        <p:spPr bwMode="auto">
          <a:xfrm>
            <a:off x="612777" y="1587502"/>
            <a:ext cx="8010527" cy="4001095"/>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(12)Transaction between closely connected assessee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Where it appears to the assessing officer that, owing to the close connection</a:t>
            </a:r>
            <a:r>
              <a:rPr lang="en-US" sz="2000" baseline="30000" dirty="0" smtClean="0">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between the assessee carrying on the eligible business and any other person, that the business transacted between them produces more than the ordinary profits to such eligible business, the Assessing Officer shall, in computing the profits and gains of such eligible business for the purposes of the deduction under this section, take the amount of profits as may be reasonably deemed to have been derived there from.</a:t>
            </a:r>
          </a:p>
          <a:p>
            <a:pPr marL="0" marR="0" lvl="0" indent="0" algn="l"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r>
            <a:br>
              <a:rPr kumimoji="0" lang="en-US" sz="2000" b="0" i="0" u="none" strike="noStrike" cap="none" normalizeH="0" baseline="0" dirty="0" smtClean="0">
                <a:ln>
                  <a:noFill/>
                </a:ln>
                <a:solidFill>
                  <a:schemeClr val="tx1"/>
                </a:solidFill>
                <a:effectLst/>
                <a:latin typeface="Arial" pitchFamily="34" charset="0"/>
              </a:rPr>
            </a:b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13</a:t>
            </a:fld>
            <a:endParaRPr lang="en-US" dirty="0"/>
          </a:p>
        </p:txBody>
      </p:sp>
      <p:sp>
        <p:nvSpPr>
          <p:cNvPr id="4" name="Rectangle 3"/>
          <p:cNvSpPr/>
          <p:nvPr/>
        </p:nvSpPr>
        <p:spPr>
          <a:xfrm>
            <a:off x="612777" y="1720842"/>
            <a:ext cx="8194675" cy="2554545"/>
          </a:xfrm>
          <a:prstGeom prst="rect">
            <a:avLst/>
          </a:prstGeom>
        </p:spPr>
        <p:txBody>
          <a:bodyPr wrap="square">
            <a:spAutoFit/>
          </a:bodyPr>
          <a:lstStyle/>
          <a:p>
            <a:r>
              <a:rPr lang="en-US" sz="2000" b="1" i="1" dirty="0" smtClean="0">
                <a:latin typeface="Arial" pitchFamily="34" charset="0"/>
                <a:ea typeface="Times New Roman" pitchFamily="18" charset="0"/>
              </a:rPr>
              <a:t>(13). Carry forward and set-off of losses and unabsorbed depreciation criteria</a:t>
            </a:r>
            <a:r>
              <a:rPr lang="en-US" sz="2000" b="1" dirty="0" smtClean="0">
                <a:latin typeface="Arial" pitchFamily="34" charset="0"/>
                <a:ea typeface="Times New Roman" pitchFamily="18" charset="0"/>
              </a:rPr>
              <a:t> — </a:t>
            </a:r>
            <a:r>
              <a:rPr lang="en-US" sz="2000" dirty="0" smtClean="0">
                <a:latin typeface="Arial" pitchFamily="34" charset="0"/>
                <a:ea typeface="Times New Roman" pitchFamily="18" charset="0"/>
              </a:rPr>
              <a:t>Unabsorbed depreciation, unabsorbed capital expenditure on scientific research or unabsorbed family planning expenditure will be carried forward and set-off as per the provisions of income tax act normally. Similarly brought forward losses under section 72(1), 74(1) and 74(3) will also be carried forward and set-off as per the provisions of income tax act normally</a:t>
            </a:r>
          </a:p>
          <a:p>
            <a:endParaRPr lang="en-US" sz="2000" dirty="0"/>
          </a:p>
        </p:txBody>
      </p:sp>
      <p:sp>
        <p:nvSpPr>
          <p:cNvPr id="5" name="Rectangle 4"/>
          <p:cNvSpPr/>
          <p:nvPr/>
        </p:nvSpPr>
        <p:spPr>
          <a:xfrm>
            <a:off x="1349375" y="942977"/>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14</a:t>
            </a:fld>
            <a:endParaRPr lang="en-US" dirty="0"/>
          </a:p>
        </p:txBody>
      </p:sp>
      <p:sp>
        <p:nvSpPr>
          <p:cNvPr id="104449" name="Rectangle 1"/>
          <p:cNvSpPr>
            <a:spLocks noChangeArrowheads="1"/>
          </p:cNvSpPr>
          <p:nvPr/>
        </p:nvSpPr>
        <p:spPr bwMode="auto">
          <a:xfrm>
            <a:off x="428628" y="1679577"/>
            <a:ext cx="8378825" cy="3693319"/>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71500" algn="r"/>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tabLst>
                <a:tab pos="571500" algn="r"/>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(14). Amalgamation or Demerger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Where any undertaking of an Indian company which is entitled to the deduction under this section is transferred, before the expiry of the period specified in this section, to another Indian company in a scheme of amalgamation or demerger:</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715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a</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Amalgamating or the Demerged company</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 No deduction shall be admissible under this section to the amalgamating or the demerged company for the previous year in which the amalgamation or the demerger takes place; and</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715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b</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Amalgamated or the Resulting company</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 Deduction shall be admissible under this section to the amalgamated or the resulting company for the unexpired period of deduction.</a:t>
            </a:r>
            <a:endParaRPr kumimoji="0" lang="en-US" sz="20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1349378" y="1035050"/>
            <a:ext cx="6035627" cy="523220"/>
          </a:xfrm>
          <a:prstGeom prst="rect">
            <a:avLst/>
          </a:prstGeom>
        </p:spPr>
        <p:txBody>
          <a:bodyPr wrap="none">
            <a:spAutoFit/>
          </a:bodyPr>
          <a:lstStyle/>
          <a:p>
            <a:pPr lvl="0" eaLnBrk="1" hangingPunct="1"/>
            <a:r>
              <a:rPr lang="en-US" sz="28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15</a:t>
            </a:fld>
            <a:endParaRPr lang="en-US" dirty="0"/>
          </a:p>
        </p:txBody>
      </p:sp>
      <p:sp>
        <p:nvSpPr>
          <p:cNvPr id="103425" name="Rectangle 1"/>
          <p:cNvSpPr>
            <a:spLocks noChangeArrowheads="1"/>
          </p:cNvSpPr>
          <p:nvPr/>
        </p:nvSpPr>
        <p:spPr bwMode="auto">
          <a:xfrm>
            <a:off x="428625" y="1679575"/>
            <a:ext cx="8194675" cy="3385542"/>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sz="2000" b="1" i="1" dirty="0" smtClean="0">
                <a:latin typeface="Arial" pitchFamily="34" charset="0"/>
                <a:ea typeface="Times New Roman" pitchFamily="18" charset="0"/>
              </a:rPr>
              <a:t>(</a:t>
            </a:r>
            <a:r>
              <a:rPr kumimoji="0" lang="en-US" sz="2000" b="1" i="1" u="none" strike="noStrike" cap="none" normalizeH="0" baseline="0" dirty="0" smtClean="0">
                <a:ln>
                  <a:noFill/>
                </a:ln>
                <a:solidFill>
                  <a:schemeClr val="tx1"/>
                </a:solidFill>
                <a:effectLst/>
                <a:latin typeface="Arial" pitchFamily="34" charset="0"/>
                <a:ea typeface="Times New Roman" pitchFamily="18" charset="0"/>
              </a:rPr>
              <a:t>15) Return of income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Assessee shall furnish his return of income or before due date under section 139(1). In addition claim of this deduction shall be compulsorily made in the return of income.</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lang="en-US" sz="200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(16) Option to assessee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Assessee may at his option, before the due date for furnishing the return of income under section 139(1), furnishes to the Assessing Officer a declaration in writing that the provisions of this section may not be made applicable to him.</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1349375" y="1035052"/>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16</a:t>
            </a:fld>
            <a:endParaRPr lang="en-US" dirty="0"/>
          </a:p>
        </p:txBody>
      </p:sp>
      <p:sp>
        <p:nvSpPr>
          <p:cNvPr id="4" name="Rectangle 3"/>
          <p:cNvSpPr/>
          <p:nvPr/>
        </p:nvSpPr>
        <p:spPr>
          <a:xfrm>
            <a:off x="520700" y="1035050"/>
            <a:ext cx="8010525" cy="507831"/>
          </a:xfrm>
          <a:prstGeom prst="rect">
            <a:avLst/>
          </a:prstGeom>
        </p:spPr>
        <p:txBody>
          <a:bodyPr wrap="square">
            <a:spAutoFit/>
          </a:bodyPr>
          <a:lstStyle/>
          <a:p>
            <a:r>
              <a:rPr lang="en-US" sz="2700" b="1" dirty="0" smtClean="0">
                <a:solidFill>
                  <a:srgbClr val="0070C0"/>
                </a:solidFill>
                <a:latin typeface="Arial" pitchFamily="34" charset="0"/>
                <a:cs typeface="Arial" pitchFamily="34" charset="0"/>
              </a:rPr>
              <a:t>(C).	AMOUNT OF DEDUCTION- SECTION 10B </a:t>
            </a:r>
            <a:endParaRPr lang="en-US" sz="2700" b="1" dirty="0">
              <a:solidFill>
                <a:srgbClr val="0070C0"/>
              </a:solidFill>
              <a:latin typeface="Arial" pitchFamily="34" charset="0"/>
              <a:cs typeface="Arial" pitchFamily="34" charset="0"/>
            </a:endParaRPr>
          </a:p>
        </p:txBody>
      </p:sp>
      <p:sp>
        <p:nvSpPr>
          <p:cNvPr id="102401" name="Rectangle 1"/>
          <p:cNvSpPr>
            <a:spLocks noChangeArrowheads="1"/>
          </p:cNvSpPr>
          <p:nvPr/>
        </p:nvSpPr>
        <p:spPr bwMode="auto">
          <a:xfrm>
            <a:off x="612775" y="1679577"/>
            <a:ext cx="81026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Deduction shall be 100% profits and gains derived by an undertaking from the export of articles or things or computer software for a period of 10 consecutive assessment years beginning with the assessment year relevant to the previous year in which the undertaking begins to manufacture or produce such articles or things or computer software. However, no deduction under this section shall be allowed to any undertaking for the assessment year beginning on 1st April, 2012</a:t>
            </a:r>
            <a:r>
              <a:rPr kumimoji="0" lang="en-US" sz="2000" b="0" i="0" u="none" strike="noStrike" cap="none" normalizeH="0" baseline="30000" dirty="0" smtClean="0">
                <a:ln>
                  <a:noFill/>
                </a:ln>
                <a:solidFill>
                  <a:schemeClr val="tx1"/>
                </a:solidFill>
                <a:effectLst/>
                <a:latin typeface="Arial" pitchFamily="34" charset="0"/>
                <a:ea typeface="Times New Roman" pitchFamily="18" charset="0"/>
                <a:hlinkClick r:id=""/>
              </a:rPr>
              <a:t>[</a:t>
            </a:r>
            <a:r>
              <a:rPr kumimoji="0" lang="en-US" sz="2000" b="0" i="0" u="none" strike="noStrike" cap="none" normalizeH="0" baseline="30000" dirty="0" smtClean="0" bmk="">
                <a:ln>
                  <a:noFill/>
                </a:ln>
                <a:solidFill>
                  <a:schemeClr val="tx1"/>
                </a:solidFill>
                <a:effectLst/>
                <a:latin typeface="Arial" pitchFamily="34" charset="0"/>
                <a:ea typeface="Times New Roman" pitchFamily="18" charset="0"/>
                <a:hlinkClick r:id=""/>
              </a:rPr>
              <a:t>1]</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and subsequent years.</a:t>
            </a:r>
            <a:endParaRPr kumimoji="0" lang="en-US" sz="2000"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r>
            <a:br>
              <a:rPr kumimoji="0" lang="en-US" sz="2000" b="0" i="0" u="none" strike="noStrike" cap="none" normalizeH="0" baseline="0" dirty="0" smtClean="0">
                <a:ln>
                  <a:noFill/>
                </a:ln>
                <a:solidFill>
                  <a:schemeClr val="tx1"/>
                </a:solidFill>
                <a:effectLst/>
                <a:latin typeface="Arial" pitchFamily="34" charset="0"/>
              </a:rPr>
            </a:b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17</a:t>
            </a:fld>
            <a:endParaRPr lang="en-US" dirty="0"/>
          </a:p>
        </p:txBody>
      </p:sp>
      <p:sp>
        <p:nvSpPr>
          <p:cNvPr id="101377" name="Rectangle 1"/>
          <p:cNvSpPr>
            <a:spLocks noChangeArrowheads="1"/>
          </p:cNvSpPr>
          <p:nvPr/>
        </p:nvSpPr>
        <p:spPr bwMode="auto">
          <a:xfrm>
            <a:off x="520700" y="850902"/>
            <a:ext cx="8102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000250" algn="l"/>
              </a:tabLst>
            </a:pPr>
            <a:r>
              <a:rPr kumimoji="0" lang="en-US" sz="2400" b="1" i="0" u="none" strike="noStrike" cap="none" normalizeH="0" baseline="0" dirty="0" smtClean="0">
                <a:ln>
                  <a:noFill/>
                </a:ln>
                <a:solidFill>
                  <a:srgbClr val="0070C0"/>
                </a:solidFill>
                <a:effectLst/>
                <a:latin typeface="Arial" pitchFamily="34" charset="0"/>
                <a:ea typeface="Times New Roman" pitchFamily="18" charset="0"/>
                <a:cs typeface="Arial" pitchFamily="34" charset="0"/>
              </a:rPr>
              <a:t>D).	CALCULATION OF ‘PROFITS DERIVED FROM EXPORTS’ – SECTION 10B</a:t>
            </a:r>
            <a:endParaRPr kumimoji="0" lang="en-US" sz="2400" b="1" i="0" u="none" strike="noStrike" cap="none" normalizeH="0" baseline="0" dirty="0" smtClean="0">
              <a:ln>
                <a:noFill/>
              </a:ln>
              <a:solidFill>
                <a:srgbClr val="0070C0"/>
              </a:solidFill>
              <a:effectLst/>
              <a:latin typeface="Arial" pitchFamily="34" charset="0"/>
              <a:cs typeface="Arial" pitchFamily="34" charset="0"/>
            </a:endParaRPr>
          </a:p>
        </p:txBody>
      </p:sp>
      <p:sp>
        <p:nvSpPr>
          <p:cNvPr id="101378" name="Rectangle 2"/>
          <p:cNvSpPr>
            <a:spLocks noChangeArrowheads="1"/>
          </p:cNvSpPr>
          <p:nvPr/>
        </p:nvSpPr>
        <p:spPr bwMode="auto">
          <a:xfrm>
            <a:off x="520701" y="1771651"/>
            <a:ext cx="8194675" cy="16850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Profits derived from export of articles or things, computer software shall be the amount which bears to the profits of the business of the undertaking, the same proportion as the export turnover in respect of such articles, or things or computer software bears to the total turnover of the business carried on by the undertaking.</a:t>
            </a:r>
            <a:endParaRPr kumimoji="0" lang="en-US" sz="2000" b="0" i="0" u="none" strike="noStrike" cap="none" normalizeH="0" baseline="0" dirty="0" smtClean="0">
              <a:ln>
                <a:noFill/>
              </a:ln>
              <a:solidFill>
                <a:schemeClr val="tx1"/>
              </a:solidFill>
              <a:effectLst/>
              <a:latin typeface="Arial" pitchFamily="34" charset="0"/>
            </a:endParaRPr>
          </a:p>
        </p:txBody>
      </p:sp>
      <p:sp>
        <p:nvSpPr>
          <p:cNvPr id="101379" name="Rectangle 3"/>
          <p:cNvSpPr>
            <a:spLocks noChangeArrowheads="1"/>
          </p:cNvSpPr>
          <p:nvPr/>
        </p:nvSpPr>
        <p:spPr bwMode="auto">
          <a:xfrm>
            <a:off x="428625" y="3889375"/>
            <a:ext cx="8378256" cy="7848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28600" algn="ctr"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pitchFamily="34" charset="0"/>
                <a:ea typeface="Times New Roman" pitchFamily="18" charset="0"/>
              </a:rPr>
              <a:t>In other words formula for calculating Profits derived from exports shall be </a:t>
            </a:r>
            <a:endParaRPr kumimoji="0" lang="en-US" sz="1500" b="0" i="0" u="none" strike="noStrike" cap="none" normalizeH="0" baseline="0" dirty="0" smtClean="0">
              <a:ln>
                <a:noFill/>
              </a:ln>
              <a:solidFill>
                <a:schemeClr val="tx1"/>
              </a:solidFill>
              <a:effectLst/>
              <a:latin typeface="Arial" pitchFamily="34" charset="0"/>
            </a:endParaRPr>
          </a:p>
          <a:p>
            <a:pPr marL="0" marR="0" lvl="0" indent="228600" algn="ctr" defTabSz="914400" rtl="0" eaLnBrk="0" fontAlgn="base" latinLnBrk="0" hangingPunct="0">
              <a:lnSpc>
                <a:spcPct val="100000"/>
              </a:lnSpc>
              <a:spcBef>
                <a:spcPct val="0"/>
              </a:spcBef>
              <a:spcAft>
                <a:spcPct val="0"/>
              </a:spcAft>
              <a:buClrTx/>
              <a:buSzTx/>
              <a:buFontTx/>
              <a:buNone/>
              <a:tabLst/>
            </a:pPr>
            <a:r>
              <a:rPr kumimoji="0" lang="en-US" sz="1500" b="0" i="0" u="sng" strike="noStrike" cap="none" normalizeH="0" baseline="0" dirty="0" smtClean="0">
                <a:ln>
                  <a:noFill/>
                </a:ln>
                <a:solidFill>
                  <a:schemeClr val="tx1"/>
                </a:solidFill>
                <a:effectLst/>
                <a:latin typeface="Arial" pitchFamily="34" charset="0"/>
                <a:ea typeface="Times New Roman" pitchFamily="18" charset="0"/>
              </a:rPr>
              <a:t>Export Turnover of the undertaking to which section 10B applies X Profits of such undertaking</a:t>
            </a:r>
            <a:endParaRPr kumimoji="0" lang="en-US" sz="1500" b="0" i="0" u="none" strike="noStrike" cap="none" normalizeH="0" baseline="0" dirty="0" smtClean="0">
              <a:ln>
                <a:noFill/>
              </a:ln>
              <a:solidFill>
                <a:schemeClr val="tx1"/>
              </a:solidFill>
              <a:effectLst/>
              <a:latin typeface="Arial" pitchFamily="34" charset="0"/>
            </a:endParaRPr>
          </a:p>
          <a:p>
            <a:pPr marL="0" marR="0" lvl="0" indent="228600" algn="ctr" defTabSz="914400" rtl="0" eaLnBrk="0" fontAlgn="base" latinLnBrk="0" hangingPunct="0">
              <a:lnSpc>
                <a:spcPct val="100000"/>
              </a:lnSpc>
              <a:spcBef>
                <a:spcPct val="0"/>
              </a:spcBef>
              <a:spcAft>
                <a:spcPct val="0"/>
              </a:spcAft>
              <a:buClrTx/>
              <a:buSzTx/>
              <a:buFontTx/>
              <a:buNone/>
              <a:tabLst/>
            </a:pPr>
            <a:r>
              <a:rPr kumimoji="0" lang="en-US" sz="1500" b="0" i="0" u="none" strike="noStrike" cap="none" normalizeH="0" baseline="0" dirty="0" smtClean="0">
                <a:ln>
                  <a:noFill/>
                </a:ln>
                <a:solidFill>
                  <a:schemeClr val="tx1"/>
                </a:solidFill>
                <a:effectLst/>
                <a:latin typeface="Arial" pitchFamily="34" charset="0"/>
                <a:ea typeface="Times New Roman" pitchFamily="18" charset="0"/>
              </a:rPr>
              <a:t>Total Turnover of the undertaking to which section 10B applies</a:t>
            </a:r>
            <a:endParaRPr kumimoji="0" lang="en-US" sz="15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18</a:t>
            </a:fld>
            <a:endParaRPr lang="en-US" dirty="0"/>
          </a:p>
        </p:txBody>
      </p:sp>
      <p:sp>
        <p:nvSpPr>
          <p:cNvPr id="100353" name="Rectangle 1"/>
          <p:cNvSpPr>
            <a:spLocks noChangeArrowheads="1"/>
          </p:cNvSpPr>
          <p:nvPr/>
        </p:nvSpPr>
        <p:spPr bwMode="auto">
          <a:xfrm>
            <a:off x="1165225" y="942977"/>
            <a:ext cx="6191118"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428750" algn="l"/>
              </a:tabLst>
            </a:pPr>
            <a:r>
              <a:rPr kumimoji="0" lang="en-US" sz="3200" b="1" i="0" u="none" strike="noStrike" cap="none" normalizeH="0" baseline="0" dirty="0" smtClean="0">
                <a:ln>
                  <a:noFill/>
                </a:ln>
                <a:solidFill>
                  <a:srgbClr val="0070C0"/>
                </a:solidFill>
                <a:effectLst/>
                <a:latin typeface="Arial" pitchFamily="34" charset="0"/>
                <a:ea typeface="Times New Roman" pitchFamily="18" charset="0"/>
              </a:rPr>
              <a:t>(E).	MEANING – SECTION</a:t>
            </a:r>
            <a:r>
              <a:rPr kumimoji="0" lang="en-US" sz="3200" b="1" i="0" u="none" strike="noStrike" cap="none" normalizeH="0" dirty="0" smtClean="0">
                <a:ln>
                  <a:noFill/>
                </a:ln>
                <a:solidFill>
                  <a:srgbClr val="0070C0"/>
                </a:solidFill>
                <a:effectLst/>
                <a:latin typeface="Arial" pitchFamily="34" charset="0"/>
                <a:ea typeface="Times New Roman" pitchFamily="18" charset="0"/>
              </a:rPr>
              <a:t> 10B</a:t>
            </a:r>
            <a:endParaRPr kumimoji="0" lang="en-US" sz="3200" b="1" i="0" u="none" strike="noStrike" cap="none" normalizeH="0" baseline="0" dirty="0" smtClean="0">
              <a:ln>
                <a:noFill/>
              </a:ln>
              <a:solidFill>
                <a:srgbClr val="0070C0"/>
              </a:solidFill>
              <a:effectLst/>
              <a:latin typeface="Arial" pitchFamily="34" charset="0"/>
            </a:endParaRPr>
          </a:p>
        </p:txBody>
      </p:sp>
      <p:sp>
        <p:nvSpPr>
          <p:cNvPr id="100354" name="Rectangle 2"/>
          <p:cNvSpPr>
            <a:spLocks noChangeArrowheads="1"/>
          </p:cNvSpPr>
          <p:nvPr/>
        </p:nvSpPr>
        <p:spPr bwMode="auto">
          <a:xfrm>
            <a:off x="520700" y="1771649"/>
            <a:ext cx="81026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tab pos="-2171700" algn="r"/>
                <a:tab pos="457200" algn="l"/>
              </a:tabLst>
            </a:pPr>
            <a:r>
              <a:rPr lang="en-US" sz="2000" dirty="0" smtClean="0">
                <a:latin typeface="Arial" pitchFamily="34" charset="0"/>
                <a:ea typeface="Times New Roman" pitchFamily="18" charset="0"/>
              </a:rPr>
              <a:t>1</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‘Computer software’ means</a:t>
            </a:r>
            <a:endParaRPr kumimoji="0" lang="en-US" sz="20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71700" algn="r"/>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i</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Any computer programme recorded on any disc, tape, perforated media or other information storage device; or</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71700" algn="r"/>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Times New Roman" pitchFamily="18" charset="0"/>
              </a:rPr>
              <a:t>ii</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Any customized electronic data or any product or service of similar nature, as may be notified (Notification No. SO 890(E), dated 26-9-2000) by the Board,</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71700" algn="r"/>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which is transmitted or exported from India to any place outside India by any means.</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71700" algn="r"/>
                <a:tab pos="457200" algn="l"/>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171700" algn="r"/>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ii)	‘</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Convertible foreign exchange</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means foreign exchange which is for the time being treated by the Reserve Bank of India as convertible foreign exchange for the purposes of the Foreign Exchange Regulation Act, 1973, and any rules made there under or any other corresponding law for the time being in force.</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171700" algn="r"/>
                <a:tab pos="457200" algn="l"/>
              </a:tabLst>
            </a:pPr>
            <a:r>
              <a:rPr kumimoji="0" lang="en-US" sz="2000" b="0" i="0" u="none" strike="noStrike" cap="none" normalizeH="0" baseline="0" dirty="0" smtClean="0">
                <a:ln>
                  <a:noFill/>
                </a:ln>
                <a:solidFill>
                  <a:schemeClr val="tx1"/>
                </a:solidFill>
                <a:effectLst/>
                <a:latin typeface="Arial" pitchFamily="34" charset="0"/>
              </a:rPr>
              <a:t/>
            </a:r>
            <a:br>
              <a:rPr kumimoji="0" lang="en-US" sz="2000" b="0" i="0" u="none" strike="noStrike" cap="none" normalizeH="0" baseline="0" dirty="0" smtClean="0">
                <a:ln>
                  <a:noFill/>
                </a:ln>
                <a:solidFill>
                  <a:schemeClr val="tx1"/>
                </a:solidFill>
                <a:effectLst/>
                <a:latin typeface="Arial" pitchFamily="34" charset="0"/>
              </a:rPr>
            </a:br>
            <a:endParaRPr kumimoji="0" lang="en-US" sz="2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19</a:t>
            </a:fld>
            <a:endParaRPr lang="en-US" dirty="0"/>
          </a:p>
        </p:txBody>
      </p:sp>
      <p:sp>
        <p:nvSpPr>
          <p:cNvPr id="99329" name="Rectangle 1"/>
          <p:cNvSpPr>
            <a:spLocks noChangeArrowheads="1"/>
          </p:cNvSpPr>
          <p:nvPr/>
        </p:nvSpPr>
        <p:spPr bwMode="auto">
          <a:xfrm>
            <a:off x="520701" y="1587502"/>
            <a:ext cx="8194675"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00025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iii)	</a:t>
            </a:r>
            <a:r>
              <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‘Export turnover</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means the consideration in respect of export by the undertaking of articles or things or computer software received in, or brought into, India by the assessee in convertible foreign exchange in accordance with sub-section (3), but does not include freight, telecommunication charges or insurance attributable to the delivery of the articles or things or computer software outside India or expenses, if any, incurred in foreign exchange in providing the technical services outside India.</a:t>
            </a:r>
          </a:p>
          <a:p>
            <a:pPr marL="0" marR="0" lvl="0" indent="0" algn="just" defTabSz="914400" rtl="0" eaLnBrk="1" fontAlgn="base" latinLnBrk="0" hangingPunct="1">
              <a:lnSpc>
                <a:spcPct val="100000"/>
              </a:lnSpc>
              <a:spcBef>
                <a:spcPct val="0"/>
              </a:spcBef>
              <a:spcAft>
                <a:spcPct val="0"/>
              </a:spcAft>
              <a:buClrTx/>
              <a:buSzTx/>
              <a:buFontTx/>
              <a:buNone/>
              <a:tabLst>
                <a:tab pos="-2000250" algn="l"/>
              </a:tabLst>
            </a:pPr>
            <a:endParaRPr lang="en-US" sz="2000" dirty="0" smtClean="0">
              <a:latin typeface="Arial" pitchFamily="34" charset="0"/>
              <a:cs typeface="Arial" pitchFamily="34" charset="0"/>
            </a:endParaRPr>
          </a:p>
          <a:p>
            <a:pPr algn="just" eaLnBrk="1" hangingPunct="1">
              <a:tabLst>
                <a:tab pos="-2000250" algn="l"/>
              </a:tabLst>
            </a:pPr>
            <a:r>
              <a:rPr lang="en-US" sz="2000" dirty="0" smtClean="0">
                <a:latin typeface="Arial" pitchFamily="34" charset="0"/>
                <a:cs typeface="Arial" pitchFamily="34" charset="0"/>
              </a:rPr>
              <a:t>iv)	‘Hundred per cent export-oriented undertaking’ means an undertaking which has been approved as a hundred per cent export-oriented undertaking by the Board appointed in this behalf by the Central Government in exercise of the powers conferred by section 14 of the Industries (Development and Regulation) Act, 1951 (65 of 1951), </a:t>
            </a:r>
          </a:p>
          <a:p>
            <a:pPr marL="0" marR="0" lvl="0" indent="0" algn="just" defTabSz="914400" rtl="0" eaLnBrk="1" fontAlgn="base" latinLnBrk="0" hangingPunct="1">
              <a:lnSpc>
                <a:spcPct val="100000"/>
              </a:lnSpc>
              <a:spcBef>
                <a:spcPct val="0"/>
              </a:spcBef>
              <a:spcAft>
                <a:spcPct val="0"/>
              </a:spcAft>
              <a:buClrTx/>
              <a:buSzTx/>
              <a:buFontTx/>
              <a:buNone/>
              <a:tabLst>
                <a:tab pos="-2000250" algn="l"/>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1257300" y="1035052"/>
            <a:ext cx="6191118" cy="584775"/>
          </a:xfrm>
          <a:prstGeom prst="rect">
            <a:avLst/>
          </a:prstGeom>
        </p:spPr>
        <p:txBody>
          <a:bodyPr wrap="none">
            <a:spAutoFit/>
          </a:bodyPr>
          <a:lstStyle/>
          <a:p>
            <a:pPr lvl="0" algn="just" eaLnBrk="1" hangingPunct="1">
              <a:tabLst>
                <a:tab pos="-1428750" algn="l"/>
              </a:tabLst>
            </a:pPr>
            <a:r>
              <a:rPr lang="en-US" sz="3200" b="1" dirty="0" smtClean="0">
                <a:solidFill>
                  <a:srgbClr val="0070C0"/>
                </a:solidFill>
                <a:latin typeface="Arial" pitchFamily="34" charset="0"/>
                <a:ea typeface="Times New Roman" pitchFamily="18" charset="0"/>
              </a:rPr>
              <a:t>(E).	MEANING – SECTION 10B</a:t>
            </a:r>
            <a:endParaRPr lang="en-US" sz="3200" b="1" dirty="0" smtClean="0">
              <a:solidFill>
                <a:srgbClr val="0070C0"/>
              </a:solidFill>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a:t>
            </a:fld>
            <a:endParaRPr lang="en-US" dirty="0"/>
          </a:p>
        </p:txBody>
      </p:sp>
      <p:pic>
        <p:nvPicPr>
          <p:cNvPr id="4" name="Picture 3" descr="2499Tax palnning.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5" name="Slide Number Placeholder 5"/>
          <p:cNvSpPr>
            <a:spLocks noGrp="1"/>
          </p:cNvSpPr>
          <p:nvPr>
            <p:ph type="sldNum" sz="quarter" idx="11"/>
          </p:nvPr>
        </p:nvSpPr>
        <p:spPr/>
        <p:style>
          <a:lnRef idx="2">
            <a:schemeClr val="dk1">
              <a:shade val="50000"/>
            </a:schemeClr>
          </a:lnRef>
          <a:fillRef idx="1">
            <a:schemeClr val="dk1"/>
          </a:fillRef>
          <a:effectRef idx="0">
            <a:schemeClr val="dk1"/>
          </a:effectRef>
          <a:fontRef idx="minor">
            <a:schemeClr val="lt1"/>
          </a:fontRef>
        </p:style>
        <p:txBody>
          <a:bodyPr/>
          <a:lstStyle/>
          <a:p>
            <a:fld id="{2BF39EC7-0A3C-4B08-80DB-186782C90ABC}" type="slidenum">
              <a:rPr lang="en-US" smtClean="0"/>
              <a:pPr/>
              <a:t>20</a:t>
            </a:fld>
            <a:endParaRPr lang="en-US" dirty="0" smtClean="0"/>
          </a:p>
        </p:txBody>
      </p:sp>
      <p:sp>
        <p:nvSpPr>
          <p:cNvPr id="33796" name="Rectangle 15"/>
          <p:cNvSpPr>
            <a:spLocks noGrp="1" noChangeArrowheads="1"/>
          </p:cNvSpPr>
          <p:nvPr>
            <p:ph type="title"/>
          </p:nvPr>
        </p:nvSpPr>
        <p:spPr>
          <a:xfrm>
            <a:off x="549275" y="503238"/>
            <a:ext cx="8001000" cy="838200"/>
          </a:xfrm>
        </p:spPr>
        <p:style>
          <a:lnRef idx="2">
            <a:schemeClr val="dk1">
              <a:shade val="50000"/>
            </a:schemeClr>
          </a:lnRef>
          <a:fillRef idx="1">
            <a:schemeClr val="dk1"/>
          </a:fillRef>
          <a:effectRef idx="0">
            <a:schemeClr val="dk1"/>
          </a:effectRef>
          <a:fontRef idx="minor">
            <a:schemeClr val="lt1"/>
          </a:fontRef>
        </p:style>
        <p:txBody>
          <a:bodyPr/>
          <a:lstStyle/>
          <a:p>
            <a:pPr algn="ctr"/>
            <a:r>
              <a:rPr lang="en-US" sz="5400" u="sng" dirty="0" smtClean="0">
                <a:solidFill>
                  <a:srgbClr val="00B0F0"/>
                </a:solidFill>
                <a:latin typeface="Arial" charset="0"/>
              </a:rPr>
              <a:t>THANK</a:t>
            </a:r>
            <a:r>
              <a:rPr lang="en-US" sz="5600" u="sng" dirty="0" smtClean="0">
                <a:solidFill>
                  <a:srgbClr val="00B0F0"/>
                </a:solidFill>
              </a:rPr>
              <a:t> </a:t>
            </a:r>
            <a:r>
              <a:rPr lang="en-US" sz="5400" u="sng" dirty="0" smtClean="0">
                <a:solidFill>
                  <a:srgbClr val="00B0F0"/>
                </a:solidFill>
                <a:latin typeface="Arial" charset="0"/>
              </a:rPr>
              <a:t>YOU</a:t>
            </a:r>
          </a:p>
        </p:txBody>
      </p:sp>
      <p:sp>
        <p:nvSpPr>
          <p:cNvPr id="33797" name="Rectangle 16"/>
          <p:cNvSpPr>
            <a:spLocks noGrp="1" noChangeArrowheads="1"/>
          </p:cNvSpPr>
          <p:nvPr>
            <p:ph type="body" sz="half" idx="1"/>
          </p:nvPr>
        </p:nvSpPr>
        <p:spPr>
          <a:xfrm>
            <a:off x="704849" y="1679577"/>
            <a:ext cx="8001000" cy="4419601"/>
          </a:xfrm>
        </p:spPr>
        <p:style>
          <a:lnRef idx="2">
            <a:schemeClr val="dk1">
              <a:shade val="50000"/>
            </a:schemeClr>
          </a:lnRef>
          <a:fillRef idx="1">
            <a:schemeClr val="dk1"/>
          </a:fillRef>
          <a:effectRef idx="0">
            <a:schemeClr val="dk1"/>
          </a:effectRef>
          <a:fontRef idx="minor">
            <a:schemeClr val="lt1"/>
          </a:fontRef>
        </p:style>
        <p:txBody>
          <a:bodyPr/>
          <a:lstStyle/>
          <a:p>
            <a:pPr marL="0" indent="0">
              <a:lnSpc>
                <a:spcPct val="100000"/>
              </a:lnSpc>
              <a:buFont typeface="Wingdings" pitchFamily="2" charset="2"/>
              <a:buNone/>
            </a:pPr>
            <a:r>
              <a:rPr lang="en-US" sz="2100" dirty="0" smtClean="0">
                <a:solidFill>
                  <a:schemeClr val="bg1"/>
                </a:solidFill>
              </a:rPr>
              <a:t>	</a:t>
            </a:r>
            <a:r>
              <a:rPr lang="en-US" sz="2100" dirty="0" smtClean="0">
                <a:solidFill>
                  <a:schemeClr val="accent2"/>
                </a:solidFill>
              </a:rPr>
              <a:t>Your comments and suggestions are of utmost importance and are always welcomed.</a:t>
            </a:r>
          </a:p>
          <a:p>
            <a:pPr marL="0" indent="0">
              <a:lnSpc>
                <a:spcPct val="100000"/>
              </a:lnSpc>
              <a:buFont typeface="Wingdings" pitchFamily="2" charset="2"/>
              <a:buNone/>
            </a:pPr>
            <a:endParaRPr lang="en-US" sz="1700" i="1" dirty="0" smtClean="0">
              <a:solidFill>
                <a:schemeClr val="accent2"/>
              </a:solidFill>
            </a:endParaRPr>
          </a:p>
          <a:p>
            <a:pPr marL="0" indent="0">
              <a:lnSpc>
                <a:spcPct val="100000"/>
              </a:lnSpc>
              <a:buFont typeface="Wingdings" pitchFamily="2" charset="2"/>
              <a:buNone/>
            </a:pPr>
            <a:r>
              <a:rPr lang="en-US" sz="2800" b="1" dirty="0" smtClean="0">
                <a:solidFill>
                  <a:schemeClr val="bg1"/>
                </a:solidFill>
                <a:latin typeface="Times New Roman" pitchFamily="18" charset="0"/>
              </a:rPr>
              <a:t>CA. Rajat Mohan </a:t>
            </a:r>
            <a:endParaRPr lang="en-US" sz="2000" b="1" dirty="0" smtClean="0">
              <a:solidFill>
                <a:schemeClr val="bg1"/>
              </a:solidFill>
              <a:latin typeface="Times New Roman" pitchFamily="18" charset="0"/>
            </a:endParaRPr>
          </a:p>
          <a:p>
            <a:pPr marL="0" indent="0">
              <a:lnSpc>
                <a:spcPct val="100000"/>
              </a:lnSpc>
              <a:buFont typeface="Wingdings" pitchFamily="2" charset="2"/>
              <a:buNone/>
            </a:pPr>
            <a:r>
              <a:rPr lang="en-US" sz="2800" dirty="0" smtClean="0">
                <a:solidFill>
                  <a:schemeClr val="bg1"/>
                </a:solidFill>
                <a:latin typeface="Batang" pitchFamily="18" charset="-127"/>
              </a:rPr>
              <a:t>B.Com(H), ACA, ACS, DISA</a:t>
            </a:r>
          </a:p>
          <a:p>
            <a:pPr marL="0" indent="0">
              <a:lnSpc>
                <a:spcPct val="100000"/>
              </a:lnSpc>
              <a:buNone/>
            </a:pPr>
            <a:endParaRPr lang="en-US" sz="2400" b="1" dirty="0" smtClean="0"/>
          </a:p>
          <a:p>
            <a:pPr marL="0" indent="0">
              <a:lnSpc>
                <a:spcPct val="100000"/>
              </a:lnSpc>
              <a:buNone/>
            </a:pPr>
            <a:r>
              <a:rPr lang="en-US" sz="1200" b="1" dirty="0" smtClean="0">
                <a:solidFill>
                  <a:schemeClr val="bg1"/>
                </a:solidFill>
                <a:latin typeface="Times New Roman" pitchFamily="18" charset="0"/>
                <a:cs typeface="Times New Roman" pitchFamily="18" charset="0"/>
              </a:rPr>
              <a:t>MOHAN AGGARWAL &amp; ASSOCIATES</a:t>
            </a:r>
          </a:p>
          <a:p>
            <a:pPr marL="0" indent="0">
              <a:lnSpc>
                <a:spcPct val="100000"/>
              </a:lnSpc>
              <a:buNone/>
            </a:pPr>
            <a:r>
              <a:rPr lang="en-US" sz="1200" b="1" dirty="0" smtClean="0">
                <a:solidFill>
                  <a:schemeClr val="bg1"/>
                </a:solidFill>
                <a:latin typeface="Times New Roman" pitchFamily="18" charset="0"/>
                <a:cs typeface="Times New Roman" pitchFamily="18" charset="0"/>
              </a:rPr>
              <a:t>Chartered Accountants</a:t>
            </a:r>
          </a:p>
          <a:p>
            <a:pPr marL="0" indent="0">
              <a:lnSpc>
                <a:spcPct val="100000"/>
              </a:lnSpc>
              <a:buNone/>
            </a:pPr>
            <a:r>
              <a:rPr lang="en-US" sz="1400" dirty="0" smtClean="0">
                <a:solidFill>
                  <a:schemeClr val="bg1"/>
                </a:solidFill>
                <a:latin typeface="Batang" pitchFamily="18" charset="-127"/>
              </a:rPr>
              <a:t>Head Office</a:t>
            </a:r>
          </a:p>
          <a:p>
            <a:pPr marL="0" indent="0">
              <a:lnSpc>
                <a:spcPct val="100000"/>
              </a:lnSpc>
              <a:buNone/>
            </a:pPr>
            <a:r>
              <a:rPr lang="en-US" sz="1100" dirty="0" smtClean="0">
                <a:solidFill>
                  <a:schemeClr val="bg1"/>
                </a:solidFill>
                <a:latin typeface="Batang" pitchFamily="18" charset="-127"/>
              </a:rPr>
              <a:t>F-31 D.B. Gupta Market, Karol Bagh, New Delhi-110005</a:t>
            </a:r>
          </a:p>
          <a:p>
            <a:pPr marL="0" indent="0">
              <a:lnSpc>
                <a:spcPct val="100000"/>
              </a:lnSpc>
              <a:buNone/>
            </a:pPr>
            <a:r>
              <a:rPr lang="en-US" sz="1100" dirty="0" smtClean="0">
                <a:solidFill>
                  <a:schemeClr val="bg1"/>
                </a:solidFill>
                <a:latin typeface="Batang" pitchFamily="18" charset="-127"/>
              </a:rPr>
              <a:t>Office Phone: 011-23672609 / 23535809</a:t>
            </a:r>
          </a:p>
          <a:p>
            <a:pPr marL="0" indent="0">
              <a:lnSpc>
                <a:spcPct val="100000"/>
              </a:lnSpc>
              <a:buNone/>
            </a:pPr>
            <a:r>
              <a:rPr lang="en-US" sz="1400" dirty="0" smtClean="0">
                <a:solidFill>
                  <a:schemeClr val="bg1"/>
                </a:solidFill>
                <a:latin typeface="Batang" pitchFamily="18" charset="-127"/>
              </a:rPr>
              <a:t>Branch Office</a:t>
            </a:r>
          </a:p>
          <a:p>
            <a:pPr marL="0" indent="0">
              <a:lnSpc>
                <a:spcPct val="100000"/>
              </a:lnSpc>
              <a:buNone/>
            </a:pPr>
            <a:r>
              <a:rPr lang="en-US" sz="1100" dirty="0" smtClean="0">
                <a:solidFill>
                  <a:schemeClr val="bg1"/>
                </a:solidFill>
                <a:latin typeface="Batang" pitchFamily="18" charset="-127"/>
              </a:rPr>
              <a:t>18A, IInd Floor, North Avenue Road, West Punjabi Bagh, New Delhi-110026</a:t>
            </a:r>
          </a:p>
          <a:p>
            <a:pPr marL="0" indent="0">
              <a:lnSpc>
                <a:spcPct val="100000"/>
              </a:lnSpc>
              <a:buNone/>
            </a:pPr>
            <a:r>
              <a:rPr lang="en-US" sz="1100" dirty="0" smtClean="0">
                <a:solidFill>
                  <a:schemeClr val="bg1"/>
                </a:solidFill>
                <a:latin typeface="Batang" pitchFamily="18" charset="-127"/>
              </a:rPr>
              <a:t>office Phone</a:t>
            </a:r>
            <a:r>
              <a:rPr lang="en-US" sz="1100" smtClean="0">
                <a:solidFill>
                  <a:schemeClr val="bg1"/>
                </a:solidFill>
                <a:latin typeface="Batang" pitchFamily="18" charset="-127"/>
              </a:rPr>
              <a:t>: 011-47322696/97</a:t>
            </a:r>
            <a:endParaRPr lang="en-US" sz="1100" dirty="0" smtClean="0">
              <a:solidFill>
                <a:schemeClr val="bg1"/>
              </a:solidFill>
              <a:latin typeface="Batang" pitchFamily="18" charset="-127"/>
            </a:endParaRPr>
          </a:p>
          <a:p>
            <a:pPr marL="0" indent="0">
              <a:lnSpc>
                <a:spcPct val="100000"/>
              </a:lnSpc>
              <a:buFont typeface="Wingdings" pitchFamily="2" charset="2"/>
              <a:buNone/>
            </a:pPr>
            <a:endParaRPr lang="en-US" sz="1400" dirty="0" smtClean="0">
              <a:solidFill>
                <a:schemeClr val="bg1"/>
              </a:solidFill>
              <a:latin typeface="Batang" pitchFamily="18" charset="-127"/>
            </a:endParaRPr>
          </a:p>
          <a:p>
            <a:pPr marL="0" indent="0">
              <a:lnSpc>
                <a:spcPct val="100000"/>
              </a:lnSpc>
              <a:buFont typeface="Wingdings" pitchFamily="2" charset="2"/>
              <a:buNone/>
            </a:pPr>
            <a:r>
              <a:rPr lang="en-US" sz="1400" dirty="0" smtClean="0">
                <a:solidFill>
                  <a:schemeClr val="bg1"/>
                </a:solidFill>
                <a:latin typeface="Batang" pitchFamily="18" charset="-127"/>
              </a:rPr>
              <a:t>Website: </a:t>
            </a:r>
            <a:r>
              <a:rPr lang="en-US" sz="1400" dirty="0" smtClean="0">
                <a:solidFill>
                  <a:schemeClr val="hlink"/>
                </a:solidFill>
                <a:latin typeface="Batang" pitchFamily="18" charset="-127"/>
              </a:rPr>
              <a:t>www.delhicamohan.com</a:t>
            </a:r>
          </a:p>
          <a:p>
            <a:pPr marL="0" indent="0">
              <a:lnSpc>
                <a:spcPct val="100000"/>
              </a:lnSpc>
              <a:buFont typeface="Wingdings" pitchFamily="2" charset="2"/>
              <a:buNone/>
            </a:pPr>
            <a:r>
              <a:rPr lang="en-US" sz="1400" dirty="0" smtClean="0">
                <a:solidFill>
                  <a:schemeClr val="bg1"/>
                </a:solidFill>
                <a:latin typeface="Batang" pitchFamily="18" charset="-127"/>
              </a:rPr>
              <a:t>E-mail: </a:t>
            </a:r>
            <a:r>
              <a:rPr lang="en-US" sz="1400" dirty="0" smtClean="0">
                <a:solidFill>
                  <a:schemeClr val="bg1"/>
                </a:solidFill>
                <a:latin typeface="Batang" pitchFamily="18" charset="-127"/>
                <a:hlinkClick r:id="rId2"/>
              </a:rPr>
              <a:t>rajat.mohan@icai.org</a:t>
            </a:r>
            <a:endParaRPr lang="en-US" sz="1400" dirty="0" smtClean="0">
              <a:solidFill>
                <a:schemeClr val="bg1"/>
              </a:solidFill>
              <a:latin typeface="Batang" pitchFamily="18" charset="-127"/>
            </a:endParaRPr>
          </a:p>
        </p:txBody>
      </p:sp>
    </p:spTree>
  </p:cSld>
  <p:clrMapOvr>
    <a:masterClrMapping/>
  </p:clrMapOvr>
  <p:transition advTm="500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a:t>
            </a:fld>
            <a:endParaRPr lang="en-US" dirty="0"/>
          </a:p>
        </p:txBody>
      </p:sp>
      <p:sp>
        <p:nvSpPr>
          <p:cNvPr id="4" name="Rectangle 3"/>
          <p:cNvSpPr/>
          <p:nvPr/>
        </p:nvSpPr>
        <p:spPr>
          <a:xfrm>
            <a:off x="796927" y="942977"/>
            <a:ext cx="7633565" cy="584775"/>
          </a:xfrm>
          <a:prstGeom prst="rect">
            <a:avLst/>
          </a:prstGeom>
        </p:spPr>
        <p:txBody>
          <a:bodyPr wrap="none">
            <a:spAutoFit/>
          </a:bodyPr>
          <a:lstStyle/>
          <a:p>
            <a:r>
              <a:rPr lang="en-US" sz="3200" b="1" dirty="0" smtClean="0">
                <a:solidFill>
                  <a:srgbClr val="0070C0"/>
                </a:solidFill>
                <a:latin typeface="Arial" pitchFamily="34" charset="0"/>
                <a:cs typeface="Arial" pitchFamily="34" charset="0"/>
              </a:rPr>
              <a:t>TAXPAYER CATEGORY- SECTION 10B</a:t>
            </a:r>
            <a:endParaRPr lang="en-US" sz="3200" b="1" dirty="0">
              <a:solidFill>
                <a:srgbClr val="0070C0"/>
              </a:solidFill>
              <a:latin typeface="Arial" pitchFamily="34" charset="0"/>
              <a:cs typeface="Arial" pitchFamily="34" charset="0"/>
            </a:endParaRPr>
          </a:p>
        </p:txBody>
      </p:sp>
      <p:sp>
        <p:nvSpPr>
          <p:cNvPr id="5" name="Rectangle 4"/>
          <p:cNvSpPr/>
          <p:nvPr/>
        </p:nvSpPr>
        <p:spPr>
          <a:xfrm>
            <a:off x="704852" y="1863725"/>
            <a:ext cx="8194675" cy="400110"/>
          </a:xfrm>
          <a:prstGeom prst="rect">
            <a:avLst/>
          </a:prstGeom>
        </p:spPr>
        <p:txBody>
          <a:bodyPr wrap="square">
            <a:spAutoFit/>
          </a:bodyPr>
          <a:lstStyle/>
          <a:p>
            <a:r>
              <a:rPr lang="en-US" sz="2000" dirty="0" smtClean="0">
                <a:latin typeface="Arial" pitchFamily="34" charset="0"/>
                <a:cs typeface="Arial" pitchFamily="34" charset="0"/>
              </a:rPr>
              <a:t>This deduction is available to all categories of taxpayers.</a:t>
            </a:r>
            <a:endParaRPr lang="en-US" sz="2000" dirty="0">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a:t>
            </a:fld>
            <a:endParaRPr lang="en-US" dirty="0"/>
          </a:p>
        </p:txBody>
      </p:sp>
      <p:sp>
        <p:nvSpPr>
          <p:cNvPr id="90113" name="Rectangle 1"/>
          <p:cNvSpPr>
            <a:spLocks noChangeArrowheads="1"/>
          </p:cNvSpPr>
          <p:nvPr/>
        </p:nvSpPr>
        <p:spPr bwMode="auto">
          <a:xfrm>
            <a:off x="428625" y="1771650"/>
            <a:ext cx="8194675" cy="3693319"/>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It shall be a 100% export-oriented undertaking.</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Profits and gains as are derived by a 100% export-oriented undertaking from the export of articles or things or computer software.</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000" b="0" i="1" u="none" strike="noStrike" cap="none" normalizeH="0" baseline="0" dirty="0" smtClean="0">
                <a:ln>
                  <a:noFill/>
                </a:ln>
                <a:solidFill>
                  <a:schemeClr val="tx1"/>
                </a:solidFill>
                <a:effectLst/>
                <a:latin typeface="Arial" pitchFamily="34" charset="0"/>
                <a:ea typeface="Times New Roman" pitchFamily="18" charset="0"/>
              </a:rPr>
              <a:t>New Business undertaking criteria</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 Eligible Undertaking shall not be formed by splitting up, or the reconstruction, of a business already in existence. However, this condition shall not apply in respect of an undertaking which is formed as a result of the re-establishment, reconstruction or revival by the assessee of the business of any such undertaking as is referred to in section 33B.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1257300" y="1035052"/>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a:t>
            </a:fld>
            <a:endParaRPr lang="en-US" dirty="0"/>
          </a:p>
        </p:txBody>
      </p:sp>
      <p:sp>
        <p:nvSpPr>
          <p:cNvPr id="89089" name="Rectangle 1"/>
          <p:cNvSpPr>
            <a:spLocks noChangeArrowheads="1"/>
          </p:cNvSpPr>
          <p:nvPr/>
        </p:nvSpPr>
        <p:spPr bwMode="auto">
          <a:xfrm>
            <a:off x="520701" y="1495427"/>
            <a:ext cx="8194675" cy="3693319"/>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tab pos="571500" algn="r"/>
              </a:tabLst>
            </a:pPr>
            <a:endParaRPr lang="en-US" sz="2000" dirty="0" smtClean="0">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tab pos="571500" algn="r"/>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(4).New Plant and Machinery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Eligible Undertaking shall not be formed by the inward transfer to a new business of machinery or plant previously used for any purpose.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715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This condition shall be deemed to be complied with if value of used machinery or plant or any part thereof transferred to a new business does not exceed 20% of the total value of the machinery or plant used in the business.</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715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Any machinery or plant used outside India by any person other than the assessee shall not be regarded as machinery or plant previously used for any purpose, if the following conditions are fulfilled:</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71500" algn="r"/>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1073149" y="942977"/>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6</a:t>
            </a:fld>
            <a:endParaRPr lang="en-US" dirty="0"/>
          </a:p>
        </p:txBody>
      </p:sp>
      <p:sp>
        <p:nvSpPr>
          <p:cNvPr id="4" name="Rectangle 3"/>
          <p:cNvSpPr/>
          <p:nvPr/>
        </p:nvSpPr>
        <p:spPr>
          <a:xfrm>
            <a:off x="704853" y="1679575"/>
            <a:ext cx="7642225" cy="3785652"/>
          </a:xfrm>
          <a:prstGeom prst="rect">
            <a:avLst/>
          </a:prstGeom>
        </p:spPr>
        <p:txBody>
          <a:bodyPr wrap="square">
            <a:spAutoFit/>
          </a:bodyPr>
          <a:lstStyle/>
          <a:p>
            <a:pPr marL="514350" lvl="0" indent="-514350" algn="just">
              <a:buAutoNum type="romanLcParenBoth"/>
              <a:tabLst>
                <a:tab pos="571500" algn="r"/>
              </a:tabLst>
            </a:pPr>
            <a:r>
              <a:rPr lang="en-US" sz="2000" dirty="0" smtClean="0">
                <a:latin typeface="Arial" pitchFamily="34" charset="0"/>
                <a:ea typeface="Times New Roman" pitchFamily="18" charset="0"/>
              </a:rPr>
              <a:t>Such machinery or plant was not, at any time previous to the date of the installation by the assessee, used in India;</a:t>
            </a:r>
          </a:p>
          <a:p>
            <a:pPr marL="514350" lvl="0" indent="-514350" algn="just">
              <a:buAutoNum type="romanLcParenBoth"/>
              <a:tabLst>
                <a:tab pos="571500" algn="r"/>
              </a:tabLst>
            </a:pPr>
            <a:endParaRPr lang="en-US" sz="2000" dirty="0" smtClean="0">
              <a:latin typeface="Arial" pitchFamily="34" charset="0"/>
            </a:endParaRPr>
          </a:p>
          <a:p>
            <a:pPr marL="514350" lvl="0" indent="-514350" algn="just">
              <a:buAutoNum type="romanLcParenBoth" startAt="2"/>
              <a:tabLst>
                <a:tab pos="571500" algn="r"/>
              </a:tabLst>
            </a:pPr>
            <a:r>
              <a:rPr lang="en-US" sz="2000" dirty="0" smtClean="0">
                <a:latin typeface="Arial" pitchFamily="34" charset="0"/>
                <a:ea typeface="Times New Roman" pitchFamily="18" charset="0"/>
              </a:rPr>
              <a:t>Such machinery or plant is imported into India from any country outside India; and</a:t>
            </a:r>
          </a:p>
          <a:p>
            <a:pPr marL="514350" lvl="0" indent="-514350" algn="just">
              <a:buAutoNum type="romanLcParenBoth" startAt="2"/>
              <a:tabLst>
                <a:tab pos="571500" algn="r"/>
              </a:tabLst>
            </a:pPr>
            <a:endParaRPr lang="en-US" sz="2000" dirty="0" smtClean="0">
              <a:latin typeface="Arial" pitchFamily="34" charset="0"/>
            </a:endParaRPr>
          </a:p>
          <a:p>
            <a:pPr marL="514350" lvl="0" indent="-514350" algn="just">
              <a:buAutoNum type="romanLcParenBoth" startAt="3"/>
              <a:tabLst>
                <a:tab pos="571500" algn="r"/>
              </a:tabLst>
            </a:pPr>
            <a:r>
              <a:rPr lang="en-US" sz="2000" dirty="0" smtClean="0">
                <a:latin typeface="Arial" pitchFamily="34" charset="0"/>
                <a:ea typeface="Times New Roman" pitchFamily="18" charset="0"/>
              </a:rPr>
              <a:t>No deduction on account of depreciation in respect of such machinery or plant has been allowed or is allowable under the provisions of this Act in computing the total income of any person for any period prior to the date of the installation of machinery or plant by the assessee.</a:t>
            </a:r>
          </a:p>
          <a:p>
            <a:pPr marL="514350" lvl="0" indent="-514350" algn="just">
              <a:buAutoNum type="romanLcParenBoth" startAt="3"/>
              <a:tabLst>
                <a:tab pos="571500" algn="r"/>
              </a:tabLst>
            </a:pPr>
            <a:endParaRPr lang="en-US" sz="2000" dirty="0" smtClean="0">
              <a:latin typeface="Arial" pitchFamily="34" charset="0"/>
            </a:endParaRPr>
          </a:p>
        </p:txBody>
      </p:sp>
      <p:sp>
        <p:nvSpPr>
          <p:cNvPr id="5" name="Rectangle 4"/>
          <p:cNvSpPr/>
          <p:nvPr/>
        </p:nvSpPr>
        <p:spPr>
          <a:xfrm>
            <a:off x="1257300" y="942977"/>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7</a:t>
            </a:fld>
            <a:endParaRPr lang="en-US" dirty="0"/>
          </a:p>
        </p:txBody>
      </p:sp>
      <p:sp>
        <p:nvSpPr>
          <p:cNvPr id="111617" name="Rectangle 1"/>
          <p:cNvSpPr>
            <a:spLocks noChangeArrowheads="1"/>
          </p:cNvSpPr>
          <p:nvPr/>
        </p:nvSpPr>
        <p:spPr bwMode="auto">
          <a:xfrm>
            <a:off x="428625" y="1771652"/>
            <a:ext cx="8347075" cy="4001095"/>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endParaRPr lang="en-US" sz="200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(5). Repatriation of foreign exchange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Sale proceeds of articles or things or computer software exported out of India are received in, or brought into, India by the assessee in convertible foreign exchange, within a period of 6 months from the end of the previous year (or such further period as the competent authority may allow in this behalf).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Sale proceeds shall be deemed to have been received in India where such sale proceeds are credited to a separate account maintained for the purpose by the assessee with any bank outside India with the approval of the Reserve Bank of India.</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r>
            <a:br>
              <a:rPr kumimoji="0" lang="en-US" sz="2000" b="0" i="0" u="none" strike="noStrike" cap="none" normalizeH="0" baseline="0" dirty="0" smtClean="0">
                <a:ln>
                  <a:noFill/>
                </a:ln>
                <a:solidFill>
                  <a:schemeClr val="tx1"/>
                </a:solidFill>
                <a:effectLst/>
                <a:latin typeface="Arial" pitchFamily="34" charset="0"/>
              </a:rPr>
            </a:br>
            <a:endParaRPr kumimoji="0" lang="en-US" sz="20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1257300" y="1035052"/>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8</a:t>
            </a:fld>
            <a:endParaRPr lang="en-US" dirty="0"/>
          </a:p>
        </p:txBody>
      </p:sp>
      <p:sp>
        <p:nvSpPr>
          <p:cNvPr id="110593" name="Rectangle 1"/>
          <p:cNvSpPr>
            <a:spLocks noChangeArrowheads="1"/>
          </p:cNvSpPr>
          <p:nvPr/>
        </p:nvSpPr>
        <p:spPr bwMode="auto">
          <a:xfrm>
            <a:off x="428625" y="1679577"/>
            <a:ext cx="8102600" cy="4924425"/>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(6).Audit of Accounts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The deduction shall not be admissible unless the accounts of the undertaking audited by an accountant for the previous year for which the deduction is claimed. Report of such audit is to be furnished in the Form no. 56G duly signed and verified by such accountant. This report shall be accompanied by the Profit and Loss Account and Balance Sheet of the undertaking or enterprise as if the undertaking or the enterprise were a distinct entity. </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lang="en-US" sz="200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(7). Dual deduction is not allowed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No deduction shall be allowed under section 80-IA or section 80-IB in relation to the profits and gains of the undertaking.</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r>
            <a:br>
              <a:rPr kumimoji="0" lang="en-US" sz="2000" b="0" i="0" u="none" strike="noStrike" cap="none" normalizeH="0" baseline="0" dirty="0" smtClean="0">
                <a:ln>
                  <a:noFill/>
                </a:ln>
                <a:solidFill>
                  <a:schemeClr val="tx1"/>
                </a:solidFill>
                <a:effectLst/>
                <a:latin typeface="Arial" pitchFamily="34" charset="0"/>
              </a:rPr>
            </a:br>
            <a:endParaRPr kumimoji="0" lang="en-US" sz="2000" b="0" i="0" u="none" strike="noStrike" cap="none" normalizeH="0" baseline="0" dirty="0" smtClean="0">
              <a:ln>
                <a:noFill/>
              </a:ln>
              <a:solidFill>
                <a:schemeClr val="tx1"/>
              </a:solidFill>
              <a:effectLst/>
              <a:latin typeface="Arial" pitchFamily="34" charset="0"/>
            </a:endParaRPr>
          </a:p>
        </p:txBody>
      </p:sp>
      <p:sp>
        <p:nvSpPr>
          <p:cNvPr id="110594" name="Rectangle 2"/>
          <p:cNvSpPr>
            <a:spLocks noChangeArrowheads="1"/>
          </p:cNvSpPr>
          <p:nvPr/>
        </p:nvSpPr>
        <p:spPr bwMode="auto">
          <a:xfrm>
            <a:off x="2" y="1"/>
            <a:ext cx="184731" cy="369332"/>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7" name="Rectangle 6"/>
          <p:cNvSpPr/>
          <p:nvPr/>
        </p:nvSpPr>
        <p:spPr>
          <a:xfrm>
            <a:off x="1073149" y="1035052"/>
            <a:ext cx="6737742" cy="584775"/>
          </a:xfrm>
          <a:prstGeom prst="rect">
            <a:avLst/>
          </a:prstGeom>
        </p:spPr>
        <p:txBody>
          <a:bodyPr wrap="none">
            <a:spAutoFit/>
          </a:bodyPr>
          <a:lstStyle/>
          <a:p>
            <a:pPr lvl="0" eaLnBrk="1" hangingPunct="1"/>
            <a:r>
              <a:rPr lang="en-US" sz="3200" b="1" dirty="0" smtClean="0">
                <a:solidFill>
                  <a:srgbClr val="0070C0"/>
                </a:solidFill>
                <a:latin typeface="Arial" pitchFamily="34" charset="0"/>
                <a:ea typeface="Times New Roman" pitchFamily="18" charset="0"/>
              </a:rPr>
              <a:t>(B).	CONDITIONS- SECTION  10B</a:t>
            </a: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9</a:t>
            </a:fld>
            <a:endParaRPr lang="en-US" dirty="0"/>
          </a:p>
        </p:txBody>
      </p:sp>
      <p:sp>
        <p:nvSpPr>
          <p:cNvPr id="4" name="Rectangle 3"/>
          <p:cNvSpPr/>
          <p:nvPr/>
        </p:nvSpPr>
        <p:spPr>
          <a:xfrm>
            <a:off x="1073153" y="942975"/>
            <a:ext cx="7269939" cy="630942"/>
          </a:xfrm>
          <a:prstGeom prst="rect">
            <a:avLst/>
          </a:prstGeom>
        </p:spPr>
        <p:txBody>
          <a:bodyPr wrap="none">
            <a:spAutoFit/>
          </a:bodyPr>
          <a:lstStyle/>
          <a:p>
            <a:pPr lvl="0" eaLnBrk="1" hangingPunct="1"/>
            <a:r>
              <a:rPr lang="en-US" sz="3500" b="1" dirty="0" smtClean="0">
                <a:solidFill>
                  <a:srgbClr val="0070C0"/>
                </a:solidFill>
                <a:latin typeface="Arial" pitchFamily="34" charset="0"/>
                <a:ea typeface="Times New Roman" pitchFamily="18" charset="0"/>
              </a:rPr>
              <a:t>(B).	CONDITIONS- SECTION  10B</a:t>
            </a:r>
          </a:p>
        </p:txBody>
      </p:sp>
      <p:sp>
        <p:nvSpPr>
          <p:cNvPr id="109569" name="Rectangle 1"/>
          <p:cNvSpPr>
            <a:spLocks noChangeArrowheads="1"/>
          </p:cNvSpPr>
          <p:nvPr/>
        </p:nvSpPr>
        <p:spPr bwMode="auto">
          <a:xfrm>
            <a:off x="336551" y="1863725"/>
            <a:ext cx="8439151" cy="4616648"/>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1" i="1" u="none" strike="noStrike" cap="none" normalizeH="0" baseline="0" dirty="0" smtClean="0">
                <a:ln>
                  <a:noFill/>
                </a:ln>
                <a:solidFill>
                  <a:schemeClr val="tx1"/>
                </a:solidFill>
                <a:effectLst/>
                <a:latin typeface="Arial" pitchFamily="34" charset="0"/>
                <a:ea typeface="Times New Roman" pitchFamily="18" charset="0"/>
              </a:rPr>
              <a:t>(8). Dual benefit not allowed criteria</a:t>
            </a:r>
            <a:r>
              <a:rPr kumimoji="0" lang="en-US" sz="2000" b="1" i="0" u="none" strike="noStrike" cap="none" normalizeH="0" baseline="0" dirty="0" smtClean="0">
                <a:ln>
                  <a:noFill/>
                </a:ln>
                <a:solidFill>
                  <a:schemeClr val="tx1"/>
                </a:solidFill>
                <a:effectLst/>
                <a:latin typeface="Arial" pitchFamily="34" charset="0"/>
                <a:ea typeface="Times New Roman" pitchFamily="18" charset="0"/>
              </a:rPr>
              <a:t> —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Where any amount of profits and gains is claimed and allowed under this section, deduction to the extent of such profits and gains shall not be allowed under any other provisions of Section 10A or Section 10BA or Chapter-VIA under the heading ‘C. Deductions in respect of certain incomes’. Deduction under this section shall not exceed the profits and gains of eligible business.</a:t>
            </a:r>
          </a:p>
          <a:p>
            <a:pPr marL="0" marR="0" lvl="0" indent="0" algn="l" defTabSz="914400" rtl="0" eaLnBrk="0" fontAlgn="base" latinLnBrk="0" hangingPunct="0">
              <a:lnSpc>
                <a:spcPct val="100000"/>
              </a:lnSpc>
              <a:spcBef>
                <a:spcPct val="0"/>
              </a:spcBef>
              <a:spcAft>
                <a:spcPct val="0"/>
              </a:spcAft>
              <a:buClrTx/>
              <a:buSzTx/>
              <a:tabLst/>
            </a:pPr>
            <a:endParaRPr lang="en-US" sz="2000" dirty="0" smtClean="0">
              <a:latin typeface="Arial" pitchFamily="34" charset="0"/>
            </a:endParaRPr>
          </a:p>
          <a:p>
            <a:r>
              <a:rPr lang="en-US" sz="2000" b="1" i="1" dirty="0" smtClean="0">
                <a:latin typeface="Arial" pitchFamily="34" charset="0"/>
                <a:cs typeface="Arial" pitchFamily="34" charset="0"/>
              </a:rPr>
              <a:t>(9). Depreciation criteria</a:t>
            </a:r>
            <a:r>
              <a:rPr lang="en-US" sz="2000" b="1" dirty="0" smtClean="0">
                <a:latin typeface="Arial" pitchFamily="34" charset="0"/>
                <a:cs typeface="Arial" pitchFamily="34" charset="0"/>
              </a:rPr>
              <a:t> — </a:t>
            </a:r>
            <a:r>
              <a:rPr lang="en-US" sz="2000" dirty="0" smtClean="0">
                <a:latin typeface="Arial" pitchFamily="34" charset="0"/>
                <a:cs typeface="Arial" pitchFamily="34" charset="0"/>
              </a:rPr>
              <a:t>Written down value of any asset used for the purposes of the business of the undertaking shall be computed as if the assessee had claimed and been actually allowed the deduction in respect of depreciation under Section 32 for each of the relevant assessment year.</a:t>
            </a: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2551</TotalTime>
  <Words>1680</Words>
  <Application>Microsoft PowerPoint</Application>
  <PresentationFormat>On-screen Show (4:3)</PresentationFormat>
  <Paragraphs>145</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Profile</vt:lpstr>
      <vt:lpstr>Tax Planning through Investments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THANK YOU</vt:lpstr>
    </vt:vector>
  </TitlesOfParts>
  <Company>Mohan Aggarwal &amp;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presentation</dc:title>
  <dc:subject>GST presentation</dc:subject>
  <dc:creator>CA Rajat Mohan</dc:creator>
  <cp:keywords>GST</cp:keywords>
  <cp:lastModifiedBy>RAJAT</cp:lastModifiedBy>
  <cp:revision>327</cp:revision>
  <cp:lastPrinted>1601-01-01T00:00:00Z</cp:lastPrinted>
  <dcterms:created xsi:type="dcterms:W3CDTF">1601-01-01T00:00:00Z</dcterms:created>
  <dcterms:modified xsi:type="dcterms:W3CDTF">2011-04-22T06:33:42Z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hecked by">
    <vt:lpwstr>MOhan Aggarwal &amp; Associates</vt:lpwstr>
  </property>
</Properties>
</file>