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334" r:id="rId2"/>
    <p:sldId id="324" r:id="rId3"/>
    <p:sldId id="326" r:id="rId4"/>
    <p:sldId id="327" r:id="rId5"/>
    <p:sldId id="328" r:id="rId6"/>
    <p:sldId id="329" r:id="rId7"/>
    <p:sldId id="330" r:id="rId8"/>
    <p:sldId id="331" r:id="rId9"/>
    <p:sldId id="332" r:id="rId10"/>
    <p:sldId id="322"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307" r:id="rId40"/>
    <p:sldId id="285" r:id="rId41"/>
    <p:sldId id="308" r:id="rId42"/>
    <p:sldId id="286" r:id="rId43"/>
    <p:sldId id="287" r:id="rId44"/>
    <p:sldId id="309" r:id="rId45"/>
    <p:sldId id="288" r:id="rId46"/>
    <p:sldId id="310" r:id="rId47"/>
    <p:sldId id="289" r:id="rId48"/>
    <p:sldId id="311" r:id="rId49"/>
    <p:sldId id="290" r:id="rId50"/>
    <p:sldId id="312" r:id="rId51"/>
    <p:sldId id="291" r:id="rId52"/>
    <p:sldId id="313" r:id="rId53"/>
    <p:sldId id="314" r:id="rId54"/>
    <p:sldId id="315" r:id="rId55"/>
    <p:sldId id="316" r:id="rId56"/>
    <p:sldId id="292" r:id="rId57"/>
    <p:sldId id="293" r:id="rId58"/>
    <p:sldId id="294" r:id="rId59"/>
    <p:sldId id="295" r:id="rId60"/>
    <p:sldId id="296" r:id="rId61"/>
    <p:sldId id="297" r:id="rId62"/>
    <p:sldId id="298" r:id="rId63"/>
    <p:sldId id="317" r:id="rId64"/>
    <p:sldId id="299" r:id="rId65"/>
    <p:sldId id="318" r:id="rId66"/>
    <p:sldId id="300" r:id="rId67"/>
    <p:sldId id="319" r:id="rId68"/>
    <p:sldId id="301" r:id="rId69"/>
    <p:sldId id="302" r:id="rId70"/>
    <p:sldId id="303" r:id="rId71"/>
    <p:sldId id="304" r:id="rId72"/>
    <p:sldId id="305" r:id="rId73"/>
    <p:sldId id="320" r:id="rId74"/>
    <p:sldId id="306" r:id="rId75"/>
    <p:sldId id="336" r:id="rId76"/>
    <p:sldId id="337" r:id="rId77"/>
    <p:sldId id="338" r:id="rId78"/>
    <p:sldId id="339" r:id="rId79"/>
    <p:sldId id="340" r:id="rId80"/>
    <p:sldId id="321" r:id="rId81"/>
    <p:sldId id="335" r:id="rId82"/>
    <p:sldId id="341" r:id="rId83"/>
    <p:sldId id="342" r:id="rId84"/>
    <p:sldId id="343" r:id="rId8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0" d="100"/>
          <a:sy n="70" d="100"/>
        </p:scale>
        <p:origin x="-1386"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E77EA8D5-63D6-4BF2-9F30-212C79627C73}" type="datetimeFigureOut">
              <a:rPr lang="en-US" smtClean="0"/>
              <a:pPr/>
              <a:t>09/08/2014</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EF385C6B-66B9-44B5-B447-4C43E285A5A3}" type="slidenum">
              <a:rPr lang="en-US" smtClean="0"/>
              <a:pPr/>
              <a:t>‹#›</a:t>
            </a:fld>
            <a:endParaRPr lang="en-US"/>
          </a:p>
        </p:txBody>
      </p:sp>
    </p:spTree>
  </p:cSld>
  <p:clrMapOvr>
    <a:masterClrMapping/>
  </p:clrMapOvr>
  <p:transition spd="med">
    <p:wheel/>
    <p:sndAc>
      <p:stSnd>
        <p:snd r:embed="rId1" name="camera.wav" builtIn="1"/>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77EA8D5-63D6-4BF2-9F30-212C79627C73}" type="datetimeFigureOut">
              <a:rPr lang="en-US" smtClean="0"/>
              <a:pPr/>
              <a:t>09/08/2014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F385C6B-66B9-44B5-B447-4C43E285A5A3}" type="slidenum">
              <a:rPr lang="en-US" smtClean="0"/>
              <a:pPr/>
              <a:t>‹#›</a:t>
            </a:fld>
            <a:endParaRPr lang="en-US"/>
          </a:p>
        </p:txBody>
      </p:sp>
    </p:spTree>
  </p:cSld>
  <p:clrMapOvr>
    <a:masterClrMapping/>
  </p:clrMapOvr>
  <p:transition spd="med">
    <p:wheel/>
    <p:sndAc>
      <p:stSnd>
        <p:snd r:embed="rId1" name="camera.wav" builtIn="1"/>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77EA8D5-63D6-4BF2-9F30-212C79627C73}" type="datetimeFigureOut">
              <a:rPr lang="en-US" smtClean="0"/>
              <a:pPr/>
              <a:t>09/08/2014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F385C6B-66B9-44B5-B447-4C43E285A5A3}" type="slidenum">
              <a:rPr lang="en-US" smtClean="0"/>
              <a:pPr/>
              <a:t>‹#›</a:t>
            </a:fld>
            <a:endParaRPr lang="en-US"/>
          </a:p>
        </p:txBody>
      </p:sp>
    </p:spTree>
  </p:cSld>
  <p:clrMapOvr>
    <a:masterClrMapping/>
  </p:clrMapOvr>
  <p:transition spd="med">
    <p:wheel/>
    <p:sndAc>
      <p:stSnd>
        <p:snd r:embed="rId1" name="camera.wav" builtIn="1"/>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77EA8D5-63D6-4BF2-9F30-212C79627C73}" type="datetimeFigureOut">
              <a:rPr lang="en-US" smtClean="0"/>
              <a:pPr/>
              <a:t>09/08/2014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F385C6B-66B9-44B5-B447-4C43E285A5A3}"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spd="med">
    <p:wheel/>
    <p:sndAc>
      <p:stSnd>
        <p:snd r:embed="rId1" name="camera.wav" builtIn="1"/>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E77EA8D5-63D6-4BF2-9F30-212C79627C73}" type="datetimeFigureOut">
              <a:rPr lang="en-US" smtClean="0"/>
              <a:pPr/>
              <a:t>09/08/2014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F385C6B-66B9-44B5-B447-4C43E285A5A3}"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p:wheel/>
    <p:sndAc>
      <p:stSnd>
        <p:snd r:embed="rId1" name="camera.wav" builtIn="1"/>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77EA8D5-63D6-4BF2-9F30-212C79627C73}" type="datetimeFigureOut">
              <a:rPr lang="en-US" smtClean="0"/>
              <a:pPr/>
              <a:t>09/08/2014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F385C6B-66B9-44B5-B447-4C43E285A5A3}"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spd="med">
    <p:wheel/>
    <p:sndAc>
      <p:stSnd>
        <p:snd r:embed="rId1" name="camera.wav" builtIn="1"/>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77EA8D5-63D6-4BF2-9F30-212C79627C73}" type="datetimeFigureOut">
              <a:rPr lang="en-US" smtClean="0"/>
              <a:pPr/>
              <a:t>09/08/2014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EF385C6B-66B9-44B5-B447-4C43E285A5A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spd="med">
    <p:wheel/>
    <p:sndAc>
      <p:stSnd>
        <p:snd r:embed="rId1" name="camera.wav" builtIn="1"/>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E77EA8D5-63D6-4BF2-9F30-212C79627C73}" type="datetimeFigureOut">
              <a:rPr lang="en-US" smtClean="0"/>
              <a:pPr/>
              <a:t>09/08/2014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EF385C6B-66B9-44B5-B447-4C43E285A5A3}"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spd="med">
    <p:wheel/>
    <p:sndAc>
      <p:stSnd>
        <p:snd r:embed="rId1" name="camera.wav" builtIn="1"/>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E77EA8D5-63D6-4BF2-9F30-212C79627C73}" type="datetimeFigureOut">
              <a:rPr lang="en-US" smtClean="0"/>
              <a:pPr/>
              <a:t>09/08/2014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EF385C6B-66B9-44B5-B447-4C43E285A5A3}" type="slidenum">
              <a:rPr lang="en-US" smtClean="0"/>
              <a:pPr/>
              <a:t>‹#›</a:t>
            </a:fld>
            <a:endParaRPr lang="en-US"/>
          </a:p>
        </p:txBody>
      </p:sp>
    </p:spTree>
  </p:cSld>
  <p:clrMapOvr>
    <a:masterClrMapping/>
  </p:clrMapOvr>
  <p:transition spd="med">
    <p:wheel/>
    <p:sndAc>
      <p:stSnd>
        <p:snd r:embed="rId1" name="camera.wav" builtIn="1"/>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E77EA8D5-63D6-4BF2-9F30-212C79627C73}" type="datetimeFigureOut">
              <a:rPr lang="en-US" smtClean="0"/>
              <a:pPr/>
              <a:t>09/08/2014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F385C6B-66B9-44B5-B447-4C43E285A5A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spd="med">
    <p:wheel/>
    <p:sndAc>
      <p:stSnd>
        <p:snd r:embed="rId1" name="camera.wav" builtIn="1"/>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E77EA8D5-63D6-4BF2-9F30-212C79627C73}" type="datetimeFigureOut">
              <a:rPr lang="en-US" smtClean="0"/>
              <a:pPr/>
              <a:t>09/08/2014</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EF385C6B-66B9-44B5-B447-4C43E285A5A3}"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p:wheel/>
    <p:sndAc>
      <p:stSnd>
        <p:snd r:embed="rId1" name="camera.wav" builtIn="1"/>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77EA8D5-63D6-4BF2-9F30-212C79627C73}" type="datetimeFigureOut">
              <a:rPr lang="en-US" smtClean="0"/>
              <a:pPr/>
              <a:t>09/08/2014</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F385C6B-66B9-44B5-B447-4C43E285A5A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med">
    <p:wheel/>
    <p:sndAc>
      <p:stSnd>
        <p:snd r:embed="rId13" name="camera.wav" builtIn="1"/>
      </p:stSnd>
    </p:sndAc>
  </p:transition>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hyperlink" Target="http://law.incometaxindia.gov.in/DIT/HtmlFileProcess.aspx?FooterPath=D:\WebSites\DITTaxmann\Act2010\DirectTaxLaws\ITACT\HTMLFiles\2013&amp;DFile=ftn62_section44ab.htm&amp;tar=middle" TargetMode="External"/><Relationship Id="rId13" Type="http://schemas.openxmlformats.org/officeDocument/2006/relationships/hyperlink" Target="http://law.incometaxindia.gov.in/DIT/HtmlFileProcess.aspx?FooterPath=D:\WebSites\DITTaxmann\Act2010\DirectTaxLaws\ITACT\HTMLFiles\2013&amp;DFile=ftn64_section44ab.htm&amp;tar=middle" TargetMode="External"/><Relationship Id="rId18" Type="http://schemas.openxmlformats.org/officeDocument/2006/relationships/hyperlink" Target="http://law.incometaxindia.gov.in/DIT/HtmlFileProcess.aspx?FooterPath=D:\WebSites\DITTaxmann\Act2010\DirectTaxLaws\ITACT\HTMLFiles\2013&amp;DFile=ftn68_section44ab.htm&amp;tar=middle" TargetMode="External"/><Relationship Id="rId3" Type="http://schemas.openxmlformats.org/officeDocument/2006/relationships/hyperlink" Target="http://law.incometaxindia.gov.in/DIT/HtmlFileProcess.aspx?FooterPath=D:\WebSites\DITTaxmann\Act2010\DirectTaxLaws\ITACT\HTMLFiles\2013&amp;DFile=ftn56_section44ab.htm&amp;tar=middle" TargetMode="External"/><Relationship Id="rId7" Type="http://schemas.openxmlformats.org/officeDocument/2006/relationships/hyperlink" Target="http://law.incometaxindia.gov.in/DIT/HtmlFileProcess.aspx?FooterPath=D:\WebSites\DITTaxmann\Act2010\DirectTaxLaws\ITACT\HTMLFiles\2013&amp;DFile=ftn61_section44ab.htm&amp;tar=middle" TargetMode="External"/><Relationship Id="rId12" Type="http://schemas.openxmlformats.org/officeDocument/2006/relationships/hyperlink" Target="http://law.incometaxindia.gov.in/DIT/HtmlFileProcess.aspx?FooterPath=D:\WebSites\DITTaxmann\Act2010\DirectTaxLaws\ITACT\HTMLFiles\2013&amp;DFile=section44bbb.htm&amp;tar=top" TargetMode="External"/><Relationship Id="rId17" Type="http://schemas.openxmlformats.org/officeDocument/2006/relationships/hyperlink" Target="http://law.incometaxindia.gov.in/DIT/HtmlFileProcess.aspx?FooterPath=D:\WebSites\DITTaxmann\Act2010\DirectTaxLaws\ITACT\HTMLFiles\2013&amp;DFile=ftn67_section44ab.htm&amp;tar=middle" TargetMode="External"/><Relationship Id="rId2" Type="http://schemas.openxmlformats.org/officeDocument/2006/relationships/audio" Target="../media/audio1.wav"/><Relationship Id="rId16" Type="http://schemas.openxmlformats.org/officeDocument/2006/relationships/hyperlink" Target="http://law.incometaxindia.gov.in/DIT/HtmlFileProcess.aspx?FooterPath=D:\WebSites\DITTaxmann\Act2010\DirectTaxLaws\ITACT\HTMLFiles\2013&amp;DFile=section44ad.htm&amp;tar=top" TargetMode="External"/><Relationship Id="rId1" Type="http://schemas.openxmlformats.org/officeDocument/2006/relationships/slideLayout" Target="../slideLayouts/slideLayout2.xml"/><Relationship Id="rId6" Type="http://schemas.openxmlformats.org/officeDocument/2006/relationships/hyperlink" Target="http://law.incometaxindia.gov.in/DIT/HtmlFileProcess.aspx?FooterPath=D:\WebSites\DITTaxmann\Act2010\DirectTaxLaws\ITACT\HTMLFiles\2013&amp;DFile=ftn60_section44ab.htm&amp;tar=middle" TargetMode="External"/><Relationship Id="rId11" Type="http://schemas.openxmlformats.org/officeDocument/2006/relationships/hyperlink" Target="http://law.incometaxindia.gov.in/DIT/HtmlFileProcess.aspx?FooterPath=D:\WebSites\DITTaxmann\Act2010\DirectTaxLaws\ITACT\HTMLFiles\2013&amp;DFile=section44bb.htm&amp;tar=top" TargetMode="External"/><Relationship Id="rId5" Type="http://schemas.openxmlformats.org/officeDocument/2006/relationships/hyperlink" Target="http://law.incometaxindia.gov.in/DIT/HtmlFileProcess.aspx?FooterPath=D:\WebSites\DITTaxmann\Act2010\DirectTaxLaws\ITACT\HTMLFiles\2013&amp;DFile=ftn59_section44ab.htm&amp;tar=middle" TargetMode="External"/><Relationship Id="rId15" Type="http://schemas.openxmlformats.org/officeDocument/2006/relationships/hyperlink" Target="http://law.incometaxindia.gov.in/DIT/HtmlFileProcess.aspx?FooterPath=D:\WebSites\DITTaxmann\Act2010\DirectTaxLaws\ITACT\HTMLFiles\2013&amp;DFile=ftn66_section44ab.htm&amp;tar=middle" TargetMode="External"/><Relationship Id="rId10" Type="http://schemas.openxmlformats.org/officeDocument/2006/relationships/hyperlink" Target="http://law.incometaxindia.gov.in/DIT/HtmlFileProcess.aspx?FooterPath=D:\WebSites\DITTaxmann\Act2010\DirectTaxLaws\ITACT\HTMLFiles\2013&amp;DFile=ftn63_section44ab.htm&amp;tar=middle" TargetMode="External"/><Relationship Id="rId4" Type="http://schemas.openxmlformats.org/officeDocument/2006/relationships/hyperlink" Target="http://law.incometaxindia.gov.in/DIT/HtmlFileProcess.aspx?FooterPath=D:\WebSites\DITTaxmann\Act2010\DirectTaxLaws\ITACT\HTMLFiles\2013&amp;DFile=ftn57-58_section44ab.htm&amp;tar=middle" TargetMode="External"/><Relationship Id="rId9" Type="http://schemas.openxmlformats.org/officeDocument/2006/relationships/hyperlink" Target="http://law.incometaxindia.gov.in/DIT/HtmlFileProcess.aspx?FooterPath=D:\WebSites\DITTaxmann\Act2010\DirectTaxLaws\ITACT\HTMLFiles\2013&amp;DFile=section44ae.htm&amp;tar=top" TargetMode="External"/><Relationship Id="rId14" Type="http://schemas.openxmlformats.org/officeDocument/2006/relationships/hyperlink" Target="http://law.incometaxindia.gov.in/DIT/HtmlFileProcess.aspx?FooterPath=D:\WebSites\DITTaxmann\Act2010\DirectTaxLaws\ITACT\HTMLFiles\2013&amp;DFile=ftn65_section44ab.htm&amp;tar=middle" TargetMode="External"/></Relationships>
</file>

<file path=ppt/slides/_rels/slide4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7643834"/>
          </a:xfrm>
        </p:spPr>
        <p:txBody>
          <a:bodyPr>
            <a:noAutofit/>
          </a:bodyPr>
          <a:lstStyle/>
          <a:p>
            <a:pPr algn="ctr"/>
            <a:r>
              <a:rPr lang="en-US" sz="4000" b="1" dirty="0" smtClean="0">
                <a:latin typeface="Book Antiqua" pitchFamily="18" charset="0"/>
              </a:rPr>
              <a:t/>
            </a:r>
            <a:br>
              <a:rPr lang="en-US" sz="4000" b="1" dirty="0" smtClean="0">
                <a:latin typeface="Book Antiqua" pitchFamily="18" charset="0"/>
              </a:rPr>
            </a:br>
            <a:r>
              <a:rPr lang="en-US" sz="4000" b="1" dirty="0" smtClean="0">
                <a:latin typeface="Book Antiqua" pitchFamily="18" charset="0"/>
              </a:rPr>
              <a:t/>
            </a:r>
            <a:br>
              <a:rPr lang="en-US" sz="4000" b="1" dirty="0" smtClean="0">
                <a:latin typeface="Book Antiqua" pitchFamily="18" charset="0"/>
              </a:rPr>
            </a:br>
            <a:r>
              <a:rPr lang="en-US" sz="4000" b="1" dirty="0" smtClean="0">
                <a:latin typeface="Book Antiqua" pitchFamily="18" charset="0"/>
              </a:rPr>
              <a:t/>
            </a:r>
            <a:br>
              <a:rPr lang="en-US" sz="4000" b="1" dirty="0" smtClean="0">
                <a:latin typeface="Book Antiqua" pitchFamily="18" charset="0"/>
              </a:rPr>
            </a:br>
            <a:r>
              <a:rPr lang="en-US" sz="4000" dirty="0" smtClean="0">
                <a:latin typeface="Book Antiqua" pitchFamily="18" charset="0"/>
              </a:rPr>
              <a:t/>
            </a:r>
            <a:br>
              <a:rPr lang="en-US" sz="4000" dirty="0" smtClean="0">
                <a:latin typeface="Book Antiqua" pitchFamily="18" charset="0"/>
              </a:rPr>
            </a:br>
            <a:r>
              <a:rPr lang="en-US" sz="4000" b="1" dirty="0" smtClean="0">
                <a:latin typeface="Book Antiqua" pitchFamily="18" charset="0"/>
              </a:rPr>
              <a:t>Practical Workshop on </a:t>
            </a:r>
            <a:br>
              <a:rPr lang="en-US" sz="4000" b="1" dirty="0" smtClean="0">
                <a:latin typeface="Book Antiqua" pitchFamily="18" charset="0"/>
              </a:rPr>
            </a:br>
            <a:r>
              <a:rPr lang="en-US" sz="4000" b="1" dirty="0" smtClean="0">
                <a:latin typeface="Book Antiqua" pitchFamily="18" charset="0"/>
              </a:rPr>
              <a:t>Online Filing of Tax Audit Report</a:t>
            </a:r>
            <a:r>
              <a:rPr lang="en-US" sz="4000" dirty="0" smtClean="0">
                <a:latin typeface="Book Antiqua" pitchFamily="18" charset="0"/>
              </a:rPr>
              <a:t/>
            </a:r>
            <a:br>
              <a:rPr lang="en-US" sz="4000" dirty="0" smtClean="0">
                <a:latin typeface="Book Antiqua" pitchFamily="18" charset="0"/>
              </a:rPr>
            </a:br>
            <a:r>
              <a:rPr lang="en-US" sz="4000" dirty="0" smtClean="0">
                <a:latin typeface="Book Antiqua" pitchFamily="18" charset="0"/>
              </a:rPr>
              <a:t/>
            </a:r>
            <a:br>
              <a:rPr lang="en-US" sz="4000" dirty="0" smtClean="0">
                <a:latin typeface="Book Antiqua" pitchFamily="18" charset="0"/>
              </a:rPr>
            </a:br>
            <a:r>
              <a:rPr lang="en-US" sz="4000" dirty="0" smtClean="0">
                <a:latin typeface="Book Antiqua" pitchFamily="18" charset="0"/>
              </a:rPr>
              <a:t>	</a:t>
            </a:r>
            <a:r>
              <a:rPr lang="en-US" sz="3200" b="1" dirty="0" smtClean="0">
                <a:latin typeface="Book Antiqua" pitchFamily="18" charset="0"/>
              </a:rPr>
              <a:t>By:-</a:t>
            </a:r>
            <a:r>
              <a:rPr lang="en-US" sz="3200" dirty="0" smtClean="0">
                <a:latin typeface="Book Antiqua" pitchFamily="18" charset="0"/>
              </a:rPr>
              <a:t/>
            </a:r>
            <a:br>
              <a:rPr lang="en-US" sz="3200" dirty="0" smtClean="0">
                <a:latin typeface="Book Antiqua" pitchFamily="18" charset="0"/>
              </a:rPr>
            </a:br>
            <a:r>
              <a:rPr lang="en-US" sz="3200" dirty="0" smtClean="0">
                <a:latin typeface="Book Antiqua" pitchFamily="18" charset="0"/>
              </a:rPr>
              <a:t>		  </a:t>
            </a:r>
            <a:r>
              <a:rPr lang="en-US" sz="3000" b="1" dirty="0" smtClean="0">
                <a:latin typeface="Book Antiqua" pitchFamily="18" charset="0"/>
              </a:rPr>
              <a:t>CA MANOJ LAMBA</a:t>
            </a:r>
            <a:br>
              <a:rPr lang="en-US" sz="3000" b="1" dirty="0" smtClean="0">
                <a:latin typeface="Book Antiqua" pitchFamily="18" charset="0"/>
              </a:rPr>
            </a:br>
            <a:r>
              <a:rPr lang="en-US" sz="3000" b="1" dirty="0" smtClean="0">
                <a:latin typeface="Book Antiqua" pitchFamily="18" charset="0"/>
              </a:rPr>
              <a:t>			B.COM, FCA, LL.B., ICSI Licentiate</a:t>
            </a:r>
            <a:br>
              <a:rPr lang="en-US" sz="3000" b="1" dirty="0" smtClean="0">
                <a:latin typeface="Book Antiqua" pitchFamily="18" charset="0"/>
              </a:rPr>
            </a:br>
            <a:r>
              <a:rPr lang="en-US" sz="3200" b="1" dirty="0" smtClean="0">
                <a:latin typeface="Book Antiqua" pitchFamily="18" charset="0"/>
              </a:rPr>
              <a:t>	Mobile:- 09355371639</a:t>
            </a:r>
            <a:br>
              <a:rPr lang="en-US" sz="3200" b="1" dirty="0" smtClean="0">
                <a:latin typeface="Book Antiqua" pitchFamily="18" charset="0"/>
              </a:rPr>
            </a:br>
            <a:r>
              <a:rPr lang="en-US" sz="3200" b="1" dirty="0" smtClean="0">
                <a:latin typeface="Book Antiqua" pitchFamily="18" charset="0"/>
              </a:rPr>
              <a:t>			E-Mail:- mlc_ca@rediffmail.com</a:t>
            </a:r>
            <a:br>
              <a:rPr lang="en-US" sz="3200" b="1" dirty="0" smtClean="0">
                <a:latin typeface="Book Antiqua" pitchFamily="18" charset="0"/>
              </a:rPr>
            </a:br>
            <a:r>
              <a:rPr lang="en-US" sz="3200" b="1" dirty="0" smtClean="0">
                <a:latin typeface="Book Antiqua" pitchFamily="18" charset="0"/>
              </a:rPr>
              <a:t/>
            </a:r>
            <a:br>
              <a:rPr lang="en-US" sz="3200" b="1" dirty="0" smtClean="0">
                <a:latin typeface="Book Antiqua" pitchFamily="18" charset="0"/>
              </a:rPr>
            </a:br>
            <a:r>
              <a:rPr lang="en-US" sz="3200" b="1" dirty="0" smtClean="0">
                <a:latin typeface="Book Antiqua" pitchFamily="18" charset="0"/>
              </a:rPr>
              <a:t/>
            </a:r>
            <a:br>
              <a:rPr lang="en-US" sz="3200" b="1" dirty="0" smtClean="0">
                <a:latin typeface="Book Antiqua" pitchFamily="18" charset="0"/>
              </a:rPr>
            </a:br>
            <a:r>
              <a:rPr lang="en-US" sz="4000" b="1" dirty="0" smtClean="0">
                <a:latin typeface="Book Antiqua" pitchFamily="18" charset="0"/>
              </a:rPr>
              <a:t/>
            </a:r>
            <a:br>
              <a:rPr lang="en-US" sz="4000" b="1" dirty="0" smtClean="0">
                <a:latin typeface="Book Antiqua" pitchFamily="18" charset="0"/>
              </a:rPr>
            </a:br>
            <a:r>
              <a:rPr lang="en-US" sz="4800" b="1" dirty="0" smtClean="0">
                <a:latin typeface="Book Antiqua" pitchFamily="18" charset="0"/>
              </a:rPr>
              <a:t/>
            </a:r>
            <a:br>
              <a:rPr lang="en-US" sz="4800" b="1" dirty="0" smtClean="0">
                <a:latin typeface="Book Antiqua" pitchFamily="18" charset="0"/>
              </a:rPr>
            </a:br>
            <a:endParaRPr lang="en-IN" sz="4800" b="1" dirty="0">
              <a:latin typeface="Book Antiqua" pitchFamily="18" charset="0"/>
            </a:endParaRPr>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srcRect/>
          <a:stretch>
            <a:fillRect/>
          </a:stretch>
        </p:blipFill>
        <p:spPr bwMode="auto">
          <a:xfrm>
            <a:off x="-228600" y="-228600"/>
            <a:ext cx="10058400" cy="7467600"/>
          </a:xfrm>
          <a:prstGeom prst="rect">
            <a:avLst/>
          </a:prstGeom>
          <a:noFill/>
          <a:ln w="9525">
            <a:noFill/>
            <a:miter lim="800000"/>
            <a:headEnd/>
            <a:tailEnd/>
          </a:ln>
          <a:effectLst/>
        </p:spPr>
      </p:pic>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srcRect/>
          <a:stretch>
            <a:fillRect/>
          </a:stretch>
        </p:blipFill>
        <p:spPr bwMode="auto">
          <a:xfrm>
            <a:off x="0" y="-457200"/>
            <a:ext cx="9677400" cy="7315200"/>
          </a:xfrm>
          <a:prstGeom prst="rect">
            <a:avLst/>
          </a:prstGeom>
          <a:noFill/>
          <a:ln w="9525">
            <a:noFill/>
            <a:miter lim="800000"/>
            <a:headEnd/>
            <a:tailEnd/>
          </a:ln>
          <a:effectLst/>
        </p:spPr>
      </p:pic>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srcRect/>
          <a:stretch>
            <a:fillRect/>
          </a:stretch>
        </p:blipFill>
        <p:spPr bwMode="auto">
          <a:xfrm>
            <a:off x="0" y="0"/>
            <a:ext cx="9144000" cy="7239000"/>
          </a:xfrm>
          <a:prstGeom prst="rect">
            <a:avLst/>
          </a:prstGeom>
          <a:noFill/>
          <a:ln w="9525">
            <a:noFill/>
            <a:miter lim="800000"/>
            <a:headEnd/>
            <a:tailEnd/>
          </a:ln>
          <a:effectLst/>
        </p:spPr>
      </p:pic>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srcRect/>
          <a:stretch>
            <a:fillRect/>
          </a:stretch>
        </p:blipFill>
        <p:spPr bwMode="auto">
          <a:xfrm>
            <a:off x="0" y="0"/>
            <a:ext cx="9144000" cy="7315200"/>
          </a:xfrm>
          <a:prstGeom prst="rect">
            <a:avLst/>
          </a:prstGeom>
          <a:noFill/>
          <a:ln w="9525">
            <a:noFill/>
            <a:miter lim="800000"/>
            <a:headEnd/>
            <a:tailEnd/>
          </a:ln>
          <a:effectLst/>
        </p:spPr>
      </p:pic>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srcRect/>
          <a:stretch>
            <a:fillRect/>
          </a:stretch>
        </p:blipFill>
        <p:spPr bwMode="auto">
          <a:xfrm>
            <a:off x="0" y="0"/>
            <a:ext cx="9144000" cy="7315200"/>
          </a:xfrm>
          <a:prstGeom prst="rect">
            <a:avLst/>
          </a:prstGeom>
          <a:noFill/>
          <a:ln w="9525">
            <a:noFill/>
            <a:miter lim="800000"/>
            <a:headEnd/>
            <a:tailEnd/>
          </a:ln>
          <a:effectLst/>
        </p:spPr>
      </p:pic>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srcRect/>
          <a:stretch>
            <a:fillRect/>
          </a:stretch>
        </p:blipFill>
        <p:spPr bwMode="auto">
          <a:xfrm>
            <a:off x="0" y="0"/>
            <a:ext cx="9144000" cy="7315200"/>
          </a:xfrm>
          <a:prstGeom prst="rect">
            <a:avLst/>
          </a:prstGeom>
          <a:noFill/>
          <a:ln w="9525">
            <a:noFill/>
            <a:miter lim="800000"/>
            <a:headEnd/>
            <a:tailEnd/>
          </a:ln>
          <a:effectLst/>
        </p:spPr>
      </p:pic>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srcRect/>
          <a:stretch>
            <a:fillRect/>
          </a:stretch>
        </p:blipFill>
        <p:spPr bwMode="auto">
          <a:xfrm>
            <a:off x="0" y="0"/>
            <a:ext cx="9906000" cy="7239000"/>
          </a:xfrm>
          <a:prstGeom prst="rect">
            <a:avLst/>
          </a:prstGeom>
          <a:noFill/>
          <a:ln w="9525">
            <a:noFill/>
            <a:miter lim="800000"/>
            <a:headEnd/>
            <a:tailEnd/>
          </a:ln>
          <a:effectLst/>
        </p:spPr>
      </p:pic>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1219200" y="11353803"/>
          <a:ext cx="12115800" cy="12578077"/>
        </p:xfrm>
        <a:graphic>
          <a:graphicData uri="http://schemas.openxmlformats.org/drawingml/2006/table">
            <a:tbl>
              <a:tblPr firstRow="1" bandRow="1">
                <a:tableStyleId>{5C22544A-7EE6-4342-B048-85BDC9FD1C3A}</a:tableStyleId>
              </a:tblPr>
              <a:tblGrid>
                <a:gridCol w="4038600"/>
                <a:gridCol w="4038600"/>
                <a:gridCol w="4038600"/>
              </a:tblGrid>
              <a:tr h="2337363">
                <a:tc>
                  <a:txBody>
                    <a:bodyPr/>
                    <a:lstStyle/>
                    <a:p>
                      <a:endParaRPr lang="en-US" dirty="0"/>
                    </a:p>
                  </a:txBody>
                  <a:tcPr/>
                </a:tc>
                <a:tc>
                  <a:txBody>
                    <a:bodyPr/>
                    <a:lstStyle/>
                    <a:p>
                      <a:pPr marL="0" marR="0">
                        <a:lnSpc>
                          <a:spcPct val="115000"/>
                        </a:lnSpc>
                        <a:spcBef>
                          <a:spcPts val="0"/>
                        </a:spcBef>
                        <a:spcAft>
                          <a:spcPts val="0"/>
                        </a:spcAft>
                      </a:pPr>
                      <a:r>
                        <a:rPr lang="en-US" sz="1000" dirty="0">
                          <a:solidFill>
                            <a:srgbClr val="000000"/>
                          </a:solidFill>
                          <a:latin typeface="Arial"/>
                          <a:ea typeface="Calibri"/>
                        </a:rPr>
                        <a:t>FORM NO 3AC </a:t>
                      </a:r>
                      <a:endParaRPr lang="en-US" sz="1200" dirty="0">
                        <a:solidFill>
                          <a:srgbClr val="000000"/>
                        </a:solidFill>
                        <a:latin typeface="Arial"/>
                        <a:ea typeface="Calibri"/>
                      </a:endParaRPr>
                    </a:p>
                  </a:txBody>
                  <a:tcPr marL="68580" marR="68580" marT="0" marB="0"/>
                </a:tc>
                <a:tc>
                  <a:txBody>
                    <a:bodyPr/>
                    <a:lstStyle/>
                    <a:p>
                      <a:r>
                        <a:rPr lang="en-US" sz="1800" b="1" kern="1200" dirty="0" smtClean="0">
                          <a:solidFill>
                            <a:schemeClr val="lt1"/>
                          </a:solidFill>
                          <a:latin typeface="+mn-lt"/>
                          <a:ea typeface="+mn-ea"/>
                          <a:cs typeface="+mn-cs"/>
                        </a:rPr>
                        <a:t>Audit report under section 33AB(2) - Amount deposited by Tea or coffee or rubber development Account</a:t>
                      </a:r>
                      <a:endParaRPr lang="en-US" dirty="0"/>
                    </a:p>
                  </a:txBody>
                  <a:tcPr/>
                </a:tc>
              </a:tr>
              <a:tr h="3293556">
                <a:tc>
                  <a:txBody>
                    <a:bodyPr/>
                    <a:lstStyle/>
                    <a:p>
                      <a:endParaRPr lang="en-US" dirty="0"/>
                    </a:p>
                  </a:txBody>
                  <a:tcPr/>
                </a:tc>
                <a:tc>
                  <a:txBody>
                    <a:bodyPr/>
                    <a:lstStyle/>
                    <a:p>
                      <a:pPr marL="0" marR="0">
                        <a:lnSpc>
                          <a:spcPct val="115000"/>
                        </a:lnSpc>
                        <a:spcBef>
                          <a:spcPts val="0"/>
                        </a:spcBef>
                        <a:spcAft>
                          <a:spcPts val="0"/>
                        </a:spcAft>
                      </a:pPr>
                      <a:r>
                        <a:rPr lang="en-US" sz="1000" dirty="0">
                          <a:solidFill>
                            <a:srgbClr val="000000"/>
                          </a:solidFill>
                          <a:latin typeface="Arial"/>
                          <a:ea typeface="Calibri"/>
                        </a:rPr>
                        <a:t>FORM NO 3AD </a:t>
                      </a:r>
                      <a:endParaRPr lang="en-US" sz="1200" dirty="0">
                        <a:solidFill>
                          <a:srgbClr val="000000"/>
                        </a:solidFill>
                        <a:latin typeface="Arial"/>
                        <a:ea typeface="Calibri"/>
                      </a:endParaRPr>
                    </a:p>
                  </a:txBody>
                  <a:tcPr marL="68580" marR="68580" marT="0" marB="0"/>
                </a:tc>
                <a:tc>
                  <a:txBody>
                    <a:bodyPr/>
                    <a:lstStyle/>
                    <a:p>
                      <a:r>
                        <a:rPr lang="en-US" sz="1800" kern="1200" dirty="0" smtClean="0">
                          <a:solidFill>
                            <a:schemeClr val="dk1"/>
                          </a:solidFill>
                          <a:latin typeface="+mn-lt"/>
                          <a:ea typeface="+mn-ea"/>
                          <a:cs typeface="+mn-cs"/>
                        </a:rPr>
                        <a:t>Audit Report under section 33ABA(2) - Amount deposited by assessee engaged in prospecting, extraction or production of petroleum or natural gas</a:t>
                      </a:r>
                      <a:endParaRPr lang="en-US" dirty="0"/>
                    </a:p>
                  </a:txBody>
                  <a:tcPr/>
                </a:tc>
              </a:tr>
              <a:tr h="3931019">
                <a:tc>
                  <a:txBody>
                    <a:bodyPr/>
                    <a:lstStyle/>
                    <a:p>
                      <a:endParaRPr lang="en-US" dirty="0"/>
                    </a:p>
                  </a:txBody>
                  <a:tcPr/>
                </a:tc>
                <a:tc>
                  <a:txBody>
                    <a:bodyPr/>
                    <a:lstStyle/>
                    <a:p>
                      <a:pPr marL="0" marR="0">
                        <a:lnSpc>
                          <a:spcPct val="115000"/>
                        </a:lnSpc>
                        <a:spcBef>
                          <a:spcPts val="0"/>
                        </a:spcBef>
                        <a:spcAft>
                          <a:spcPts val="0"/>
                        </a:spcAft>
                      </a:pPr>
                      <a:r>
                        <a:rPr lang="en-US" sz="1000" dirty="0">
                          <a:solidFill>
                            <a:srgbClr val="000000"/>
                          </a:solidFill>
                          <a:latin typeface="Arial"/>
                          <a:ea typeface="Calibri"/>
                        </a:rPr>
                        <a:t>FORM NO 3AE </a:t>
                      </a:r>
                      <a:endParaRPr lang="en-US" sz="1200" dirty="0">
                        <a:solidFill>
                          <a:srgbClr val="000000"/>
                        </a:solidFill>
                        <a:latin typeface="Arial"/>
                        <a:ea typeface="Calibri"/>
                      </a:endParaRPr>
                    </a:p>
                  </a:txBody>
                  <a:tcPr marL="68580" marR="68580" marT="0" marB="0"/>
                </a:tc>
                <a:tc>
                  <a:txBody>
                    <a:bodyPr/>
                    <a:lstStyle/>
                    <a:p>
                      <a:r>
                        <a:rPr lang="en-US" sz="1800" kern="1200" dirty="0" smtClean="0">
                          <a:solidFill>
                            <a:schemeClr val="dk1"/>
                          </a:solidFill>
                          <a:latin typeface="+mn-lt"/>
                          <a:ea typeface="+mn-ea"/>
                          <a:cs typeface="+mn-cs"/>
                        </a:rPr>
                        <a:t>Audit report under section 35D(4)/35E(6) of the Income- tax Act, 1961 - </a:t>
                      </a:r>
                      <a:r>
                        <a:rPr lang="en-US" sz="1800" kern="1200" dirty="0" err="1" smtClean="0">
                          <a:solidFill>
                            <a:schemeClr val="dk1"/>
                          </a:solidFill>
                          <a:latin typeface="+mn-lt"/>
                          <a:ea typeface="+mn-ea"/>
                          <a:cs typeface="+mn-cs"/>
                        </a:rPr>
                        <a:t>Amortisation</a:t>
                      </a:r>
                      <a:r>
                        <a:rPr lang="en-US" sz="1800" kern="1200" dirty="0" smtClean="0">
                          <a:solidFill>
                            <a:schemeClr val="dk1"/>
                          </a:solidFill>
                          <a:latin typeface="+mn-lt"/>
                          <a:ea typeface="+mn-ea"/>
                          <a:cs typeface="+mn-cs"/>
                        </a:rPr>
                        <a:t> of Preliminary Expenses 35D(4) / Deduction for expenditure on prospecting for certain minerals</a:t>
                      </a:r>
                      <a:endParaRPr lang="en-US" dirty="0"/>
                    </a:p>
                  </a:txBody>
                  <a:tcPr/>
                </a:tc>
              </a:tr>
              <a:tr h="430877">
                <a:tc>
                  <a:txBody>
                    <a:bodyPr/>
                    <a:lstStyle/>
                    <a:p>
                      <a:endParaRPr lang="en-US" dirty="0"/>
                    </a:p>
                  </a:txBody>
                  <a:tcPr/>
                </a:tc>
                <a:tc>
                  <a:txBody>
                    <a:bodyPr/>
                    <a:lstStyle/>
                    <a:p>
                      <a:pPr marL="0" marR="0">
                        <a:lnSpc>
                          <a:spcPct val="115000"/>
                        </a:lnSpc>
                        <a:spcBef>
                          <a:spcPts val="0"/>
                        </a:spcBef>
                        <a:spcAft>
                          <a:spcPts val="0"/>
                        </a:spcAft>
                      </a:pPr>
                      <a:r>
                        <a:rPr lang="en-US" sz="1000" dirty="0">
                          <a:solidFill>
                            <a:srgbClr val="000000"/>
                          </a:solidFill>
                          <a:latin typeface="Arial"/>
                          <a:ea typeface="Calibri"/>
                        </a:rPr>
                        <a:t>FORM NO 3CE </a:t>
                      </a:r>
                      <a:endParaRPr lang="en-US" sz="1200" dirty="0">
                        <a:solidFill>
                          <a:srgbClr val="000000"/>
                        </a:solidFill>
                        <a:latin typeface="Arial"/>
                        <a:ea typeface="Calibri"/>
                      </a:endParaRPr>
                    </a:p>
                  </a:txBody>
                  <a:tcPr marL="68580" marR="68580" marT="0" marB="0"/>
                </a:tc>
                <a:tc>
                  <a:txBody>
                    <a:bodyPr/>
                    <a:lstStyle/>
                    <a:p>
                      <a:endParaRPr lang="en-US" dirty="0"/>
                    </a:p>
                  </a:txBody>
                  <a:tcPr/>
                </a:tc>
              </a:tr>
              <a:tr h="430877">
                <a:tc>
                  <a:txBody>
                    <a:bodyPr/>
                    <a:lstStyle/>
                    <a:p>
                      <a:endParaRPr lang="en-US" dirty="0"/>
                    </a:p>
                  </a:txBody>
                  <a:tcPr/>
                </a:tc>
                <a:tc>
                  <a:txBody>
                    <a:bodyPr/>
                    <a:lstStyle/>
                    <a:p>
                      <a:endParaRPr lang="en-US" dirty="0"/>
                    </a:p>
                  </a:txBody>
                  <a:tcPr/>
                </a:tc>
                <a:tc>
                  <a:txBody>
                    <a:bodyPr/>
                    <a:lstStyle/>
                    <a:p>
                      <a:endParaRPr lang="en-US" dirty="0"/>
                    </a:p>
                  </a:txBody>
                  <a:tcPr/>
                </a:tc>
              </a:tr>
              <a:tr h="430877">
                <a:tc>
                  <a:txBody>
                    <a:bodyPr/>
                    <a:lstStyle/>
                    <a:p>
                      <a:endParaRPr lang="en-US" dirty="0"/>
                    </a:p>
                  </a:txBody>
                  <a:tcPr/>
                </a:tc>
                <a:tc>
                  <a:txBody>
                    <a:bodyPr/>
                    <a:lstStyle/>
                    <a:p>
                      <a:endParaRPr lang="en-US" dirty="0"/>
                    </a:p>
                  </a:txBody>
                  <a:tcPr/>
                </a:tc>
                <a:tc>
                  <a:txBody>
                    <a:bodyPr/>
                    <a:lstStyle/>
                    <a:p>
                      <a:endParaRPr lang="en-US" dirty="0"/>
                    </a:p>
                  </a:txBody>
                  <a:tcPr/>
                </a:tc>
              </a:tr>
              <a:tr h="430877">
                <a:tc>
                  <a:txBody>
                    <a:bodyPr/>
                    <a:lstStyle/>
                    <a:p>
                      <a:endParaRPr lang="en-US" dirty="0"/>
                    </a:p>
                  </a:txBody>
                  <a:tcPr/>
                </a:tc>
                <a:tc>
                  <a:txBody>
                    <a:bodyPr/>
                    <a:lstStyle/>
                    <a:p>
                      <a:endParaRPr lang="en-US" dirty="0"/>
                    </a:p>
                  </a:txBody>
                  <a:tcPr/>
                </a:tc>
                <a:tc>
                  <a:txBody>
                    <a:bodyPr/>
                    <a:lstStyle/>
                    <a:p>
                      <a:endParaRPr lang="en-US" dirty="0"/>
                    </a:p>
                  </a:txBody>
                  <a:tcPr/>
                </a:tc>
              </a:tr>
              <a:tr h="430877">
                <a:tc>
                  <a:txBody>
                    <a:bodyPr/>
                    <a:lstStyle/>
                    <a:p>
                      <a:endParaRPr lang="en-US" dirty="0"/>
                    </a:p>
                  </a:txBody>
                  <a:tcPr/>
                </a:tc>
                <a:tc>
                  <a:txBody>
                    <a:bodyPr/>
                    <a:lstStyle/>
                    <a:p>
                      <a:endParaRPr lang="en-US" dirty="0"/>
                    </a:p>
                  </a:txBody>
                  <a:tcPr/>
                </a:tc>
                <a:tc>
                  <a:txBody>
                    <a:bodyPr/>
                    <a:lstStyle/>
                    <a:p>
                      <a:endParaRPr lang="en-US" dirty="0"/>
                    </a:p>
                  </a:txBody>
                  <a:tcPr/>
                </a:tc>
              </a:tr>
              <a:tr h="430877">
                <a:tc>
                  <a:txBody>
                    <a:bodyPr/>
                    <a:lstStyle/>
                    <a:p>
                      <a:endParaRPr lang="en-US" dirty="0"/>
                    </a:p>
                  </a:txBody>
                  <a:tcPr/>
                </a:tc>
                <a:tc>
                  <a:txBody>
                    <a:bodyPr/>
                    <a:lstStyle/>
                    <a:p>
                      <a:endParaRPr lang="en-US" dirty="0"/>
                    </a:p>
                  </a:txBody>
                  <a:tcPr/>
                </a:tc>
                <a:tc>
                  <a:txBody>
                    <a:bodyPr/>
                    <a:lstStyle/>
                    <a:p>
                      <a:endParaRPr lang="en-US" dirty="0"/>
                    </a:p>
                  </a:txBody>
                  <a:tcPr/>
                </a:tc>
              </a:tr>
              <a:tr h="430877">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pic>
        <p:nvPicPr>
          <p:cNvPr id="9223" name="Picture 7"/>
          <p:cNvPicPr>
            <a:picLocks noChangeAspect="1" noChangeArrowheads="1"/>
          </p:cNvPicPr>
          <p:nvPr/>
        </p:nvPicPr>
        <p:blipFill>
          <a:blip r:embed="rId3"/>
          <a:srcRect/>
          <a:stretch>
            <a:fillRect/>
          </a:stretch>
        </p:blipFill>
        <p:spPr bwMode="auto">
          <a:xfrm>
            <a:off x="0" y="0"/>
            <a:ext cx="9677400" cy="7772400"/>
          </a:xfrm>
          <a:prstGeom prst="rect">
            <a:avLst/>
          </a:prstGeom>
          <a:noFill/>
          <a:ln w="9525">
            <a:noFill/>
            <a:miter lim="800000"/>
            <a:headEnd/>
            <a:tailEnd/>
          </a:ln>
          <a:effectLst/>
        </p:spPr>
      </p:pic>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srcRect/>
          <a:stretch>
            <a:fillRect/>
          </a:stretch>
        </p:blipFill>
        <p:spPr bwMode="auto">
          <a:xfrm>
            <a:off x="0" y="0"/>
            <a:ext cx="9144000" cy="7239000"/>
          </a:xfrm>
          <a:prstGeom prst="rect">
            <a:avLst/>
          </a:prstGeom>
          <a:noFill/>
          <a:ln w="9525">
            <a:noFill/>
            <a:miter lim="800000"/>
            <a:headEnd/>
            <a:tailEnd/>
          </a:ln>
          <a:effectLst/>
        </p:spPr>
      </p:pic>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buNone/>
            </a:pPr>
            <a:r>
              <a:rPr lang="en-US" sz="3200" dirty="0" smtClean="0">
                <a:latin typeface="Book Antiqua" pitchFamily="18" charset="0"/>
              </a:rPr>
              <a:t>	The views expressed &amp; discussed in this presentation are personal views of presenter.</a:t>
            </a:r>
          </a:p>
          <a:p>
            <a:pPr algn="just">
              <a:buNone/>
            </a:pPr>
            <a:r>
              <a:rPr lang="en-US" sz="3200" dirty="0" smtClean="0">
                <a:latin typeface="Book Antiqua" pitchFamily="18" charset="0"/>
              </a:rPr>
              <a:t>	All the viewers are requested to please consult the law before taking final decision.</a:t>
            </a:r>
            <a:endParaRPr lang="en-IN" sz="3200" dirty="0">
              <a:latin typeface="Book Antiqua" pitchFamily="18" charset="0"/>
            </a:endParaRPr>
          </a:p>
        </p:txBody>
      </p:sp>
      <p:sp>
        <p:nvSpPr>
          <p:cNvPr id="2" name="Title 1"/>
          <p:cNvSpPr>
            <a:spLocks noGrp="1"/>
          </p:cNvSpPr>
          <p:nvPr>
            <p:ph type="title"/>
          </p:nvPr>
        </p:nvSpPr>
        <p:spPr/>
        <p:txBody>
          <a:bodyPr/>
          <a:lstStyle/>
          <a:p>
            <a:r>
              <a:rPr lang="en-US" dirty="0" smtClean="0"/>
              <a:t>DISCLAIMER</a:t>
            </a:r>
            <a:endParaRPr lang="en-IN"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p:cNvPicPr>
            <a:picLocks noChangeAspect="1" noChangeArrowheads="1"/>
          </p:cNvPicPr>
          <p:nvPr/>
        </p:nvPicPr>
        <p:blipFill>
          <a:blip r:embed="rId3"/>
          <a:srcRect/>
          <a:stretch>
            <a:fillRect/>
          </a:stretch>
        </p:blipFill>
        <p:spPr bwMode="auto">
          <a:xfrm>
            <a:off x="-1933575" y="-228600"/>
            <a:ext cx="11077575" cy="7239000"/>
          </a:xfrm>
          <a:prstGeom prst="rect">
            <a:avLst/>
          </a:prstGeom>
          <a:noFill/>
          <a:ln w="9525">
            <a:noFill/>
            <a:miter lim="800000"/>
            <a:headEnd/>
            <a:tailEnd/>
          </a:ln>
          <a:effectLst/>
        </p:spPr>
      </p:pic>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srcRect/>
          <a:stretch>
            <a:fillRect/>
          </a:stretch>
        </p:blipFill>
        <p:spPr bwMode="auto">
          <a:xfrm>
            <a:off x="0" y="0"/>
            <a:ext cx="9525000" cy="7391400"/>
          </a:xfrm>
          <a:prstGeom prst="rect">
            <a:avLst/>
          </a:prstGeom>
          <a:noFill/>
          <a:ln w="9525">
            <a:noFill/>
            <a:miter lim="800000"/>
            <a:headEnd/>
            <a:tailEnd/>
          </a:ln>
          <a:effectLst/>
        </p:spPr>
      </p:pic>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srcRect/>
          <a:stretch>
            <a:fillRect/>
          </a:stretch>
        </p:blipFill>
        <p:spPr bwMode="auto">
          <a:xfrm>
            <a:off x="0" y="0"/>
            <a:ext cx="9906000" cy="7239000"/>
          </a:xfrm>
          <a:prstGeom prst="rect">
            <a:avLst/>
          </a:prstGeom>
          <a:noFill/>
          <a:ln w="9525">
            <a:noFill/>
            <a:miter lim="800000"/>
            <a:headEnd/>
            <a:tailEnd/>
          </a:ln>
          <a:effectLst/>
        </p:spPr>
      </p:pic>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srcRect/>
          <a:stretch>
            <a:fillRect/>
          </a:stretch>
        </p:blipFill>
        <p:spPr bwMode="auto">
          <a:xfrm>
            <a:off x="0" y="0"/>
            <a:ext cx="9144000" cy="7315200"/>
          </a:xfrm>
          <a:prstGeom prst="rect">
            <a:avLst/>
          </a:prstGeom>
          <a:noFill/>
          <a:ln w="9525">
            <a:noFill/>
            <a:miter lim="800000"/>
            <a:headEnd/>
            <a:tailEnd/>
          </a:ln>
          <a:effectLst/>
        </p:spPr>
      </p:pic>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srcRect/>
          <a:stretch>
            <a:fillRect/>
          </a:stretch>
        </p:blipFill>
        <p:spPr bwMode="auto">
          <a:xfrm>
            <a:off x="0" y="0"/>
            <a:ext cx="9144000" cy="7086600"/>
          </a:xfrm>
          <a:prstGeom prst="rect">
            <a:avLst/>
          </a:prstGeom>
          <a:noFill/>
          <a:ln w="9525">
            <a:noFill/>
            <a:miter lim="800000"/>
            <a:headEnd/>
            <a:tailEnd/>
          </a:ln>
          <a:effectLst/>
        </p:spPr>
      </p:pic>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a:srcRect/>
          <a:stretch>
            <a:fillRect/>
          </a:stretch>
        </p:blipFill>
        <p:spPr bwMode="auto">
          <a:xfrm>
            <a:off x="0" y="-152400"/>
            <a:ext cx="9677400" cy="7391400"/>
          </a:xfrm>
          <a:prstGeom prst="rect">
            <a:avLst/>
          </a:prstGeom>
          <a:noFill/>
          <a:ln w="9525">
            <a:noFill/>
            <a:miter lim="800000"/>
            <a:headEnd/>
            <a:tailEnd/>
          </a:ln>
          <a:effectLst/>
        </p:spPr>
      </p:pic>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a:srcRect/>
          <a:stretch>
            <a:fillRect/>
          </a:stretch>
        </p:blipFill>
        <p:spPr bwMode="auto">
          <a:xfrm>
            <a:off x="0" y="0"/>
            <a:ext cx="9144000" cy="7239000"/>
          </a:xfrm>
          <a:prstGeom prst="rect">
            <a:avLst/>
          </a:prstGeom>
          <a:noFill/>
          <a:ln w="9525">
            <a:noFill/>
            <a:miter lim="800000"/>
            <a:headEnd/>
            <a:tailEnd/>
          </a:ln>
          <a:effectLst/>
        </p:spPr>
      </p:pic>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srcRect/>
          <a:stretch>
            <a:fillRect/>
          </a:stretch>
        </p:blipFill>
        <p:spPr bwMode="auto">
          <a:xfrm>
            <a:off x="0" y="0"/>
            <a:ext cx="9144000" cy="7010400"/>
          </a:xfrm>
          <a:prstGeom prst="rect">
            <a:avLst/>
          </a:prstGeom>
          <a:noFill/>
          <a:ln w="9525">
            <a:noFill/>
            <a:miter lim="800000"/>
            <a:headEnd/>
            <a:tailEnd/>
          </a:ln>
          <a:effectLst/>
        </p:spPr>
      </p:pic>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3"/>
          <a:srcRect/>
          <a:stretch>
            <a:fillRect/>
          </a:stretch>
        </p:blipFill>
        <p:spPr bwMode="auto">
          <a:xfrm>
            <a:off x="0" y="0"/>
            <a:ext cx="9144000" cy="7239000"/>
          </a:xfrm>
          <a:prstGeom prst="rect">
            <a:avLst/>
          </a:prstGeom>
          <a:noFill/>
          <a:ln w="9525">
            <a:noFill/>
            <a:miter lim="800000"/>
            <a:headEnd/>
            <a:tailEnd/>
          </a:ln>
          <a:effectLst/>
        </p:spPr>
      </p:pic>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a:srcRect/>
          <a:stretch>
            <a:fillRect/>
          </a:stretch>
        </p:blipFill>
        <p:spPr bwMode="auto">
          <a:xfrm>
            <a:off x="0" y="0"/>
            <a:ext cx="9144000" cy="7239000"/>
          </a:xfrm>
          <a:prstGeom prst="rect">
            <a:avLst/>
          </a:prstGeom>
          <a:noFill/>
          <a:ln w="9525">
            <a:noFill/>
            <a:miter lim="800000"/>
            <a:headEnd/>
            <a:tailEnd/>
          </a:ln>
          <a:effectLst/>
        </p:spPr>
      </p:pic>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Content Placeholder 4"/>
          <p:cNvSpPr>
            <a:spLocks noGrp="1"/>
          </p:cNvSpPr>
          <p:nvPr>
            <p:ph idx="1"/>
          </p:nvPr>
        </p:nvSpPr>
        <p:spPr bwMode="auto">
          <a:noFill/>
          <a:ln>
            <a:miter lim="800000"/>
            <a:headEnd/>
            <a:tailEnd/>
          </a:ln>
        </p:spPr>
        <p:txBody>
          <a:bodyPr vert="horz" wrap="square" lIns="91440" tIns="45720" rIns="91440" bIns="45720" numCol="1" anchor="t" anchorCtr="0" compatLnSpc="1">
            <a:prstTxWarp prst="textNoShape">
              <a:avLst/>
            </a:prstTxWarp>
          </a:bodyPr>
          <a:lstStyle/>
          <a:p>
            <a:pPr algn="ctr">
              <a:buFont typeface="Wingdings" pitchFamily="2" charset="2"/>
              <a:buNone/>
            </a:pPr>
            <a:endParaRPr lang="en-US" smtClean="0">
              <a:solidFill>
                <a:srgbClr val="FF0000"/>
              </a:solidFill>
            </a:endParaRPr>
          </a:p>
          <a:p>
            <a:pPr algn="ctr">
              <a:buFont typeface="Wingdings" pitchFamily="2" charset="2"/>
              <a:buNone/>
            </a:pPr>
            <a:endParaRPr lang="en-US" smtClean="0">
              <a:solidFill>
                <a:srgbClr val="FF0000"/>
              </a:solidFill>
            </a:endParaRPr>
          </a:p>
          <a:p>
            <a:pPr algn="ctr">
              <a:buFont typeface="Wingdings" pitchFamily="2" charset="2"/>
              <a:buNone/>
            </a:pPr>
            <a:endParaRPr lang="en-US" smtClean="0">
              <a:solidFill>
                <a:srgbClr val="FF0000"/>
              </a:solidFill>
            </a:endParaRPr>
          </a:p>
          <a:p>
            <a:pPr algn="ctr">
              <a:buFont typeface="Wingdings" pitchFamily="2" charset="2"/>
              <a:buNone/>
            </a:pPr>
            <a:endParaRPr lang="en-US" smtClean="0">
              <a:solidFill>
                <a:srgbClr val="FF0000"/>
              </a:solidFill>
            </a:endParaRPr>
          </a:p>
          <a:p>
            <a:pPr algn="ctr">
              <a:buFont typeface="Wingdings" pitchFamily="2" charset="2"/>
              <a:buNone/>
            </a:pPr>
            <a:r>
              <a:rPr lang="en-US" b="1" smtClean="0">
                <a:solidFill>
                  <a:srgbClr val="FF0000"/>
                </a:solidFill>
              </a:rPr>
              <a:t>Take Charge!!!</a:t>
            </a:r>
            <a:endParaRPr lang="en-IN" b="1" smtClean="0">
              <a:solidFill>
                <a:srgbClr val="FF0000"/>
              </a:solidFill>
            </a:endParaRPr>
          </a:p>
        </p:txBody>
      </p:sp>
      <p:sp>
        <p:nvSpPr>
          <p:cNvPr id="1027" name="Title 1"/>
          <p:cNvSpPr>
            <a:spLocks noGrp="1"/>
          </p:cNvSpPr>
          <p:nvPr>
            <p:ph type="title"/>
          </p:nvPr>
        </p:nvSpPr>
        <p:spPr bwMode="auto">
          <a:xfrm>
            <a:off x="457200" y="274638"/>
            <a:ext cx="7258050" cy="1143000"/>
          </a:xfrm>
          <a:noFill/>
          <a:ln>
            <a:miter lim="800000"/>
            <a:headEnd/>
            <a:tailEnd/>
          </a:ln>
        </p:spPr>
        <p:txBody>
          <a:bodyPr vert="horz" wrap="square" lIns="91440" tIns="45720" rIns="91440" bIns="45720" numCol="1" anchor="t" anchorCtr="0" compatLnSpc="1">
            <a:prstTxWarp prst="textNoShape">
              <a:avLst/>
            </a:prstTxWarp>
          </a:bodyPr>
          <a:lstStyle/>
          <a:p>
            <a:r>
              <a:rPr lang="en-US" smtClean="0"/>
              <a:t>Accountability: Movie Clip</a:t>
            </a:r>
            <a:endParaRPr lang="en-IN" smtClean="0"/>
          </a:p>
        </p:txBody>
      </p:sp>
      <p:graphicFrame>
        <p:nvGraphicFramePr>
          <p:cNvPr id="1026" name="Object 2"/>
          <p:cNvGraphicFramePr>
            <a:graphicFrameLocks noChangeAspect="1"/>
          </p:cNvGraphicFramePr>
          <p:nvPr/>
        </p:nvGraphicFramePr>
        <p:xfrm>
          <a:off x="1143000" y="1752600"/>
          <a:ext cx="6400800" cy="2438400"/>
        </p:xfrm>
        <a:graphic>
          <a:graphicData uri="http://schemas.openxmlformats.org/presentationml/2006/ole">
            <p:oleObj spid="_x0000_s1026" name="Package" showAsIcon="1" r:id="rId4" imgW="2121480" imgH="685800" progId="Package">
              <p:embed/>
            </p:oleObj>
          </a:graphicData>
        </a:graphic>
      </p:graphicFrame>
    </p:spTree>
  </p:cSld>
  <p:clrMapOvr>
    <a:masterClrMapping/>
  </p:clrMapOvr>
  <p:transition spd="med">
    <p:wheel/>
    <p:sndAc>
      <p:stSnd>
        <p:snd r:embed="rId3" name="camera.wav" builtIn="1"/>
      </p:stSnd>
    </p:sndAc>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a:srcRect/>
          <a:stretch>
            <a:fillRect/>
          </a:stretch>
        </p:blipFill>
        <p:spPr bwMode="auto">
          <a:xfrm>
            <a:off x="0" y="0"/>
            <a:ext cx="9829800" cy="7315200"/>
          </a:xfrm>
          <a:prstGeom prst="rect">
            <a:avLst/>
          </a:prstGeom>
          <a:noFill/>
          <a:ln w="9525">
            <a:noFill/>
            <a:miter lim="800000"/>
            <a:headEnd/>
            <a:tailEnd/>
          </a:ln>
          <a:effectLst/>
        </p:spPr>
      </p:pic>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4800" dirty="0" smtClean="0">
                <a:latin typeface="Book Antiqua" pitchFamily="18" charset="0"/>
              </a:rPr>
              <a:t>Safe Guard Regarding DSC</a:t>
            </a:r>
            <a:endParaRPr lang="en-US" sz="4800" dirty="0">
              <a:latin typeface="Book Antiqua" pitchFamily="18" charset="0"/>
            </a:endParaRPr>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a:buFont typeface="Wingdings" pitchFamily="2" charset="2"/>
              <a:buChar char="Ø"/>
            </a:pPr>
            <a:r>
              <a:rPr lang="en-US" sz="2800" dirty="0" smtClean="0">
                <a:latin typeface="Book Antiqua" pitchFamily="18" charset="0"/>
              </a:rPr>
              <a:t>Take DSC only from CA approved by CCA.</a:t>
            </a:r>
          </a:p>
          <a:p>
            <a:pPr>
              <a:buFont typeface="Wingdings" pitchFamily="2" charset="2"/>
              <a:buChar char="Ø"/>
            </a:pPr>
            <a:r>
              <a:rPr lang="en-US" sz="2800" dirty="0" smtClean="0">
                <a:latin typeface="Book Antiqua" pitchFamily="18" charset="0"/>
              </a:rPr>
              <a:t>Fill your DSC Application form yourself carefully.</a:t>
            </a:r>
          </a:p>
          <a:p>
            <a:pPr>
              <a:buFont typeface="Wingdings" pitchFamily="2" charset="2"/>
              <a:buChar char="Ø"/>
            </a:pPr>
            <a:r>
              <a:rPr lang="en-US" sz="2800" dirty="0" smtClean="0">
                <a:latin typeface="Book Antiqua" pitchFamily="18" charset="0"/>
              </a:rPr>
              <a:t>Don’t forget to give correct particulars of your Identity and address.</a:t>
            </a:r>
          </a:p>
          <a:p>
            <a:pPr>
              <a:buFont typeface="Wingdings" pitchFamily="2" charset="2"/>
              <a:buChar char="Ø"/>
            </a:pPr>
            <a:r>
              <a:rPr lang="en-US" sz="2800" dirty="0" smtClean="0">
                <a:latin typeface="Book Antiqua" pitchFamily="18" charset="0"/>
              </a:rPr>
              <a:t>Mention only your personal E-Mail ID which you are frequently using.</a:t>
            </a:r>
          </a:p>
          <a:p>
            <a:pPr>
              <a:buFont typeface="Wingdings" pitchFamily="2" charset="2"/>
              <a:buChar char="Ø"/>
            </a:pPr>
            <a:r>
              <a:rPr lang="en-US" sz="2800" dirty="0" smtClean="0">
                <a:latin typeface="Book Antiqua" pitchFamily="18" charset="0"/>
              </a:rPr>
              <a:t>Check the PAN No. mentioned in Application Form.</a:t>
            </a:r>
          </a:p>
          <a:p>
            <a:pPr>
              <a:buFont typeface="Wingdings" pitchFamily="2" charset="2"/>
              <a:buChar char="Ø"/>
            </a:pPr>
            <a:r>
              <a:rPr lang="en-US" sz="2800" dirty="0" smtClean="0"/>
              <a:t>Check the Class of DSC mentioned in Application Form.</a:t>
            </a:r>
          </a:p>
          <a:p>
            <a:pPr>
              <a:buNone/>
            </a:pPr>
            <a:endParaRPr lang="en-US" sz="2800" dirty="0">
              <a:latin typeface="Book Antiqua" pitchFamily="18" charset="0"/>
            </a:endParaRPr>
          </a:p>
        </p:txBody>
      </p:sp>
      <p:sp>
        <p:nvSpPr>
          <p:cNvPr id="2" name="Title 1"/>
          <p:cNvSpPr>
            <a:spLocks noGrp="1"/>
          </p:cNvSpPr>
          <p:nvPr>
            <p:ph type="title"/>
          </p:nvPr>
        </p:nvSpPr>
        <p:spPr/>
        <p:txBody>
          <a:bodyPr/>
          <a:lstStyle/>
          <a:p>
            <a:r>
              <a:rPr lang="en-US" dirty="0" smtClean="0"/>
              <a:t>Safeguards</a:t>
            </a: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buFont typeface="Wingdings" pitchFamily="2" charset="2"/>
              <a:buChar char="Ø"/>
            </a:pPr>
            <a:r>
              <a:rPr lang="en-US" dirty="0" smtClean="0"/>
              <a:t>Prefer to buy DSC only in E-Token.</a:t>
            </a:r>
          </a:p>
          <a:p>
            <a:pPr algn="just">
              <a:buFont typeface="Wingdings" pitchFamily="2" charset="2"/>
              <a:buChar char="Ø"/>
            </a:pPr>
            <a:r>
              <a:rPr lang="en-US" dirty="0" smtClean="0"/>
              <a:t>Keep your E-Token in Lock &amp; Key.</a:t>
            </a:r>
          </a:p>
          <a:p>
            <a:pPr algn="just">
              <a:buFont typeface="Wingdings" pitchFamily="2" charset="2"/>
              <a:buChar char="Ø"/>
            </a:pPr>
            <a:r>
              <a:rPr lang="en-US" dirty="0" smtClean="0"/>
              <a:t>Frequently changed your E-Token Password.</a:t>
            </a:r>
          </a:p>
          <a:p>
            <a:pPr algn="just">
              <a:buFont typeface="Wingdings" pitchFamily="2" charset="2"/>
              <a:buChar char="Ø"/>
            </a:pPr>
            <a:r>
              <a:rPr lang="en-US" dirty="0" smtClean="0"/>
              <a:t>Keep the password of Token not so simple.</a:t>
            </a:r>
          </a:p>
          <a:p>
            <a:pPr algn="just">
              <a:buFont typeface="Wingdings" pitchFamily="2" charset="2"/>
              <a:buChar char="Ø"/>
            </a:pPr>
            <a:r>
              <a:rPr lang="en-US" dirty="0" smtClean="0"/>
              <a:t>Immediately make revocation request if Token is lost or unusable to CA.</a:t>
            </a:r>
          </a:p>
          <a:p>
            <a:pPr algn="just">
              <a:buFont typeface="Wingdings" pitchFamily="2" charset="2"/>
              <a:buChar char="Ø"/>
            </a:pPr>
            <a:r>
              <a:rPr lang="en-US" dirty="0" smtClean="0"/>
              <a:t>Try to keep only one DSC.</a:t>
            </a:r>
            <a:endParaRPr lang="en-US" dirty="0"/>
          </a:p>
        </p:txBody>
      </p:sp>
      <p:sp>
        <p:nvSpPr>
          <p:cNvPr id="2" name="Title 1"/>
          <p:cNvSpPr>
            <a:spLocks noGrp="1"/>
          </p:cNvSpPr>
          <p:nvPr>
            <p:ph type="title"/>
          </p:nvPr>
        </p:nvSpPr>
        <p:spPr/>
        <p:txBody>
          <a:bodyPr/>
          <a:lstStyle/>
          <a:p>
            <a:r>
              <a:rPr lang="en-US" dirty="0" smtClean="0"/>
              <a:t>Safeguards</a:t>
            </a: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algn="just">
              <a:buFont typeface="Wingdings" pitchFamily="2" charset="2"/>
              <a:buChar char="Ø"/>
            </a:pPr>
            <a:r>
              <a:rPr lang="en-US" dirty="0" smtClean="0"/>
              <a:t>It is always advisable to encrypt all the important E-mails and messages over the internet so that even if it is hacked it remains of no use to the cyber criminals. At the Same time the following precautions should be taken to avoid becoming prey to the cyber criminals</a:t>
            </a:r>
          </a:p>
          <a:p>
            <a:pPr lvl="2" algn="just">
              <a:buFont typeface="Wingdings" pitchFamily="2" charset="2"/>
              <a:buChar char="Ø"/>
            </a:pPr>
            <a:r>
              <a:rPr lang="en-US" dirty="0" smtClean="0"/>
              <a:t>Update your antivirus/antimalware detection systems</a:t>
            </a:r>
          </a:p>
          <a:p>
            <a:pPr lvl="2" algn="just">
              <a:buFont typeface="Wingdings" pitchFamily="2" charset="2"/>
              <a:buChar char="Ø"/>
            </a:pPr>
            <a:r>
              <a:rPr lang="en-US" dirty="0" smtClean="0"/>
              <a:t>Take the basic precautions and don’t clink on the links you do not know.</a:t>
            </a:r>
          </a:p>
          <a:p>
            <a:pPr lvl="2" algn="just">
              <a:buFont typeface="Wingdings" pitchFamily="2" charset="2"/>
              <a:buChar char="Ø"/>
            </a:pPr>
            <a:r>
              <a:rPr lang="en-US" dirty="0" smtClean="0"/>
              <a:t>Try and separate internet connected system for work and for play.</a:t>
            </a:r>
          </a:p>
          <a:p>
            <a:pPr lvl="2" algn="just">
              <a:buFont typeface="Wingdings" pitchFamily="2" charset="2"/>
              <a:buChar char="Ø"/>
            </a:pPr>
            <a:r>
              <a:rPr lang="en-US" dirty="0" smtClean="0"/>
              <a:t>Use your own domains and not the free E-mail IDs.</a:t>
            </a:r>
          </a:p>
          <a:p>
            <a:pPr lvl="2" algn="just">
              <a:buFont typeface="Wingdings" pitchFamily="2" charset="2"/>
              <a:buChar char="Ø"/>
            </a:pPr>
            <a:r>
              <a:rPr lang="en-US" dirty="0" smtClean="0"/>
              <a:t>Use encryptions/digital signatures while transmitting important documents over E-mails.</a:t>
            </a:r>
          </a:p>
          <a:p>
            <a:pPr lvl="2" algn="just">
              <a:buFont typeface="Wingdings" pitchFamily="2" charset="2"/>
              <a:buChar char="Ø"/>
            </a:pPr>
            <a:r>
              <a:rPr lang="en-US" dirty="0" smtClean="0"/>
              <a:t>Set up standard operating procedures in the case of deviations : get on the phone.</a:t>
            </a:r>
          </a:p>
        </p:txBody>
      </p:sp>
      <p:sp>
        <p:nvSpPr>
          <p:cNvPr id="2" name="Title 1"/>
          <p:cNvSpPr>
            <a:spLocks noGrp="1"/>
          </p:cNvSpPr>
          <p:nvPr>
            <p:ph type="title"/>
          </p:nvPr>
        </p:nvSpPr>
        <p:spPr/>
        <p:txBody>
          <a:bodyPr/>
          <a:lstStyle/>
          <a:p>
            <a:r>
              <a:rPr lang="en-US" dirty="0" smtClean="0"/>
              <a:t>Keep A Eye on Cyber Crimes</a:t>
            </a: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algn="just">
              <a:buFont typeface="Wingdings" pitchFamily="2" charset="2"/>
              <a:buChar char="Ø"/>
            </a:pPr>
            <a:r>
              <a:rPr lang="en-US" dirty="0" smtClean="0"/>
              <a:t>It is also suggested to use your own domain rather than free E-Mail IDs. Gmail should not be used by the Indian exporters/businessmen as their official E-Mail ID.</a:t>
            </a:r>
          </a:p>
          <a:p>
            <a:pPr algn="just">
              <a:buFont typeface="Wingdings" pitchFamily="2" charset="2"/>
              <a:buChar char="Ø"/>
            </a:pPr>
            <a:r>
              <a:rPr lang="en-US" dirty="0" smtClean="0"/>
              <a:t>You generally receive missed calls from Africa/Pakistan Numbers, In case you call back to such numbers you start losing your internet minutes from mobiles and also you may expose yourself to some other frauds that the criminals may have targeted you for. It is strictly advised to not call back to the numbers from Pakistan.</a:t>
            </a:r>
            <a:endParaRPr lang="en-US" dirty="0"/>
          </a:p>
        </p:txBody>
      </p:sp>
      <p:sp>
        <p:nvSpPr>
          <p:cNvPr id="2" name="Title 1"/>
          <p:cNvSpPr>
            <a:spLocks noGrp="1"/>
          </p:cNvSpPr>
          <p:nvPr>
            <p:ph type="title"/>
          </p:nvPr>
        </p:nvSpPr>
        <p:spPr/>
        <p:txBody>
          <a:bodyPr/>
          <a:lstStyle/>
          <a:p>
            <a:r>
              <a:rPr lang="en-US" dirty="0" smtClean="0"/>
              <a:t>Keep A Eye on Cyber Crimes</a:t>
            </a: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lgn="just">
              <a:buFont typeface="Wingdings" pitchFamily="2" charset="2"/>
              <a:buChar char="Ø"/>
            </a:pPr>
            <a:r>
              <a:rPr lang="en-US" dirty="0" smtClean="0"/>
              <a:t>Written on the Internet</a:t>
            </a:r>
          </a:p>
          <a:p>
            <a:pPr lvl="1" algn="just">
              <a:buFont typeface="Wingdings" pitchFamily="2" charset="2"/>
              <a:buChar char="Ø"/>
            </a:pPr>
            <a:r>
              <a:rPr lang="en-US" dirty="0" smtClean="0"/>
              <a:t>Do not Trust blindly.</a:t>
            </a:r>
          </a:p>
          <a:p>
            <a:pPr lvl="1" algn="just">
              <a:buFont typeface="Wingdings" pitchFamily="2" charset="2"/>
              <a:buChar char="Ø"/>
            </a:pPr>
            <a:r>
              <a:rPr lang="en-US" dirty="0" smtClean="0"/>
              <a:t>Verify them before going ahead.</a:t>
            </a:r>
          </a:p>
          <a:p>
            <a:pPr lvl="1" algn="just">
              <a:buFont typeface="Wingdings" pitchFamily="2" charset="2"/>
              <a:buChar char="Ø"/>
            </a:pPr>
            <a:r>
              <a:rPr lang="en-US" dirty="0" smtClean="0"/>
              <a:t>Read All E-Mails Carefully</a:t>
            </a:r>
          </a:p>
          <a:p>
            <a:pPr lvl="1" algn="just">
              <a:buFont typeface="Wingdings" pitchFamily="2" charset="2"/>
              <a:buChar char="Ø"/>
            </a:pPr>
            <a:r>
              <a:rPr lang="en-US" dirty="0" smtClean="0"/>
              <a:t>Look for the changes in the E-Mail IDs.</a:t>
            </a:r>
          </a:p>
          <a:p>
            <a:pPr lvl="1" algn="just">
              <a:buFont typeface="Wingdings" pitchFamily="2" charset="2"/>
              <a:buChar char="Ø"/>
            </a:pPr>
            <a:r>
              <a:rPr lang="en-US" dirty="0" smtClean="0"/>
              <a:t>Inform all clients abroad that bank details will never change until letter is exchanged face to face.</a:t>
            </a:r>
          </a:p>
          <a:p>
            <a:pPr lvl="1" algn="just">
              <a:buFont typeface="Wingdings" pitchFamily="2" charset="2"/>
              <a:buChar char="Ø"/>
            </a:pPr>
            <a:r>
              <a:rPr lang="en-US" dirty="0" smtClean="0"/>
              <a:t>Payments for goods from India will never be made to an account in the third country.</a:t>
            </a:r>
          </a:p>
          <a:p>
            <a:pPr lvl="1" algn="just">
              <a:buFont typeface="Wingdings" pitchFamily="2" charset="2"/>
              <a:buChar char="Ø"/>
            </a:pPr>
            <a:r>
              <a:rPr lang="en-US" dirty="0" smtClean="0"/>
              <a:t>Seek verbal confirmations before release of every payment.</a:t>
            </a:r>
          </a:p>
          <a:p>
            <a:pPr lvl="1" algn="just">
              <a:buFont typeface="Wingdings" pitchFamily="2" charset="2"/>
              <a:buChar char="Ø"/>
            </a:pPr>
            <a:r>
              <a:rPr lang="en-US" dirty="0" smtClean="0"/>
              <a:t>Do not use all activities like social and professional from the same mobile</a:t>
            </a:r>
          </a:p>
        </p:txBody>
      </p:sp>
      <p:sp>
        <p:nvSpPr>
          <p:cNvPr id="2" name="Title 1"/>
          <p:cNvSpPr>
            <a:spLocks noGrp="1"/>
          </p:cNvSpPr>
          <p:nvPr>
            <p:ph type="title"/>
          </p:nvPr>
        </p:nvSpPr>
        <p:spPr/>
        <p:txBody>
          <a:bodyPr/>
          <a:lstStyle/>
          <a:p>
            <a:r>
              <a:rPr lang="en-US" dirty="0" smtClean="0"/>
              <a:t>Precautions may be adopted</a:t>
            </a: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MAJOR CHANGES IN FORM 3CA,3CB,3CD</a:t>
            </a:r>
          </a:p>
          <a:p>
            <a:pPr>
              <a:buNone/>
            </a:pPr>
            <a:r>
              <a:rPr lang="en-US" smtClean="0"/>
              <a:t>                       (VIDE NOTIFICATION NO.33/2014)</a:t>
            </a:r>
            <a:endParaRPr lang="en-US"/>
          </a:p>
        </p:txBody>
      </p:sp>
      <p:sp>
        <p:nvSpPr>
          <p:cNvPr id="2" name="Title 1"/>
          <p:cNvSpPr>
            <a:spLocks noGrp="1"/>
          </p:cNvSpPr>
          <p:nvPr>
            <p:ph type="title"/>
          </p:nvPr>
        </p:nvSpPr>
        <p:spPr/>
        <p:txBody>
          <a:bodyPr/>
          <a:lstStyle/>
          <a:p>
            <a:endParaRPr lang="en-US"/>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1200"/>
            <a:ext cx="8229600" cy="4026091"/>
          </a:xfrm>
        </p:spPr>
        <p:txBody>
          <a:bodyPr/>
          <a:lstStyle/>
          <a:p>
            <a:endParaRPr lang="en-US" dirty="0" smtClean="0"/>
          </a:p>
          <a:p>
            <a:pPr algn="just"/>
            <a:r>
              <a:rPr lang="en-US" dirty="0" smtClean="0"/>
              <a:t> Assesses liable to pay indirect taxes (like excise duty, service tax, sales tax, customs duty, etc.) shall furnish their registration number or any other identification number allotted to them</a:t>
            </a:r>
            <a:r>
              <a:rPr lang="en-US" i="1" dirty="0" smtClean="0"/>
              <a:t>[clause 4 of Part A] 	</a:t>
            </a:r>
          </a:p>
          <a:p>
            <a:endParaRPr lang="en-US" dirty="0"/>
          </a:p>
        </p:txBody>
      </p:sp>
      <p:sp>
        <p:nvSpPr>
          <p:cNvPr id="2" name="Title 1"/>
          <p:cNvSpPr>
            <a:spLocks noGrp="1"/>
          </p:cNvSpPr>
          <p:nvPr>
            <p:ph type="title"/>
          </p:nvPr>
        </p:nvSpPr>
        <p:spPr>
          <a:xfrm>
            <a:off x="457200" y="304800"/>
            <a:ext cx="8229600" cy="2209800"/>
          </a:xfrm>
        </p:spPr>
        <p:txBody>
          <a:bodyPr>
            <a:normAutofit fontScale="90000"/>
          </a:bodyPr>
          <a:lstStyle/>
          <a:p>
            <a:r>
              <a:rPr lang="en-US" dirty="0" smtClean="0"/>
              <a:t/>
            </a:r>
            <a:br>
              <a:rPr lang="en-US" dirty="0" smtClean="0"/>
            </a:br>
            <a:r>
              <a:rPr lang="en-US" dirty="0" smtClean="0"/>
              <a:t> </a:t>
            </a:r>
            <a:br>
              <a:rPr lang="en-US" dirty="0" smtClean="0"/>
            </a:br>
            <a:r>
              <a:rPr lang="en-US" b="1" dirty="0" smtClean="0"/>
              <a:t>Registration number in case of indirect tax liability: 	</a:t>
            </a:r>
            <a:br>
              <a:rPr lang="en-US" b="1" dirty="0" smtClean="0"/>
            </a:br>
            <a:r>
              <a:rPr lang="en-US" b="1" dirty="0" smtClean="0"/>
              <a:t/>
            </a:r>
            <a:br>
              <a:rPr lang="en-US" b="1" dirty="0" smtClean="0"/>
            </a:br>
            <a:r>
              <a:rPr lang="en-US" dirty="0" smtClean="0"/>
              <a:t/>
            </a:r>
            <a:br>
              <a:rPr lang="en-US" dirty="0" smtClean="0"/>
            </a:b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Previous Year</a:t>
            </a:r>
          </a:p>
          <a:p>
            <a:pPr>
              <a:buNone/>
            </a:pPr>
            <a:r>
              <a:rPr lang="en-US" dirty="0" smtClean="0"/>
              <a:t>	From __________ to __________</a:t>
            </a:r>
            <a:endParaRPr lang="en-US" dirty="0"/>
          </a:p>
        </p:txBody>
      </p:sp>
      <p:sp>
        <p:nvSpPr>
          <p:cNvPr id="2" name="Title 1"/>
          <p:cNvSpPr>
            <a:spLocks noGrp="1"/>
          </p:cNvSpPr>
          <p:nvPr>
            <p:ph type="title"/>
          </p:nvPr>
        </p:nvSpPr>
        <p:spPr/>
        <p:txBody>
          <a:bodyPr/>
          <a:lstStyle/>
          <a:p>
            <a:pPr algn="ctr"/>
            <a:r>
              <a:rPr lang="en-US" dirty="0" smtClean="0"/>
              <a:t>Previous Year</a:t>
            </a: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8"/>
            <a:ext cx="8229600" cy="4767072"/>
          </a:xfrm>
        </p:spPr>
        <p:txBody>
          <a:bodyPr>
            <a:noAutofit/>
          </a:bodyPr>
          <a:lstStyle/>
          <a:p>
            <a:pPr algn="just"/>
            <a:r>
              <a:rPr lang="en-IN" sz="3000" b="1" dirty="0" smtClean="0">
                <a:latin typeface="Book Antiqua" pitchFamily="18" charset="0"/>
              </a:rPr>
              <a:t>The tax audit was introduced by section 11 of the Finance act, 1984 by insertion of a new section 44AB to the Income Tax Act, 1961 </a:t>
            </a:r>
            <a:r>
              <a:rPr lang="en-IN" sz="3000" b="1" dirty="0" err="1" smtClean="0">
                <a:latin typeface="Book Antiqua" pitchFamily="18" charset="0"/>
              </a:rPr>
              <a:t>w.e.f</a:t>
            </a:r>
            <a:r>
              <a:rPr lang="en-IN" sz="3000" b="1" dirty="0" smtClean="0">
                <a:latin typeface="Book Antiqua" pitchFamily="18" charset="0"/>
              </a:rPr>
              <a:t> 1st April, 1985.</a:t>
            </a:r>
          </a:p>
          <a:p>
            <a:pPr algn="just">
              <a:buNone/>
            </a:pPr>
            <a:r>
              <a:rPr lang="en-IN" sz="3000" dirty="0" smtClean="0">
                <a:latin typeface="Book Antiqua" pitchFamily="18" charset="0"/>
              </a:rPr>
              <a:t/>
            </a:r>
            <a:br>
              <a:rPr lang="en-IN" sz="3000" dirty="0" smtClean="0">
                <a:latin typeface="Book Antiqua" pitchFamily="18" charset="0"/>
              </a:rPr>
            </a:br>
            <a:r>
              <a:rPr lang="en-IN" sz="3000" b="1" dirty="0" smtClean="0">
                <a:latin typeface="Book Antiqua" pitchFamily="18" charset="0"/>
              </a:rPr>
              <a:t>This section creates an obligation on a person carrying on business to get his accounts audited by a chartered accountant and to furnish by the specified date, the report in prescribed form of such audit. </a:t>
            </a:r>
            <a:r>
              <a:rPr lang="en-IN" sz="3000" dirty="0" smtClean="0">
                <a:latin typeface="Book Antiqua" pitchFamily="18" charset="0"/>
              </a:rPr>
              <a:t/>
            </a:r>
            <a:br>
              <a:rPr lang="en-IN" sz="3000" dirty="0" smtClean="0">
                <a:latin typeface="Book Antiqua" pitchFamily="18" charset="0"/>
              </a:rPr>
            </a:br>
            <a:endParaRPr lang="en-IN" sz="3000" dirty="0">
              <a:latin typeface="Book Antiqua" pitchFamily="18" charset="0"/>
            </a:endParaRPr>
          </a:p>
        </p:txBody>
      </p:sp>
      <p:sp>
        <p:nvSpPr>
          <p:cNvPr id="2" name="Title 1"/>
          <p:cNvSpPr>
            <a:spLocks noGrp="1"/>
          </p:cNvSpPr>
          <p:nvPr>
            <p:ph type="title"/>
          </p:nvPr>
        </p:nvSpPr>
        <p:spPr/>
        <p:txBody>
          <a:bodyPr>
            <a:normAutofit fontScale="90000"/>
          </a:bodyPr>
          <a:lstStyle/>
          <a:p>
            <a:r>
              <a:rPr lang="en-US" dirty="0" smtClean="0"/>
              <a:t>HISTORY OF TAX AUDIT IN INDIA</a:t>
            </a:r>
            <a:endParaRPr lang="en-IN"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33600"/>
            <a:ext cx="8229600" cy="3873691"/>
          </a:xfrm>
        </p:spPr>
        <p:txBody>
          <a:bodyPr/>
          <a:lstStyle/>
          <a:p>
            <a:endParaRPr lang="en-US" dirty="0" smtClean="0"/>
          </a:p>
          <a:p>
            <a:pPr algn="just"/>
            <a:r>
              <a:rPr lang="en-US" dirty="0" smtClean="0"/>
              <a:t> The relevant clauses of section 44AB shall be reported under which audit has been conducted</a:t>
            </a:r>
            <a:r>
              <a:rPr lang="en-US" i="1" dirty="0" smtClean="0"/>
              <a:t>[clause 8 of Part A]. 	</a:t>
            </a:r>
          </a:p>
          <a:p>
            <a:endParaRPr lang="en-US" dirty="0"/>
          </a:p>
        </p:txBody>
      </p:sp>
      <p:sp>
        <p:nvSpPr>
          <p:cNvPr id="2" name="Title 1"/>
          <p:cNvSpPr>
            <a:spLocks noGrp="1"/>
          </p:cNvSpPr>
          <p:nvPr>
            <p:ph type="title"/>
          </p:nvPr>
        </p:nvSpPr>
        <p:spPr>
          <a:xfrm>
            <a:off x="381000" y="228600"/>
            <a:ext cx="8229600" cy="1295400"/>
          </a:xfrm>
        </p:spPr>
        <p:txBody>
          <a:bodyPr>
            <a:normAutofit fontScale="90000"/>
          </a:bodyPr>
          <a:lstStyle/>
          <a:p>
            <a:r>
              <a:rPr lang="en-US" dirty="0" smtClean="0"/>
              <a:t/>
            </a:r>
            <a:br>
              <a:rPr lang="en-US" dirty="0" smtClean="0"/>
            </a:br>
            <a:r>
              <a:rPr lang="en-US" dirty="0" smtClean="0"/>
              <a:t> </a:t>
            </a:r>
            <a:br>
              <a:rPr lang="en-US" dirty="0" smtClean="0"/>
            </a:br>
            <a:r>
              <a:rPr lang="en-US" dirty="0" smtClean="0"/>
              <a:t/>
            </a:r>
            <a:br>
              <a:rPr lang="en-US" dirty="0" smtClean="0"/>
            </a:br>
            <a:r>
              <a:rPr lang="en-US" dirty="0" smtClean="0"/>
              <a:t/>
            </a:r>
            <a:br>
              <a:rPr lang="en-US" dirty="0" smtClean="0"/>
            </a:br>
            <a:r>
              <a:rPr lang="en-US" b="1" dirty="0" smtClean="0"/>
              <a:t>Relevant clauses of section 44AB: 	</a:t>
            </a:r>
            <a:br>
              <a:rPr lang="en-US" b="1" dirty="0" smtClean="0"/>
            </a:b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pPr algn="just"/>
            <a:r>
              <a:rPr lang="en-US" baseline="30000" dirty="0" smtClean="0">
                <a:hlinkClick r:id="rId3"/>
              </a:rPr>
              <a:t>56</a:t>
            </a:r>
            <a:r>
              <a:rPr lang="en-US" dirty="0" smtClean="0"/>
              <a:t>Every person,—</a:t>
            </a:r>
          </a:p>
          <a:p>
            <a:pPr algn="just"/>
            <a:r>
              <a:rPr lang="en-US" dirty="0" smtClean="0"/>
              <a:t>(</a:t>
            </a:r>
            <a:r>
              <a:rPr lang="en-US" i="1" dirty="0" smtClean="0"/>
              <a:t>a</a:t>
            </a:r>
            <a:r>
              <a:rPr lang="en-US" dirty="0" smtClean="0"/>
              <a:t>)  carrying on business shall, if his total sales, turnover or gross receipts, as the case may be, in business exceed or exceeds </a:t>
            </a:r>
            <a:r>
              <a:rPr lang="en-US" baseline="30000" dirty="0" smtClean="0">
                <a:hlinkClick r:id="rId4"/>
              </a:rPr>
              <a:t>57-58</a:t>
            </a:r>
            <a:r>
              <a:rPr lang="en-US" dirty="0" smtClean="0"/>
              <a:t>[</a:t>
            </a:r>
            <a:r>
              <a:rPr lang="en-US" i="1" dirty="0" smtClean="0"/>
              <a:t>one crore rupees</a:t>
            </a:r>
            <a:r>
              <a:rPr lang="en-US" dirty="0" smtClean="0"/>
              <a:t>] in any previous year </a:t>
            </a:r>
            <a:r>
              <a:rPr lang="en-US" baseline="30000" dirty="0" smtClean="0">
                <a:hlinkClick r:id="rId5"/>
              </a:rPr>
              <a:t>59</a:t>
            </a:r>
            <a:r>
              <a:rPr lang="en-US" dirty="0" smtClean="0"/>
              <a:t>[***]; or</a:t>
            </a:r>
          </a:p>
          <a:p>
            <a:pPr algn="just"/>
            <a:r>
              <a:rPr lang="en-US" dirty="0" smtClean="0"/>
              <a:t>(</a:t>
            </a:r>
            <a:r>
              <a:rPr lang="en-US" i="1" dirty="0" smtClean="0"/>
              <a:t>b</a:t>
            </a:r>
            <a:r>
              <a:rPr lang="en-US" dirty="0" smtClean="0"/>
              <a:t>)  carrying on profession shall, if his gross receipts in profession exceed </a:t>
            </a:r>
            <a:r>
              <a:rPr lang="en-US" baseline="30000" dirty="0" smtClean="0">
                <a:hlinkClick r:id="rId6"/>
              </a:rPr>
              <a:t>60</a:t>
            </a:r>
            <a:r>
              <a:rPr lang="en-US" dirty="0" smtClean="0"/>
              <a:t>[</a:t>
            </a:r>
            <a:r>
              <a:rPr lang="en-US" i="1" dirty="0" smtClean="0"/>
              <a:t>twenty-five </a:t>
            </a:r>
            <a:r>
              <a:rPr lang="en-US" i="1" dirty="0" err="1" smtClean="0"/>
              <a:t>lakh</a:t>
            </a:r>
            <a:r>
              <a:rPr lang="en-US" i="1" dirty="0" smtClean="0"/>
              <a:t> rupees</a:t>
            </a:r>
            <a:r>
              <a:rPr lang="en-US" dirty="0" smtClean="0"/>
              <a:t>] in any </a:t>
            </a:r>
            <a:r>
              <a:rPr lang="en-US" baseline="30000" dirty="0" smtClean="0">
                <a:hlinkClick r:id="rId7"/>
              </a:rPr>
              <a:t>61</a:t>
            </a:r>
            <a:r>
              <a:rPr lang="en-US" dirty="0" smtClean="0"/>
              <a:t>[previous year; or</a:t>
            </a:r>
          </a:p>
          <a:p>
            <a:pPr algn="just"/>
            <a:r>
              <a:rPr lang="en-US" dirty="0" smtClean="0"/>
              <a:t>(</a:t>
            </a:r>
            <a:r>
              <a:rPr lang="en-US" i="1" dirty="0" smtClean="0"/>
              <a:t>c</a:t>
            </a:r>
            <a:r>
              <a:rPr lang="en-US" dirty="0" smtClean="0"/>
              <a:t>)  carrying on the business shall, if the profits and gains from the business are deemed to be the profits and gains of such person under </a:t>
            </a:r>
            <a:r>
              <a:rPr lang="en-US" baseline="30000" dirty="0" smtClean="0">
                <a:hlinkClick r:id="rId8"/>
              </a:rPr>
              <a:t>62</a:t>
            </a:r>
            <a:r>
              <a:rPr lang="en-US" dirty="0" smtClean="0"/>
              <a:t>[</a:t>
            </a:r>
            <a:r>
              <a:rPr lang="en-US" dirty="0" smtClean="0">
                <a:hlinkClick r:id="rId9"/>
              </a:rPr>
              <a:t>section 44AE</a:t>
            </a:r>
            <a:r>
              <a:rPr lang="en-US" dirty="0" smtClean="0"/>
              <a:t> ] </a:t>
            </a:r>
            <a:r>
              <a:rPr lang="en-US" baseline="30000" dirty="0" smtClean="0">
                <a:hlinkClick r:id="rId10"/>
              </a:rPr>
              <a:t>63</a:t>
            </a:r>
            <a:r>
              <a:rPr lang="en-US" dirty="0" smtClean="0"/>
              <a:t>[or </a:t>
            </a:r>
            <a:r>
              <a:rPr lang="en-US" dirty="0" smtClean="0">
                <a:hlinkClick r:id="rId11"/>
              </a:rPr>
              <a:t>section 44BB</a:t>
            </a:r>
            <a:r>
              <a:rPr lang="en-US" dirty="0" smtClean="0"/>
              <a:t> or </a:t>
            </a:r>
            <a:r>
              <a:rPr lang="en-US" dirty="0" smtClean="0">
                <a:hlinkClick r:id="rId12"/>
              </a:rPr>
              <a:t>section 44BBB</a:t>
            </a:r>
            <a:r>
              <a:rPr lang="en-US" dirty="0" smtClean="0"/>
              <a:t>], as the case may be, and he has claimed his income to be lower than the profits or gains so deemed to be the profits and gains of his business, as the case may be, in any </a:t>
            </a:r>
            <a:r>
              <a:rPr lang="en-US" baseline="30000" dirty="0" smtClean="0">
                <a:hlinkClick r:id="rId13"/>
              </a:rPr>
              <a:t>64</a:t>
            </a:r>
            <a:r>
              <a:rPr lang="en-US" dirty="0" smtClean="0"/>
              <a:t>[previous year; or]] </a:t>
            </a:r>
            <a:r>
              <a:rPr lang="en-US" baseline="30000" dirty="0" smtClean="0">
                <a:hlinkClick r:id="rId14"/>
              </a:rPr>
              <a:t>65</a:t>
            </a:r>
            <a:r>
              <a:rPr lang="en-US" dirty="0" smtClean="0"/>
              <a:t>[***]</a:t>
            </a:r>
          </a:p>
          <a:p>
            <a:pPr algn="just"/>
            <a:r>
              <a:rPr lang="en-US" baseline="30000" dirty="0" smtClean="0">
                <a:hlinkClick r:id="rId15"/>
              </a:rPr>
              <a:t>66</a:t>
            </a:r>
            <a:r>
              <a:rPr lang="en-US" dirty="0" smtClean="0"/>
              <a:t>[(</a:t>
            </a:r>
            <a:r>
              <a:rPr lang="en-US" i="1" dirty="0" smtClean="0"/>
              <a:t>d</a:t>
            </a:r>
            <a:r>
              <a:rPr lang="en-US" dirty="0" smtClean="0"/>
              <a:t>)  carrying on the business shall, if the profits and gains from the business are deemed to be the profits and gains of such person under </a:t>
            </a:r>
            <a:r>
              <a:rPr lang="en-US" dirty="0" smtClean="0">
                <a:hlinkClick r:id="rId16"/>
              </a:rPr>
              <a:t>section 44AD</a:t>
            </a:r>
            <a:r>
              <a:rPr lang="en-US" dirty="0" smtClean="0"/>
              <a:t> and he has claimed such income to be lower than the profits and gains so deemed to be the profits and gains of his business and his income exceeds the maximum amount which is not chargeable to income-tax in any previous year,]</a:t>
            </a:r>
          </a:p>
          <a:p>
            <a:pPr algn="just"/>
            <a:r>
              <a:rPr lang="en-US" dirty="0" smtClean="0"/>
              <a:t>get his accounts of such previous year </a:t>
            </a:r>
            <a:r>
              <a:rPr lang="en-US" baseline="30000" dirty="0" smtClean="0">
                <a:hlinkClick r:id="rId17"/>
              </a:rPr>
              <a:t>67</a:t>
            </a:r>
            <a:r>
              <a:rPr lang="en-US" dirty="0" smtClean="0"/>
              <a:t>[***] audited by an accountant before the specified date and </a:t>
            </a:r>
            <a:r>
              <a:rPr lang="en-US" baseline="30000" dirty="0" smtClean="0">
                <a:hlinkClick r:id="rId18"/>
              </a:rPr>
              <a:t>68</a:t>
            </a:r>
            <a:r>
              <a:rPr lang="en-US" dirty="0" smtClean="0"/>
              <a:t>[furnish by] that date the report of such audit in the prescribed form duly signed and verified by such accountant and setting forth such particulars as may be prescribed :</a:t>
            </a:r>
          </a:p>
          <a:p>
            <a:pPr algn="just"/>
            <a:endParaRPr lang="en-US" dirty="0"/>
          </a:p>
        </p:txBody>
      </p:sp>
      <p:sp>
        <p:nvSpPr>
          <p:cNvPr id="2" name="Title 1"/>
          <p:cNvSpPr>
            <a:spLocks noGrp="1"/>
          </p:cNvSpPr>
          <p:nvPr>
            <p:ph type="title"/>
          </p:nvPr>
        </p:nvSpPr>
        <p:spPr/>
        <p:txBody>
          <a:bodyPr/>
          <a:lstStyle/>
          <a:p>
            <a:r>
              <a:rPr lang="en-US" b="1" dirty="0" smtClean="0"/>
              <a:t>Section 44AB of I.T. Act 1961</a:t>
            </a: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pPr algn="just"/>
            <a:r>
              <a:rPr lang="en-US" dirty="0" smtClean="0"/>
              <a:t> New Form seeks details of the address at which books of account of assessee have been kept</a:t>
            </a:r>
            <a:r>
              <a:rPr lang="en-US" i="1" dirty="0" smtClean="0"/>
              <a:t>[clause 11(b) of Part B]. 	</a:t>
            </a:r>
          </a:p>
          <a:p>
            <a:endParaRPr lang="en-US" dirty="0"/>
          </a:p>
        </p:txBody>
      </p:sp>
      <p:sp>
        <p:nvSpPr>
          <p:cNvPr id="2" name="Title 1"/>
          <p:cNvSpPr>
            <a:spLocks noGrp="1"/>
          </p:cNvSpPr>
          <p:nvPr>
            <p:ph type="title"/>
          </p:nvPr>
        </p:nvSpPr>
        <p:spPr>
          <a:xfrm>
            <a:off x="457200" y="304800"/>
            <a:ext cx="8229600" cy="2304288"/>
          </a:xfrm>
        </p:spPr>
        <p:txBody>
          <a:bodyPr>
            <a:normAutofit fontScale="90000"/>
          </a:bodyPr>
          <a:lstStyle/>
          <a:p>
            <a:r>
              <a:rPr lang="en-US" dirty="0" smtClean="0"/>
              <a:t/>
            </a:r>
            <a:br>
              <a:rPr lang="en-US" dirty="0" smtClean="0"/>
            </a:br>
            <a:r>
              <a:rPr lang="en-US" b="1" dirty="0" smtClean="0"/>
              <a:t>Location at which books of account are kept: 	</a:t>
            </a:r>
            <a:br>
              <a:rPr lang="en-US" b="1" dirty="0" smtClean="0"/>
            </a:b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pPr algn="just"/>
            <a:r>
              <a:rPr lang="en-US" dirty="0" smtClean="0"/>
              <a:t> The auditor is required to specify the nature of documents examined by him in the course of tax audit</a:t>
            </a:r>
            <a:r>
              <a:rPr lang="en-US" i="1" dirty="0" smtClean="0"/>
              <a:t>[clause 11(c) of Part B]. 	</a:t>
            </a:r>
          </a:p>
          <a:p>
            <a:endParaRPr lang="en-US" dirty="0"/>
          </a:p>
        </p:txBody>
      </p:sp>
      <p:sp>
        <p:nvSpPr>
          <p:cNvPr id="2" name="Title 1"/>
          <p:cNvSpPr>
            <a:spLocks noGrp="1"/>
          </p:cNvSpPr>
          <p:nvPr>
            <p:ph type="title"/>
          </p:nvPr>
        </p:nvSpPr>
        <p:spPr>
          <a:xfrm>
            <a:off x="381000" y="381000"/>
            <a:ext cx="8229600" cy="2228088"/>
          </a:xfrm>
        </p:spPr>
        <p:txBody>
          <a:bodyPr>
            <a:normAutofit fontScale="90000"/>
          </a:bodyPr>
          <a:lstStyle/>
          <a:p>
            <a:r>
              <a:rPr lang="en-US" dirty="0" smtClean="0"/>
              <a:t/>
            </a:r>
            <a:br>
              <a:rPr lang="en-US" dirty="0" smtClean="0"/>
            </a:br>
            <a:r>
              <a:rPr lang="en-US" dirty="0" smtClean="0"/>
              <a:t> </a:t>
            </a:r>
            <a:r>
              <a:rPr lang="en-US" b="1" dirty="0" smtClean="0"/>
              <a:t>Nature of documents examined by the auditor: 	</a:t>
            </a:r>
            <a:br>
              <a:rPr lang="en-US" b="1" dirty="0" smtClean="0"/>
            </a:b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Whether the profit and loss account includes any profits and gains assessable on presumptive basis, if yes, indicate the amount and the relevant section (44AD, 44AE, 44AF, 44B, 44BB, 44BBA, 44BBB, Chapter XII-G, First Schedule or any other relevant section.)</a:t>
            </a:r>
          </a:p>
          <a:p>
            <a:pPr algn="just"/>
            <a:r>
              <a:rPr lang="en-US" dirty="0" smtClean="0"/>
              <a:t>Chapter XII-G is Now Inserted Special Provisions relating to income of shipping companies</a:t>
            </a:r>
            <a:endParaRPr lang="en-US" dirty="0"/>
          </a:p>
        </p:txBody>
      </p:sp>
      <p:sp>
        <p:nvSpPr>
          <p:cNvPr id="2" name="Title 1"/>
          <p:cNvSpPr>
            <a:spLocks noGrp="1"/>
          </p:cNvSpPr>
          <p:nvPr>
            <p:ph type="title"/>
          </p:nvPr>
        </p:nvSpPr>
        <p:spPr/>
        <p:txBody>
          <a:bodyPr/>
          <a:lstStyle/>
          <a:p>
            <a:r>
              <a:rPr lang="en-US" dirty="0" smtClean="0"/>
              <a:t>Clause XII of New 3CD</a:t>
            </a: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pPr algn="just"/>
            <a:r>
              <a:rPr lang="en-US" dirty="0" smtClean="0"/>
              <a:t> A tabular format is specified for reporting of financial impact of changes in method of accounting and method of stock valuation</a:t>
            </a:r>
            <a:r>
              <a:rPr lang="en-US" i="1" dirty="0" smtClean="0"/>
              <a:t>[clause 13 and clause 14 of Part B]. 	</a:t>
            </a:r>
          </a:p>
          <a:p>
            <a:endParaRPr lang="en-US" dirty="0"/>
          </a:p>
        </p:txBody>
      </p:sp>
      <p:sp>
        <p:nvSpPr>
          <p:cNvPr id="2" name="Title 1"/>
          <p:cNvSpPr>
            <a:spLocks noGrp="1"/>
          </p:cNvSpPr>
          <p:nvPr>
            <p:ph type="title"/>
          </p:nvPr>
        </p:nvSpPr>
        <p:spPr>
          <a:xfrm>
            <a:off x="457200" y="304800"/>
            <a:ext cx="8229600" cy="2075688"/>
          </a:xfrm>
        </p:spPr>
        <p:txBody>
          <a:bodyPr>
            <a:normAutofit fontScale="90000"/>
          </a:bodyPr>
          <a:lstStyle/>
          <a:p>
            <a:r>
              <a:rPr lang="en-US" dirty="0" smtClean="0"/>
              <a:t/>
            </a:r>
            <a:br>
              <a:rPr lang="en-US" dirty="0" smtClean="0"/>
            </a:br>
            <a:r>
              <a:rPr lang="en-US" b="1" dirty="0" smtClean="0"/>
              <a:t>Change in method of accounting/stock valuation: 	</a:t>
            </a:r>
            <a:br>
              <a:rPr lang="en-US" b="1" dirty="0" smtClean="0"/>
            </a:b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srcRect/>
          <a:stretch>
            <a:fillRect/>
          </a:stretch>
        </p:blipFill>
        <p:spPr bwMode="auto">
          <a:xfrm>
            <a:off x="0" y="0"/>
            <a:ext cx="9144000" cy="6857999"/>
          </a:xfrm>
          <a:prstGeom prst="rect">
            <a:avLst/>
          </a:prstGeom>
          <a:noFill/>
          <a:ln w="9525">
            <a:noFill/>
            <a:miter lim="800000"/>
            <a:headEnd/>
            <a:tailEnd/>
          </a:ln>
          <a:effectLst/>
        </p:spPr>
      </p:pic>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pPr algn="just"/>
            <a:r>
              <a:rPr lang="en-US" dirty="0" smtClean="0"/>
              <a:t> Details of land or building transferred by assessee for less than stamp duty value (under section 43CA or under section 50C) shall be reported in new Form 3CD </a:t>
            </a:r>
            <a:r>
              <a:rPr lang="en-US" i="1" dirty="0" smtClean="0"/>
              <a:t>[clause 17 of Part B]. 	</a:t>
            </a:r>
          </a:p>
          <a:p>
            <a:endParaRPr lang="en-US" dirty="0" smtClean="0"/>
          </a:p>
        </p:txBody>
      </p:sp>
      <p:sp>
        <p:nvSpPr>
          <p:cNvPr id="2" name="Title 1"/>
          <p:cNvSpPr>
            <a:spLocks noGrp="1"/>
          </p:cNvSpPr>
          <p:nvPr>
            <p:ph type="title"/>
          </p:nvPr>
        </p:nvSpPr>
        <p:spPr>
          <a:xfrm>
            <a:off x="457200" y="381000"/>
            <a:ext cx="8229600" cy="1847088"/>
          </a:xfrm>
        </p:spPr>
        <p:txBody>
          <a:bodyPr>
            <a:normAutofit fontScale="90000"/>
          </a:bodyPr>
          <a:lstStyle/>
          <a:p>
            <a:r>
              <a:rPr lang="en-US" dirty="0" smtClean="0"/>
              <a:t/>
            </a:r>
            <a:br>
              <a:rPr lang="en-US" dirty="0" smtClean="0"/>
            </a:br>
            <a:r>
              <a:rPr lang="en-US" b="1" dirty="0" smtClean="0"/>
              <a:t>Transfer of land/building for less than stamp duty value: 	</a:t>
            </a:r>
            <a:br>
              <a:rPr lang="en-US" b="1" dirty="0" smtClean="0"/>
            </a:b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srcRect/>
          <a:stretch>
            <a:fillRect/>
          </a:stretch>
        </p:blipFill>
        <p:spPr bwMode="auto">
          <a:xfrm>
            <a:off x="0" y="0"/>
            <a:ext cx="9144000" cy="7239000"/>
          </a:xfrm>
          <a:prstGeom prst="rect">
            <a:avLst/>
          </a:prstGeom>
          <a:noFill/>
          <a:ln w="9525">
            <a:noFill/>
            <a:miter lim="800000"/>
            <a:headEnd/>
            <a:tailEnd/>
          </a:ln>
          <a:effectLst/>
        </p:spPr>
      </p:pic>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endParaRPr lang="en-US" dirty="0" smtClean="0"/>
          </a:p>
          <a:p>
            <a:pPr algn="just"/>
            <a:r>
              <a:rPr lang="en-US" dirty="0" smtClean="0"/>
              <a:t>Deductions allowable under sections 32AC, 35AD, 35CCC and 35DDD are also required to be reported in revised Form No. 3CD</a:t>
            </a:r>
            <a:r>
              <a:rPr lang="en-US" i="1" dirty="0" smtClean="0"/>
              <a:t>[clause 19 of Part B]. 	</a:t>
            </a:r>
          </a:p>
          <a:p>
            <a:endParaRPr lang="en-US" dirty="0"/>
          </a:p>
        </p:txBody>
      </p:sp>
      <p:sp>
        <p:nvSpPr>
          <p:cNvPr id="2" name="Title 1"/>
          <p:cNvSpPr>
            <a:spLocks noGrp="1"/>
          </p:cNvSpPr>
          <p:nvPr>
            <p:ph type="title"/>
          </p:nvPr>
        </p:nvSpPr>
        <p:spPr>
          <a:xfrm>
            <a:off x="457200" y="0"/>
            <a:ext cx="8229600" cy="2075688"/>
          </a:xfrm>
        </p:spPr>
        <p:txBody>
          <a:bodyPr>
            <a:normAutofit fontScale="90000"/>
          </a:bodyPr>
          <a:lstStyle/>
          <a:p>
            <a:r>
              <a:rPr lang="en-US" b="1" dirty="0" smtClean="0"/>
              <a:t>Deduction allowable under Sections 32AC/35AD/35CCC/35D: 	</a:t>
            </a:r>
            <a:br>
              <a:rPr lang="en-US" b="1" dirty="0" smtClean="0"/>
            </a:b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IN" dirty="0" smtClean="0">
                <a:latin typeface="Book Antiqua" pitchFamily="18" charset="0"/>
              </a:rPr>
              <a:t>If the total sales, turnover or gross receipts in business in the relevant previous year exceed or</a:t>
            </a:r>
            <a:r>
              <a:rPr lang="en-IN" b="1" dirty="0" smtClean="0">
                <a:latin typeface="Book Antiqua" pitchFamily="18" charset="0"/>
              </a:rPr>
              <a:t> exceeds Rs. 40 </a:t>
            </a:r>
            <a:r>
              <a:rPr lang="en-IN" b="1" dirty="0" err="1" smtClean="0">
                <a:latin typeface="Book Antiqua" pitchFamily="18" charset="0"/>
              </a:rPr>
              <a:t>lakhs</a:t>
            </a:r>
            <a:r>
              <a:rPr lang="en-IN" b="1" dirty="0" smtClean="0">
                <a:latin typeface="Book Antiqua" pitchFamily="18" charset="0"/>
              </a:rPr>
              <a:t> (increased to Rs. 60 </a:t>
            </a:r>
            <a:r>
              <a:rPr lang="en-IN" b="1" dirty="0" err="1" smtClean="0">
                <a:latin typeface="Book Antiqua" pitchFamily="18" charset="0"/>
              </a:rPr>
              <a:t>lakhs</a:t>
            </a:r>
            <a:r>
              <a:rPr lang="en-IN" b="1" dirty="0" smtClean="0">
                <a:latin typeface="Book Antiqua" pitchFamily="18" charset="0"/>
              </a:rPr>
              <a:t> from financial year 2010-11)(RS.100Lakhs from FY 2012-13)</a:t>
            </a:r>
            <a:r>
              <a:rPr lang="en-IN" dirty="0" smtClean="0">
                <a:latin typeface="Book Antiqua" pitchFamily="18" charset="0"/>
              </a:rPr>
              <a:t>. For the professionals, tax audit is mandatory if the gross receipts in profession</a:t>
            </a:r>
            <a:r>
              <a:rPr lang="en-IN" b="1" dirty="0" smtClean="0">
                <a:latin typeface="Book Antiqua" pitchFamily="18" charset="0"/>
              </a:rPr>
              <a:t> exceeds Rs. 10 </a:t>
            </a:r>
            <a:r>
              <a:rPr lang="en-IN" b="1" dirty="0" err="1" smtClean="0">
                <a:latin typeface="Book Antiqua" pitchFamily="18" charset="0"/>
              </a:rPr>
              <a:t>lakhs</a:t>
            </a:r>
            <a:r>
              <a:rPr lang="en-IN" b="1" dirty="0" smtClean="0">
                <a:latin typeface="Book Antiqua" pitchFamily="18" charset="0"/>
              </a:rPr>
              <a:t> (increased to Rs. 15 </a:t>
            </a:r>
            <a:r>
              <a:rPr lang="en-IN" b="1" dirty="0" err="1" smtClean="0">
                <a:latin typeface="Book Antiqua" pitchFamily="18" charset="0"/>
              </a:rPr>
              <a:t>lakhs</a:t>
            </a:r>
            <a:r>
              <a:rPr lang="en-IN" b="1" dirty="0" smtClean="0">
                <a:latin typeface="Book Antiqua" pitchFamily="18" charset="0"/>
              </a:rPr>
              <a:t> from the financial year 2010-11)(RS.25Lakh from FY 2012-13)</a:t>
            </a:r>
            <a:r>
              <a:rPr lang="en-IN" dirty="0" smtClean="0">
                <a:latin typeface="Book Antiqua" pitchFamily="18" charset="0"/>
              </a:rPr>
              <a:t>in the relevant previous year.</a:t>
            </a:r>
            <a:br>
              <a:rPr lang="en-IN" dirty="0" smtClean="0">
                <a:latin typeface="Book Antiqua" pitchFamily="18" charset="0"/>
              </a:rPr>
            </a:br>
            <a:endParaRPr lang="en-IN" dirty="0">
              <a:latin typeface="Book Antiqua" pitchFamily="18" charset="0"/>
            </a:endParaRPr>
          </a:p>
        </p:txBody>
      </p:sp>
      <p:sp>
        <p:nvSpPr>
          <p:cNvPr id="2" name="Title 1"/>
          <p:cNvSpPr>
            <a:spLocks noGrp="1"/>
          </p:cNvSpPr>
          <p:nvPr>
            <p:ph type="title"/>
          </p:nvPr>
        </p:nvSpPr>
        <p:spPr/>
        <p:txBody>
          <a:bodyPr>
            <a:normAutofit fontScale="90000"/>
          </a:bodyPr>
          <a:lstStyle/>
          <a:p>
            <a:r>
              <a:rPr lang="en-US" dirty="0" smtClean="0"/>
              <a:t>HISTORY OF TAX AUDIT IN INDIA</a:t>
            </a:r>
            <a:endParaRPr lang="en-IN"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Investment in New Plant &amp; Machinery </a:t>
            </a:r>
            <a:r>
              <a:rPr lang="en-US" dirty="0" err="1" smtClean="0"/>
              <a:t>w.e.f</a:t>
            </a:r>
            <a:r>
              <a:rPr lang="en-US" dirty="0" smtClean="0"/>
              <a:t>.                 01-04-2014 (Section 32AC)</a:t>
            </a:r>
          </a:p>
          <a:p>
            <a:pPr algn="just"/>
            <a:r>
              <a:rPr lang="en-US" dirty="0" smtClean="0"/>
              <a:t>Deduction in respect of expenditure on specified business (Section 35AD)</a:t>
            </a:r>
          </a:p>
          <a:p>
            <a:pPr algn="just"/>
            <a:r>
              <a:rPr lang="en-US" dirty="0" smtClean="0"/>
              <a:t>Expenditure on Agricultural extension project (Section 35CCC)</a:t>
            </a:r>
          </a:p>
          <a:p>
            <a:pPr algn="just"/>
            <a:r>
              <a:rPr lang="en-US" dirty="0" smtClean="0"/>
              <a:t>Amortization of certain preliminary expenses (Section 35D)</a:t>
            </a:r>
            <a:endParaRPr lang="en-US" dirty="0"/>
          </a:p>
        </p:txBody>
      </p:sp>
      <p:sp>
        <p:nvSpPr>
          <p:cNvPr id="2" name="Title 1"/>
          <p:cNvSpPr>
            <a:spLocks noGrp="1"/>
          </p:cNvSpPr>
          <p:nvPr>
            <p:ph type="title"/>
          </p:nvPr>
        </p:nvSpPr>
        <p:spPr>
          <a:xfrm>
            <a:off x="457200" y="381000"/>
            <a:ext cx="8229600" cy="1466088"/>
          </a:xfrm>
        </p:spPr>
        <p:txBody>
          <a:bodyPr>
            <a:normAutofit fontScale="90000"/>
          </a:bodyPr>
          <a:lstStyle/>
          <a:p>
            <a:pPr algn="ctr"/>
            <a:r>
              <a:rPr lang="en-US" b="1" dirty="0" smtClean="0"/>
              <a:t>Sections 32AC/35AD/35CCC/35D: 	</a:t>
            </a:r>
            <a:br>
              <a:rPr lang="en-US" b="1" dirty="0" smtClean="0"/>
            </a:b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1"/>
            <a:ext cx="8229600" cy="4800600"/>
          </a:xfrm>
        </p:spPr>
        <p:txBody>
          <a:bodyPr>
            <a:normAutofit/>
          </a:bodyPr>
          <a:lstStyle/>
          <a:p>
            <a:pPr algn="just"/>
            <a:r>
              <a:rPr lang="en-US" sz="2100" dirty="0" smtClean="0">
                <a:latin typeface="Book Antiqua" pitchFamily="18" charset="0"/>
              </a:rPr>
              <a:t>Old Form3CD required reporting of inadmissible payments only when they were debited to Profit and loss account. However, the new Form 3CD requires reporting of following disallowable payments, even if they are not debited to profit and loss account</a:t>
            </a:r>
            <a:r>
              <a:rPr lang="en-US" sz="2100" i="1" dirty="0" smtClean="0">
                <a:latin typeface="Book Antiqua" pitchFamily="18" charset="0"/>
              </a:rPr>
              <a:t>[clause 21 of Part B]: 	</a:t>
            </a:r>
          </a:p>
          <a:p>
            <a:pPr algn="just">
              <a:buNone/>
            </a:pPr>
            <a:r>
              <a:rPr lang="en-US" sz="2100" i="1" dirty="0" smtClean="0">
                <a:latin typeface="Book Antiqua" pitchFamily="18" charset="0"/>
              </a:rPr>
              <a:t>	(</a:t>
            </a:r>
            <a:r>
              <a:rPr lang="en-US" sz="2100" i="1" dirty="0" err="1" smtClean="0">
                <a:latin typeface="Book Antiqua" pitchFamily="18" charset="0"/>
              </a:rPr>
              <a:t>i</a:t>
            </a:r>
            <a:r>
              <a:rPr lang="en-US" sz="2100" i="1" dirty="0" smtClean="0">
                <a:latin typeface="Book Antiqua" pitchFamily="18" charset="0"/>
              </a:rPr>
              <a:t>) 	Disallowance for TDS default under Section 40(a) </a:t>
            </a:r>
          </a:p>
          <a:p>
            <a:pPr algn="just">
              <a:buNone/>
            </a:pPr>
            <a:r>
              <a:rPr lang="en-US" sz="2100" i="1" dirty="0" smtClean="0">
                <a:latin typeface="Book Antiqua" pitchFamily="18" charset="0"/>
              </a:rPr>
              <a:t>	(ii) 	Disallowance for cash payments under section 40A(3) </a:t>
            </a:r>
          </a:p>
          <a:p>
            <a:pPr algn="just">
              <a:buNone/>
            </a:pPr>
            <a:r>
              <a:rPr lang="en-US" sz="2100" i="1" dirty="0" smtClean="0">
                <a:latin typeface="Book Antiqua" pitchFamily="18" charset="0"/>
              </a:rPr>
              <a:t>	iii) 	Disallowance for provision for gratuity under section 40A(7) </a:t>
            </a:r>
          </a:p>
          <a:p>
            <a:pPr algn="just">
              <a:buNone/>
            </a:pPr>
            <a:r>
              <a:rPr lang="en-US" sz="2100" i="1" dirty="0" smtClean="0">
                <a:latin typeface="Book Antiqua" pitchFamily="18" charset="0"/>
              </a:rPr>
              <a:t>	(iv) 	Disallowance under Section 40A(9) 	</a:t>
            </a:r>
          </a:p>
          <a:p>
            <a:pPr algn="just">
              <a:buNone/>
            </a:pPr>
            <a:r>
              <a:rPr lang="en-US" sz="2100" i="1" dirty="0" smtClean="0">
                <a:latin typeface="Book Antiqua" pitchFamily="18" charset="0"/>
              </a:rPr>
              <a:t>	(v) 	Particulars of any liability of a contingent nature 	</a:t>
            </a:r>
          </a:p>
          <a:p>
            <a:pPr algn="just">
              <a:buNone/>
            </a:pPr>
            <a:r>
              <a:rPr lang="en-US" sz="2100" i="1" dirty="0" smtClean="0">
                <a:latin typeface="Book Antiqua" pitchFamily="18" charset="0"/>
              </a:rPr>
              <a:t>	(vi) 	Amount of deduction inadmissible under section 14</a:t>
            </a:r>
          </a:p>
          <a:p>
            <a:pPr algn="just">
              <a:buNone/>
            </a:pPr>
            <a:r>
              <a:rPr lang="en-US" sz="2100" i="1" dirty="0" smtClean="0">
                <a:latin typeface="Book Antiqua" pitchFamily="18" charset="0"/>
              </a:rPr>
              <a:t>	(vii) Interest inadmissible under the proviso to section 36(1)(iii) 	</a:t>
            </a:r>
          </a:p>
          <a:p>
            <a:pPr algn="just"/>
            <a:endParaRPr lang="en-US" sz="2100" dirty="0">
              <a:latin typeface="Book Antiqua" pitchFamily="18" charset="0"/>
            </a:endParaRPr>
          </a:p>
        </p:txBody>
      </p:sp>
      <p:sp>
        <p:nvSpPr>
          <p:cNvPr id="2" name="Title 1"/>
          <p:cNvSpPr>
            <a:spLocks noGrp="1"/>
          </p:cNvSpPr>
          <p:nvPr>
            <p:ph type="title"/>
          </p:nvPr>
        </p:nvSpPr>
        <p:spPr>
          <a:xfrm>
            <a:off x="762000" y="228600"/>
            <a:ext cx="7924800" cy="762000"/>
          </a:xfrm>
        </p:spPr>
        <p:txBody>
          <a:bodyPr>
            <a:normAutofit fontScale="90000"/>
          </a:bodyPr>
          <a:lstStyle/>
          <a:p>
            <a:r>
              <a:rPr lang="en-US" b="1" dirty="0" smtClean="0"/>
              <a:t>Disallowances: 	</a:t>
            </a:r>
            <a:br>
              <a:rPr lang="en-US" b="1" dirty="0" smtClean="0"/>
            </a:b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algn="just"/>
            <a:r>
              <a:rPr lang="en-US" sz="2400" dirty="0" smtClean="0"/>
              <a:t>As payment to non-resident referred to in Sub-Clause (</a:t>
            </a:r>
            <a:r>
              <a:rPr lang="en-US" sz="2400" dirty="0" err="1" smtClean="0"/>
              <a:t>i</a:t>
            </a:r>
            <a:r>
              <a:rPr lang="en-US" sz="2400" dirty="0" smtClean="0"/>
              <a:t>)</a:t>
            </a:r>
          </a:p>
          <a:p>
            <a:pPr algn="just">
              <a:buNone/>
            </a:pPr>
            <a:r>
              <a:rPr lang="en-US" dirty="0" smtClean="0"/>
              <a:t>	(A) Details of payments on which tax is not deducted:</a:t>
            </a:r>
          </a:p>
          <a:p>
            <a:pPr algn="just">
              <a:buNone/>
            </a:pPr>
            <a:r>
              <a:rPr lang="en-US" dirty="0" smtClean="0"/>
              <a:t>	(</a:t>
            </a:r>
            <a:r>
              <a:rPr lang="en-US" dirty="0" err="1" smtClean="0"/>
              <a:t>i</a:t>
            </a:r>
            <a:r>
              <a:rPr lang="en-US" dirty="0" smtClean="0"/>
              <a:t>) date of payment</a:t>
            </a:r>
          </a:p>
          <a:p>
            <a:pPr algn="just">
              <a:buNone/>
            </a:pPr>
            <a:r>
              <a:rPr lang="en-US" dirty="0" smtClean="0"/>
              <a:t>	(ii) amount of payment</a:t>
            </a:r>
          </a:p>
          <a:p>
            <a:pPr algn="just">
              <a:buNone/>
            </a:pPr>
            <a:r>
              <a:rPr lang="en-US" dirty="0" smtClean="0"/>
              <a:t>	(iii) nature of payment</a:t>
            </a:r>
          </a:p>
          <a:p>
            <a:pPr algn="just">
              <a:buNone/>
            </a:pPr>
            <a:r>
              <a:rPr lang="en-US" dirty="0" smtClean="0"/>
              <a:t>	(iv) name &amp; address of the payee</a:t>
            </a:r>
          </a:p>
          <a:p>
            <a:pPr algn="just">
              <a:buNone/>
            </a:pPr>
            <a:endParaRPr lang="en-US" dirty="0" smtClean="0"/>
          </a:p>
          <a:p>
            <a:pPr algn="just"/>
            <a:r>
              <a:rPr lang="en-US" dirty="0" smtClean="0"/>
              <a:t>(B) Details of payment on which tax has been deducted but has not been paid during the previous year or in the subsequent year before the expiry of time prescribed under section 200(1)</a:t>
            </a:r>
          </a:p>
          <a:p>
            <a:pPr algn="just">
              <a:buNone/>
            </a:pPr>
            <a:r>
              <a:rPr lang="en-US" dirty="0" smtClean="0"/>
              <a:t>	(</a:t>
            </a:r>
            <a:r>
              <a:rPr lang="en-US" dirty="0" err="1" smtClean="0"/>
              <a:t>i</a:t>
            </a:r>
            <a:r>
              <a:rPr lang="en-US" dirty="0" smtClean="0"/>
              <a:t>) date of payment</a:t>
            </a:r>
          </a:p>
          <a:p>
            <a:pPr algn="just">
              <a:buNone/>
            </a:pPr>
            <a:r>
              <a:rPr lang="en-US" dirty="0" smtClean="0"/>
              <a:t>	(ii) amount of payment</a:t>
            </a:r>
          </a:p>
          <a:p>
            <a:pPr algn="just">
              <a:buNone/>
            </a:pPr>
            <a:r>
              <a:rPr lang="en-US" dirty="0" smtClean="0"/>
              <a:t>	(iii) nature of payment</a:t>
            </a:r>
          </a:p>
          <a:p>
            <a:pPr algn="just">
              <a:buNone/>
            </a:pPr>
            <a:r>
              <a:rPr lang="en-US" dirty="0" smtClean="0"/>
              <a:t>	(iv) name &amp; address of the payee</a:t>
            </a:r>
          </a:p>
          <a:p>
            <a:pPr algn="just">
              <a:buNone/>
            </a:pPr>
            <a:r>
              <a:rPr lang="en-US" dirty="0" smtClean="0"/>
              <a:t>	(v) amount of tax deducted</a:t>
            </a:r>
          </a:p>
          <a:p>
            <a:pPr algn="just">
              <a:buNone/>
            </a:pPr>
            <a:endParaRPr lang="en-US" dirty="0"/>
          </a:p>
        </p:txBody>
      </p:sp>
      <p:sp>
        <p:nvSpPr>
          <p:cNvPr id="2" name="Title 1"/>
          <p:cNvSpPr>
            <a:spLocks noGrp="1"/>
          </p:cNvSpPr>
          <p:nvPr>
            <p:ph type="title"/>
          </p:nvPr>
        </p:nvSpPr>
        <p:spPr/>
        <p:txBody>
          <a:bodyPr/>
          <a:lstStyle/>
          <a:p>
            <a:r>
              <a:rPr lang="en-US" dirty="0" smtClean="0"/>
              <a:t>Amount inadmissible u/s 40(A)</a:t>
            </a: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buNone/>
            </a:pPr>
            <a:r>
              <a:rPr lang="en-US" sz="1600" dirty="0" smtClean="0">
                <a:latin typeface="Book Antiqua" pitchFamily="18" charset="0"/>
              </a:rPr>
              <a:t>(II) as payment referred to in sub-clause (</a:t>
            </a:r>
            <a:r>
              <a:rPr lang="en-US" sz="1600" dirty="0" err="1" smtClean="0">
                <a:latin typeface="Book Antiqua" pitchFamily="18" charset="0"/>
              </a:rPr>
              <a:t>ia</a:t>
            </a:r>
            <a:r>
              <a:rPr lang="en-US" sz="1600" dirty="0" smtClean="0">
                <a:latin typeface="Book Antiqua" pitchFamily="18" charset="0"/>
              </a:rPr>
              <a:t>):</a:t>
            </a:r>
          </a:p>
          <a:p>
            <a:pPr>
              <a:buNone/>
            </a:pPr>
            <a:r>
              <a:rPr lang="en-US" sz="1600" dirty="0" smtClean="0">
                <a:latin typeface="Book Antiqua" pitchFamily="18" charset="0"/>
              </a:rPr>
              <a:t>	(A) Details of payment on which tax is not deducted:</a:t>
            </a:r>
          </a:p>
          <a:p>
            <a:pPr>
              <a:buNone/>
            </a:pPr>
            <a:r>
              <a:rPr lang="en-US" sz="1600" dirty="0" smtClean="0">
                <a:latin typeface="Book Antiqua" pitchFamily="18" charset="0"/>
              </a:rPr>
              <a:t>	(</a:t>
            </a:r>
            <a:r>
              <a:rPr lang="en-US" sz="1600" dirty="0" err="1" smtClean="0">
                <a:latin typeface="Book Antiqua" pitchFamily="18" charset="0"/>
              </a:rPr>
              <a:t>i</a:t>
            </a:r>
            <a:r>
              <a:rPr lang="en-US" sz="1600" dirty="0" smtClean="0">
                <a:latin typeface="Book Antiqua" pitchFamily="18" charset="0"/>
              </a:rPr>
              <a:t>) date of payment</a:t>
            </a:r>
          </a:p>
          <a:p>
            <a:pPr>
              <a:buNone/>
            </a:pPr>
            <a:r>
              <a:rPr lang="en-US" sz="1600" dirty="0" smtClean="0">
                <a:latin typeface="Book Antiqua" pitchFamily="18" charset="0"/>
              </a:rPr>
              <a:t>	(ii) amount of payment</a:t>
            </a:r>
          </a:p>
          <a:p>
            <a:pPr>
              <a:buNone/>
            </a:pPr>
            <a:r>
              <a:rPr lang="en-US" sz="1600" dirty="0" smtClean="0">
                <a:latin typeface="Book Antiqua" pitchFamily="18" charset="0"/>
              </a:rPr>
              <a:t>	(iii) nature of payment</a:t>
            </a:r>
          </a:p>
          <a:p>
            <a:pPr>
              <a:buNone/>
            </a:pPr>
            <a:r>
              <a:rPr lang="en-US" sz="1600" dirty="0" smtClean="0">
                <a:latin typeface="Book Antiqua" pitchFamily="18" charset="0"/>
              </a:rPr>
              <a:t>	(iv) name &amp; address of the payee</a:t>
            </a:r>
          </a:p>
          <a:p>
            <a:pPr>
              <a:buNone/>
            </a:pPr>
            <a:endParaRPr lang="en-US" sz="1600" dirty="0" smtClean="0">
              <a:latin typeface="Book Antiqua" pitchFamily="18" charset="0"/>
            </a:endParaRPr>
          </a:p>
          <a:p>
            <a:r>
              <a:rPr lang="en-US" sz="1600" dirty="0" smtClean="0">
                <a:latin typeface="Book Antiqua" pitchFamily="18" charset="0"/>
              </a:rPr>
              <a:t>(B) Details of payment on which tax has been deducted but has not been paid on or before the due date specified in sub section (1) of section 139.</a:t>
            </a:r>
          </a:p>
          <a:p>
            <a:pPr>
              <a:buNone/>
            </a:pPr>
            <a:r>
              <a:rPr lang="en-US" sz="1600" dirty="0" smtClean="0">
                <a:latin typeface="Book Antiqua" pitchFamily="18" charset="0"/>
              </a:rPr>
              <a:t>	(</a:t>
            </a:r>
            <a:r>
              <a:rPr lang="en-US" sz="1600" dirty="0" err="1" smtClean="0">
                <a:latin typeface="Book Antiqua" pitchFamily="18" charset="0"/>
              </a:rPr>
              <a:t>i</a:t>
            </a:r>
            <a:r>
              <a:rPr lang="en-US" sz="1600" dirty="0" smtClean="0">
                <a:latin typeface="Book Antiqua" pitchFamily="18" charset="0"/>
              </a:rPr>
              <a:t>) date of payment</a:t>
            </a:r>
          </a:p>
          <a:p>
            <a:pPr>
              <a:buNone/>
            </a:pPr>
            <a:r>
              <a:rPr lang="en-US" sz="1600" dirty="0" smtClean="0">
                <a:latin typeface="Book Antiqua" pitchFamily="18" charset="0"/>
              </a:rPr>
              <a:t>	(ii) amount of payment</a:t>
            </a:r>
          </a:p>
          <a:p>
            <a:pPr>
              <a:buNone/>
            </a:pPr>
            <a:r>
              <a:rPr lang="en-US" sz="1600" dirty="0" smtClean="0">
                <a:latin typeface="Book Antiqua" pitchFamily="18" charset="0"/>
              </a:rPr>
              <a:t>	(iii) nature of payment</a:t>
            </a:r>
          </a:p>
          <a:p>
            <a:pPr>
              <a:buNone/>
            </a:pPr>
            <a:r>
              <a:rPr lang="en-US" sz="1600" dirty="0" smtClean="0">
                <a:latin typeface="Book Antiqua" pitchFamily="18" charset="0"/>
              </a:rPr>
              <a:t>	(iv) name &amp; address of the payee</a:t>
            </a:r>
          </a:p>
          <a:p>
            <a:pPr>
              <a:buNone/>
            </a:pPr>
            <a:r>
              <a:rPr lang="en-US" sz="1600" dirty="0" smtClean="0">
                <a:latin typeface="Book Antiqua" pitchFamily="18" charset="0"/>
              </a:rPr>
              <a:t>	(v) amount of tax deducted</a:t>
            </a:r>
          </a:p>
          <a:p>
            <a:pPr>
              <a:buNone/>
            </a:pPr>
            <a:r>
              <a:rPr lang="en-US" sz="1600" dirty="0" smtClean="0">
                <a:latin typeface="Book Antiqua" pitchFamily="18" charset="0"/>
              </a:rPr>
              <a:t>	(vi) amount out of (V) deposited, if any</a:t>
            </a:r>
          </a:p>
          <a:p>
            <a:pPr>
              <a:buNone/>
            </a:pPr>
            <a:endParaRPr lang="en-US" sz="1600" dirty="0" smtClean="0">
              <a:latin typeface="Book Antiqua" pitchFamily="18" charset="0"/>
            </a:endParaRPr>
          </a:p>
          <a:p>
            <a:pPr>
              <a:buNone/>
            </a:pPr>
            <a:endParaRPr lang="en-US" sz="1600" dirty="0" smtClean="0">
              <a:latin typeface="Book Antiqua" pitchFamily="18" charset="0"/>
            </a:endParaRPr>
          </a:p>
          <a:p>
            <a:pPr>
              <a:buNone/>
            </a:pPr>
            <a:r>
              <a:rPr lang="en-US" sz="1600" dirty="0" smtClean="0">
                <a:latin typeface="Book Antiqua" pitchFamily="18" charset="0"/>
              </a:rPr>
              <a:t>	</a:t>
            </a:r>
            <a:endParaRPr lang="en-US" sz="1600" dirty="0">
              <a:latin typeface="Book Antiqua" pitchFamily="18" charset="0"/>
            </a:endParaRPr>
          </a:p>
        </p:txBody>
      </p:sp>
      <p:sp>
        <p:nvSpPr>
          <p:cNvPr id="2" name="Title 1"/>
          <p:cNvSpPr>
            <a:spLocks noGrp="1"/>
          </p:cNvSpPr>
          <p:nvPr>
            <p:ph type="title"/>
          </p:nvPr>
        </p:nvSpPr>
        <p:spPr>
          <a:xfrm>
            <a:off x="457200" y="704088"/>
            <a:ext cx="8229600" cy="1048512"/>
          </a:xfrm>
        </p:spPr>
        <p:txBody>
          <a:bodyPr/>
          <a:lstStyle/>
          <a:p>
            <a:r>
              <a:rPr lang="en-US" dirty="0" smtClean="0"/>
              <a:t>Amount inadmissible u/s 40(A)</a:t>
            </a: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latin typeface="Book Antiqua" pitchFamily="18" charset="0"/>
              </a:rPr>
              <a:t>On the basis of the examination of books of accounts and other relevant documents/evidence, whether the expenditure covered under section 40A(3) read with rule 6DD were made by account payee cheque drawn on a bank or account payee bank draft. If not, please furnish the details:</a:t>
            </a:r>
          </a:p>
          <a:p>
            <a:pPr algn="just"/>
            <a:endParaRPr lang="en-US" dirty="0">
              <a:latin typeface="Book Antiqua" pitchFamily="18" charset="0"/>
            </a:endParaRPr>
          </a:p>
        </p:txBody>
      </p:sp>
      <p:sp>
        <p:nvSpPr>
          <p:cNvPr id="2" name="Title 1"/>
          <p:cNvSpPr>
            <a:spLocks noGrp="1"/>
          </p:cNvSpPr>
          <p:nvPr>
            <p:ph type="title"/>
          </p:nvPr>
        </p:nvSpPr>
        <p:spPr/>
        <p:txBody>
          <a:bodyPr>
            <a:normAutofit fontScale="90000"/>
          </a:bodyPr>
          <a:lstStyle/>
          <a:p>
            <a:r>
              <a:rPr lang="en-US" dirty="0" smtClean="0"/>
              <a:t>Disallowance/deemed income u/s 40A(3)</a:t>
            </a:r>
            <a:endParaRPr lang="en-US" dirty="0"/>
          </a:p>
        </p:txBody>
      </p:sp>
      <p:graphicFrame>
        <p:nvGraphicFramePr>
          <p:cNvPr id="4" name="Table 3"/>
          <p:cNvGraphicFramePr>
            <a:graphicFrameLocks noGrp="1"/>
          </p:cNvGraphicFramePr>
          <p:nvPr/>
        </p:nvGraphicFramePr>
        <p:xfrm>
          <a:off x="838200" y="4191000"/>
          <a:ext cx="7772400" cy="1676400"/>
        </p:xfrm>
        <a:graphic>
          <a:graphicData uri="http://schemas.openxmlformats.org/drawingml/2006/table">
            <a:tbl>
              <a:tblPr firstRow="1" bandRow="1">
                <a:tableStyleId>{D7AC3CCA-C797-4891-BE02-D94E43425B78}</a:tableStyleId>
              </a:tblPr>
              <a:tblGrid>
                <a:gridCol w="1554480"/>
                <a:gridCol w="1554480"/>
                <a:gridCol w="1554480"/>
                <a:gridCol w="1554480"/>
                <a:gridCol w="1554480"/>
              </a:tblGrid>
              <a:tr h="1676400">
                <a:tc>
                  <a:txBody>
                    <a:bodyPr/>
                    <a:lstStyle/>
                    <a:p>
                      <a:r>
                        <a:rPr lang="en-US" sz="1400" dirty="0" smtClean="0"/>
                        <a:t>Serial Number</a:t>
                      </a:r>
                      <a:endParaRPr lang="en-US" sz="1400" dirty="0"/>
                    </a:p>
                  </a:txBody>
                  <a:tcPr/>
                </a:tc>
                <a:tc>
                  <a:txBody>
                    <a:bodyPr/>
                    <a:lstStyle/>
                    <a:p>
                      <a:r>
                        <a:rPr lang="en-US" sz="1400" dirty="0" smtClean="0"/>
                        <a:t>Date of Payment</a:t>
                      </a:r>
                      <a:endParaRPr lang="en-US" sz="1400" dirty="0"/>
                    </a:p>
                  </a:txBody>
                  <a:tcPr/>
                </a:tc>
                <a:tc>
                  <a:txBody>
                    <a:bodyPr/>
                    <a:lstStyle/>
                    <a:p>
                      <a:r>
                        <a:rPr lang="en-US" sz="1400" dirty="0" smtClean="0"/>
                        <a:t>Nature of Payment</a:t>
                      </a:r>
                      <a:endParaRPr lang="en-US" sz="1400" dirty="0"/>
                    </a:p>
                  </a:txBody>
                  <a:tcPr/>
                </a:tc>
                <a:tc>
                  <a:txBody>
                    <a:bodyPr/>
                    <a:lstStyle/>
                    <a:p>
                      <a:r>
                        <a:rPr lang="en-US" sz="1400" dirty="0" smtClean="0"/>
                        <a:t>Amount</a:t>
                      </a:r>
                      <a:endParaRPr lang="en-US" sz="1400" dirty="0"/>
                    </a:p>
                  </a:txBody>
                  <a:tcPr/>
                </a:tc>
                <a:tc>
                  <a:txBody>
                    <a:bodyPr/>
                    <a:lstStyle/>
                    <a:p>
                      <a:r>
                        <a:rPr lang="en-US" sz="1400" dirty="0" smtClean="0"/>
                        <a:t>Name</a:t>
                      </a:r>
                      <a:r>
                        <a:rPr lang="en-US" sz="1400" baseline="0" dirty="0" smtClean="0"/>
                        <a:t> and Permanent Account Number of the payee, if available</a:t>
                      </a:r>
                      <a:endParaRPr lang="en-US" sz="1400" dirty="0"/>
                    </a:p>
                  </a:txBody>
                  <a:tcPr/>
                </a:tc>
              </a:tr>
            </a:tbl>
          </a:graphicData>
        </a:graphic>
      </p:graphicFrame>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35480"/>
            <a:ext cx="8305800" cy="4389120"/>
          </a:xfrm>
        </p:spPr>
        <p:txBody>
          <a:bodyPr/>
          <a:lstStyle/>
          <a:p>
            <a:pPr algn="just"/>
            <a:r>
              <a:rPr lang="en-US" sz="2400" dirty="0" smtClean="0">
                <a:latin typeface="Book Antiqua" pitchFamily="18" charset="0"/>
              </a:rPr>
              <a:t>On the basis of the examination of books of accounts and other relevant documents/evidence, whether the expenditure covered under section 40A(3A) read with rule 6DD were made by account payee cheque drawn on a bank or account payee bank draft. If not, please furnish the details of amount deemed to be the profits and gains of business or profession under section 40A(3A)</a:t>
            </a:r>
          </a:p>
          <a:p>
            <a:pPr algn="just"/>
            <a:endParaRPr lang="en-US" dirty="0" smtClean="0">
              <a:latin typeface="Book Antiqua" pitchFamily="18" charset="0"/>
            </a:endParaRPr>
          </a:p>
          <a:p>
            <a:pPr algn="just"/>
            <a:endParaRPr lang="en-US" dirty="0" smtClean="0">
              <a:latin typeface="Book Antiqua" pitchFamily="18" charset="0"/>
            </a:endParaRPr>
          </a:p>
          <a:p>
            <a:pPr algn="just"/>
            <a:endParaRPr lang="en-US" dirty="0">
              <a:latin typeface="Book Antiqua" pitchFamily="18" charset="0"/>
            </a:endParaRPr>
          </a:p>
        </p:txBody>
      </p:sp>
      <p:sp>
        <p:nvSpPr>
          <p:cNvPr id="2" name="Title 1"/>
          <p:cNvSpPr>
            <a:spLocks noGrp="1"/>
          </p:cNvSpPr>
          <p:nvPr>
            <p:ph type="title"/>
          </p:nvPr>
        </p:nvSpPr>
        <p:spPr/>
        <p:txBody>
          <a:bodyPr>
            <a:normAutofit fontScale="90000"/>
          </a:bodyPr>
          <a:lstStyle/>
          <a:p>
            <a:r>
              <a:rPr lang="en-US" dirty="0" smtClean="0"/>
              <a:t>Disallowance/deemed income u/s 40A(3)</a:t>
            </a:r>
            <a:endParaRPr lang="en-US" dirty="0"/>
          </a:p>
        </p:txBody>
      </p:sp>
      <p:graphicFrame>
        <p:nvGraphicFramePr>
          <p:cNvPr id="4" name="Table 3"/>
          <p:cNvGraphicFramePr>
            <a:graphicFrameLocks noGrp="1"/>
          </p:cNvGraphicFramePr>
          <p:nvPr/>
        </p:nvGraphicFramePr>
        <p:xfrm>
          <a:off x="762000" y="4724400"/>
          <a:ext cx="7696200" cy="1447800"/>
        </p:xfrm>
        <a:graphic>
          <a:graphicData uri="http://schemas.openxmlformats.org/drawingml/2006/table">
            <a:tbl>
              <a:tblPr firstRow="1" bandRow="1">
                <a:tableStyleId>{D7AC3CCA-C797-4891-BE02-D94E43425B78}</a:tableStyleId>
              </a:tblPr>
              <a:tblGrid>
                <a:gridCol w="1539240"/>
                <a:gridCol w="1539240"/>
                <a:gridCol w="1539240"/>
                <a:gridCol w="1539240"/>
                <a:gridCol w="1539240"/>
              </a:tblGrid>
              <a:tr h="1447800">
                <a:tc>
                  <a:txBody>
                    <a:bodyPr/>
                    <a:lstStyle/>
                    <a:p>
                      <a:r>
                        <a:rPr lang="en-US" sz="1400" dirty="0" smtClean="0"/>
                        <a:t>Serial Number</a:t>
                      </a:r>
                      <a:endParaRPr lang="en-US" sz="1400" dirty="0"/>
                    </a:p>
                  </a:txBody>
                  <a:tcPr/>
                </a:tc>
                <a:tc>
                  <a:txBody>
                    <a:bodyPr/>
                    <a:lstStyle/>
                    <a:p>
                      <a:r>
                        <a:rPr lang="en-US" sz="1400" dirty="0" smtClean="0"/>
                        <a:t>Date of Payment</a:t>
                      </a:r>
                      <a:endParaRPr lang="en-US" sz="1400" dirty="0"/>
                    </a:p>
                  </a:txBody>
                  <a:tcPr/>
                </a:tc>
                <a:tc>
                  <a:txBody>
                    <a:bodyPr/>
                    <a:lstStyle/>
                    <a:p>
                      <a:r>
                        <a:rPr lang="en-US" sz="1400" dirty="0" smtClean="0"/>
                        <a:t>Nature of Payment</a:t>
                      </a:r>
                      <a:endParaRPr lang="en-US" sz="1400" dirty="0"/>
                    </a:p>
                  </a:txBody>
                  <a:tcPr/>
                </a:tc>
                <a:tc>
                  <a:txBody>
                    <a:bodyPr/>
                    <a:lstStyle/>
                    <a:p>
                      <a:r>
                        <a:rPr lang="en-US" sz="1400" dirty="0" smtClean="0"/>
                        <a:t>Amount</a:t>
                      </a:r>
                      <a:endParaRPr lang="en-US" sz="1400" dirty="0"/>
                    </a:p>
                  </a:txBody>
                  <a:tcPr/>
                </a:tc>
                <a:tc>
                  <a:txBody>
                    <a:bodyPr/>
                    <a:lstStyle/>
                    <a:p>
                      <a:r>
                        <a:rPr lang="en-US" sz="1400" dirty="0" smtClean="0"/>
                        <a:t>Name</a:t>
                      </a:r>
                      <a:r>
                        <a:rPr lang="en-US" sz="1400" baseline="0" dirty="0" smtClean="0"/>
                        <a:t> and Permanent Account Number of the payee, if available</a:t>
                      </a:r>
                      <a:endParaRPr lang="en-US" sz="1400" dirty="0"/>
                    </a:p>
                  </a:txBody>
                  <a:tcPr/>
                </a:tc>
              </a:tr>
            </a:tbl>
          </a:graphicData>
        </a:graphic>
      </p:graphicFrame>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4178491"/>
          </a:xfrm>
        </p:spPr>
        <p:txBody>
          <a:bodyPr>
            <a:normAutofit/>
          </a:bodyPr>
          <a:lstStyle/>
          <a:p>
            <a:pPr algn="just"/>
            <a:r>
              <a:rPr lang="en-US" dirty="0" smtClean="0">
                <a:latin typeface="Book Antiqua" pitchFamily="18" charset="0"/>
              </a:rPr>
              <a:t>Section 32AC of the Act provides for investment allowance of 15% for investment in plant and machinery. New form provides for reporting of deemed income which results from sale or transfer of new asset, (if asset was acquired and installed by the assessee for the purpose of claiming deductions under Section 32AC) within a period of five years from the date of its installation</a:t>
            </a:r>
            <a:r>
              <a:rPr lang="en-US" i="1" dirty="0" smtClean="0">
                <a:latin typeface="Book Antiqua" pitchFamily="18" charset="0"/>
              </a:rPr>
              <a:t>[clause 24 of Part B]. 	</a:t>
            </a:r>
          </a:p>
          <a:p>
            <a:endParaRPr lang="en-US" dirty="0">
              <a:latin typeface="Book Antiqua" pitchFamily="18" charset="0"/>
            </a:endParaRPr>
          </a:p>
        </p:txBody>
      </p:sp>
      <p:sp>
        <p:nvSpPr>
          <p:cNvPr id="2" name="Title 1"/>
          <p:cNvSpPr>
            <a:spLocks noGrp="1"/>
          </p:cNvSpPr>
          <p:nvPr>
            <p:ph type="title"/>
          </p:nvPr>
        </p:nvSpPr>
        <p:spPr>
          <a:xfrm>
            <a:off x="381000" y="228600"/>
            <a:ext cx="8382000" cy="1524000"/>
          </a:xfrm>
        </p:spPr>
        <p:txBody>
          <a:bodyPr>
            <a:normAutofit fontScale="90000"/>
          </a:bodyPr>
          <a:lstStyle/>
          <a:p>
            <a:r>
              <a:rPr lang="en-US" b="1" dirty="0" smtClean="0"/>
              <a:t/>
            </a:r>
            <a:br>
              <a:rPr lang="en-US" b="1" dirty="0" smtClean="0"/>
            </a:br>
            <a:r>
              <a:rPr lang="en-US" b="1" dirty="0" smtClean="0"/>
              <a:t/>
            </a:r>
            <a:br>
              <a:rPr lang="en-US" b="1" dirty="0" smtClean="0"/>
            </a:br>
            <a:r>
              <a:rPr lang="en-US" sz="3600" b="1" dirty="0" smtClean="0">
                <a:latin typeface="Book Antiqua" pitchFamily="18" charset="0"/>
              </a:rPr>
              <a:t>Deemed income under Section 32AC: </a:t>
            </a:r>
            <a:br>
              <a:rPr lang="en-US" sz="3600" b="1" dirty="0" smtClean="0">
                <a:latin typeface="Book Antiqua" pitchFamily="18" charset="0"/>
              </a:rPr>
            </a:br>
            <a:r>
              <a:rPr lang="en-US" sz="3600" b="1" dirty="0" smtClean="0"/>
              <a:t/>
            </a:r>
            <a:br>
              <a:rPr lang="en-US" sz="3600" b="1" dirty="0" smtClean="0"/>
            </a:br>
            <a:endParaRPr lang="en-US" sz="3600"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A new clause is inserted in the Form 3CD which requires reporting of all unlisted shares which were received by assessee either for inadequate consideration or without consideration in view of section 56(2)(</a:t>
            </a:r>
            <a:r>
              <a:rPr lang="en-US" dirty="0" err="1" smtClean="0"/>
              <a:t>viia</a:t>
            </a:r>
            <a:r>
              <a:rPr lang="en-US" dirty="0" smtClean="0"/>
              <a:t>)</a:t>
            </a:r>
            <a:r>
              <a:rPr lang="en-US" i="1" dirty="0" smtClean="0"/>
              <a:t>[clause 28 of Part B]. 	</a:t>
            </a:r>
          </a:p>
          <a:p>
            <a:endParaRPr lang="en-US" dirty="0"/>
          </a:p>
        </p:txBody>
      </p:sp>
      <p:sp>
        <p:nvSpPr>
          <p:cNvPr id="2" name="Title 1"/>
          <p:cNvSpPr>
            <a:spLocks noGrp="1"/>
          </p:cNvSpPr>
          <p:nvPr>
            <p:ph type="title"/>
          </p:nvPr>
        </p:nvSpPr>
        <p:spPr>
          <a:xfrm>
            <a:off x="457200" y="381000"/>
            <a:ext cx="8229600" cy="1466088"/>
          </a:xfrm>
        </p:spPr>
        <p:txBody>
          <a:bodyPr>
            <a:normAutofit/>
          </a:bodyPr>
          <a:lstStyle/>
          <a:p>
            <a:r>
              <a:rPr lang="en-US" b="1" dirty="0" smtClean="0"/>
              <a:t>Receipt of unlisted shares: 	</a:t>
            </a:r>
            <a:br>
              <a:rPr lang="en-US" b="1" dirty="0" smtClean="0"/>
            </a:b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A new clause is inserted in the Form 3CD which requires reporting of all transactions of issue of shares where consideration received by assessee exceeds its fair market value in view of section 56(2)(</a:t>
            </a:r>
            <a:r>
              <a:rPr lang="en-US" dirty="0" err="1" smtClean="0"/>
              <a:t>viib</a:t>
            </a:r>
            <a:r>
              <a:rPr lang="en-US" dirty="0" smtClean="0"/>
              <a:t>)</a:t>
            </a:r>
            <a:r>
              <a:rPr lang="en-US" i="1" dirty="0" smtClean="0"/>
              <a:t>[clause 29 of Part B]. </a:t>
            </a:r>
            <a:endParaRPr lang="en-US" dirty="0" smtClean="0"/>
          </a:p>
          <a:p>
            <a:endParaRPr lang="en-US" dirty="0"/>
          </a:p>
        </p:txBody>
      </p:sp>
      <p:sp>
        <p:nvSpPr>
          <p:cNvPr id="2" name="Title 1"/>
          <p:cNvSpPr>
            <a:spLocks noGrp="1"/>
          </p:cNvSpPr>
          <p:nvPr>
            <p:ph type="title"/>
          </p:nvPr>
        </p:nvSpPr>
        <p:spPr>
          <a:xfrm>
            <a:off x="457200" y="304800"/>
            <a:ext cx="8229600" cy="1847088"/>
          </a:xfrm>
        </p:spPr>
        <p:txBody>
          <a:bodyPr>
            <a:normAutofit fontScale="90000"/>
          </a:bodyPr>
          <a:lstStyle/>
          <a:p>
            <a:r>
              <a:rPr lang="en-US" b="1" dirty="0" smtClean="0"/>
              <a:t>Issue of shares above fair market value: 	</a:t>
            </a:r>
            <a:br>
              <a:rPr lang="en-US" b="1" dirty="0" smtClean="0"/>
            </a:b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New Form No. 3CD provides for reporting of losses from speculation business as referred to in Section 73</a:t>
            </a:r>
            <a:r>
              <a:rPr lang="en-US" i="1" dirty="0" smtClean="0"/>
              <a:t>[clause 32(c) of Part B]. 	</a:t>
            </a:r>
          </a:p>
          <a:p>
            <a:endParaRPr lang="en-US" dirty="0"/>
          </a:p>
        </p:txBody>
      </p:sp>
      <p:sp>
        <p:nvSpPr>
          <p:cNvPr id="2" name="Title 1"/>
          <p:cNvSpPr>
            <a:spLocks noGrp="1"/>
          </p:cNvSpPr>
          <p:nvPr>
            <p:ph type="title"/>
          </p:nvPr>
        </p:nvSpPr>
        <p:spPr>
          <a:xfrm>
            <a:off x="457200" y="457200"/>
            <a:ext cx="8229600" cy="1389888"/>
          </a:xfrm>
        </p:spPr>
        <p:txBody>
          <a:bodyPr>
            <a:normAutofit/>
          </a:bodyPr>
          <a:lstStyle/>
          <a:p>
            <a:r>
              <a:rPr lang="en-US" b="1" dirty="0" smtClean="0"/>
              <a:t>Speculation losses: 	</a:t>
            </a:r>
            <a:br>
              <a:rPr lang="en-US" b="1" dirty="0" smtClean="0"/>
            </a:b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05000"/>
            <a:ext cx="8229600" cy="4102291"/>
          </a:xfrm>
        </p:spPr>
        <p:txBody>
          <a:bodyPr>
            <a:noAutofit/>
          </a:bodyPr>
          <a:lstStyle/>
          <a:p>
            <a:pPr algn="just"/>
            <a:r>
              <a:rPr lang="en-IN" sz="1600" dirty="0" smtClean="0">
                <a:latin typeface="Book Antiqua" pitchFamily="18" charset="0"/>
              </a:rPr>
              <a:t>“Compulsory audit of accounts of certain persons carrying on business or profession</a:t>
            </a:r>
            <a:br>
              <a:rPr lang="en-IN" sz="1600" dirty="0" smtClean="0">
                <a:latin typeface="Book Antiqua" pitchFamily="18" charset="0"/>
              </a:rPr>
            </a:br>
            <a:r>
              <a:rPr lang="en-IN" sz="1600" dirty="0" smtClean="0">
                <a:latin typeface="Book Antiqua" pitchFamily="18" charset="0"/>
              </a:rPr>
              <a:t/>
            </a:r>
            <a:br>
              <a:rPr lang="en-IN" sz="1600" dirty="0" smtClean="0">
                <a:latin typeface="Book Antiqua" pitchFamily="18" charset="0"/>
              </a:rPr>
            </a:br>
            <a:r>
              <a:rPr lang="en-IN" sz="1600" dirty="0" smtClean="0">
                <a:latin typeface="Book Antiqua" pitchFamily="18" charset="0"/>
              </a:rPr>
              <a:t>17.1 Accounts maintained by companies are required to be audited under the Companies Act, 1956. Accounts maintained by co-operative societies are also required to be audited under the Co-operative Societies Act, 1912. There is, however, no obligation on other categories of taxpayers to get their accounts audited.</a:t>
            </a:r>
          </a:p>
          <a:p>
            <a:pPr algn="just">
              <a:buNone/>
            </a:pPr>
            <a:r>
              <a:rPr lang="en-IN" sz="1600" dirty="0" smtClean="0">
                <a:latin typeface="Book Antiqua" pitchFamily="18" charset="0"/>
              </a:rPr>
              <a:t/>
            </a:r>
            <a:br>
              <a:rPr lang="en-IN" sz="1600" dirty="0" smtClean="0">
                <a:latin typeface="Book Antiqua" pitchFamily="18" charset="0"/>
              </a:rPr>
            </a:br>
            <a:r>
              <a:rPr lang="en-IN" sz="1600" dirty="0" smtClean="0">
                <a:latin typeface="Book Antiqua" pitchFamily="18" charset="0"/>
              </a:rPr>
              <a:t/>
            </a:r>
            <a:br>
              <a:rPr lang="en-IN" sz="1600" dirty="0" smtClean="0">
                <a:latin typeface="Book Antiqua" pitchFamily="18" charset="0"/>
              </a:rPr>
            </a:br>
            <a:r>
              <a:rPr lang="en-IN" sz="1600" dirty="0" smtClean="0">
                <a:latin typeface="Book Antiqua" pitchFamily="18" charset="0"/>
              </a:rPr>
              <a:t>17.2 A proper audit for tax purposes would ensure that the books of account and other records are properly maintained, that they faithfully reflect the income of the taxpayer and claims for deduction are correctly made by him. Such audit would also help in checking fraudulent practices. It can also facilitate the administration of tax laws by a proper presentation of the accounts before the tax authorities and considerably saving the time of Assessing Officers in carrying out routine verifications, like checking correctness of totals and verifying whether purchases and sales are properly vouched or not. The time of the Assessing Officers thus saved could be utilised for attending to more important investigational aspects of a case.” </a:t>
            </a:r>
          </a:p>
          <a:p>
            <a:pPr algn="just"/>
            <a:endParaRPr lang="en-IN" sz="1600" dirty="0">
              <a:latin typeface="Book Antiqua" pitchFamily="18" charset="0"/>
            </a:endParaRPr>
          </a:p>
        </p:txBody>
      </p:sp>
      <p:sp>
        <p:nvSpPr>
          <p:cNvPr id="2" name="Title 1"/>
          <p:cNvSpPr>
            <a:spLocks noGrp="1"/>
          </p:cNvSpPr>
          <p:nvPr>
            <p:ph type="title"/>
          </p:nvPr>
        </p:nvSpPr>
        <p:spPr>
          <a:xfrm>
            <a:off x="457200" y="304800"/>
            <a:ext cx="8229600" cy="1447800"/>
          </a:xfrm>
        </p:spPr>
        <p:txBody>
          <a:bodyPr>
            <a:normAutofit fontScale="90000"/>
          </a:bodyPr>
          <a:lstStyle/>
          <a:p>
            <a:pPr algn="just"/>
            <a:r>
              <a:rPr lang="en-IN" i="1" dirty="0" smtClean="0"/>
              <a:t>P</a:t>
            </a:r>
            <a:r>
              <a:rPr lang="en-IN" b="1" i="1" dirty="0" smtClean="0"/>
              <a:t>urpose of tax audit had been stated by CBDT Circular No. 387 dated July 6, 1984 </a:t>
            </a:r>
            <a:endParaRPr lang="en-IN"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Assessee shall furnish details of losses incurred as referred to in Section 73A in respect of specified businesses mentioned in Section 35AD</a:t>
            </a:r>
            <a:r>
              <a:rPr lang="en-US" i="1" dirty="0" smtClean="0"/>
              <a:t>[clause 32(d) of Part B]. 	</a:t>
            </a:r>
          </a:p>
          <a:p>
            <a:endParaRPr lang="en-US" dirty="0"/>
          </a:p>
        </p:txBody>
      </p:sp>
      <p:sp>
        <p:nvSpPr>
          <p:cNvPr id="2" name="Title 1"/>
          <p:cNvSpPr>
            <a:spLocks noGrp="1"/>
          </p:cNvSpPr>
          <p:nvPr>
            <p:ph type="title"/>
          </p:nvPr>
        </p:nvSpPr>
        <p:spPr>
          <a:xfrm>
            <a:off x="381000" y="228600"/>
            <a:ext cx="8305800" cy="1828800"/>
          </a:xfrm>
        </p:spPr>
        <p:txBody>
          <a:bodyPr>
            <a:normAutofit fontScale="90000"/>
          </a:bodyPr>
          <a:lstStyle/>
          <a:p>
            <a:r>
              <a:rPr lang="en-US" b="1" dirty="0" smtClean="0"/>
              <a:t>Losses from business specified under section 35AD: 	</a:t>
            </a:r>
            <a:br>
              <a:rPr lang="en-US" b="1" dirty="0" smtClean="0"/>
            </a:b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09800"/>
            <a:ext cx="8229600" cy="3797491"/>
          </a:xfrm>
        </p:spPr>
        <p:txBody>
          <a:bodyPr/>
          <a:lstStyle/>
          <a:p>
            <a:pPr algn="just"/>
            <a:r>
              <a:rPr lang="en-US" dirty="0" smtClean="0"/>
              <a:t>If any deduction has been claimed by assessee under Sections 10A and 10AA then it shall be reported in new Form No. 3CD</a:t>
            </a:r>
            <a:r>
              <a:rPr lang="en-US" i="1" dirty="0" smtClean="0"/>
              <a:t>[clause 33 of Part B]. 	</a:t>
            </a:r>
          </a:p>
          <a:p>
            <a:pPr algn="just"/>
            <a:endParaRPr lang="en-US" dirty="0"/>
          </a:p>
        </p:txBody>
      </p:sp>
      <p:sp>
        <p:nvSpPr>
          <p:cNvPr id="2" name="Title 1"/>
          <p:cNvSpPr>
            <a:spLocks noGrp="1"/>
          </p:cNvSpPr>
          <p:nvPr>
            <p:ph type="title"/>
          </p:nvPr>
        </p:nvSpPr>
        <p:spPr>
          <a:xfrm>
            <a:off x="457200" y="304800"/>
            <a:ext cx="8229600" cy="1371600"/>
          </a:xfrm>
        </p:spPr>
        <p:txBody>
          <a:bodyPr>
            <a:normAutofit fontScale="90000"/>
          </a:bodyPr>
          <a:lstStyle/>
          <a:p>
            <a:r>
              <a:rPr lang="en-US" b="1" dirty="0" smtClean="0"/>
              <a:t/>
            </a:r>
            <a:br>
              <a:rPr lang="en-US" b="1" dirty="0" smtClean="0"/>
            </a:br>
            <a:r>
              <a:rPr lang="en-US" b="1" dirty="0" smtClean="0"/>
              <a:t>Reporting of deductions claimed under Sections 10A and 10AA: 	</a:t>
            </a:r>
            <a:br>
              <a:rPr lang="en-US" b="1" dirty="0" smtClean="0"/>
            </a:b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Old Form 3CD required reporting on compliance with TDS provisions only. </a:t>
            </a:r>
            <a:r>
              <a:rPr lang="en-US" b="1" dirty="0" smtClean="0"/>
              <a:t>However, New Form No. 3CD requires reporting on compliance with TCS provisions as well</a:t>
            </a:r>
            <a:r>
              <a:rPr lang="en-US" b="1" i="1" dirty="0" smtClean="0"/>
              <a:t>[clause 34(a) of Part B].</a:t>
            </a:r>
            <a:r>
              <a:rPr lang="en-US" i="1" dirty="0" smtClean="0"/>
              <a:t> 	</a:t>
            </a:r>
          </a:p>
          <a:p>
            <a:endParaRPr lang="en-US" dirty="0"/>
          </a:p>
        </p:txBody>
      </p:sp>
      <p:sp>
        <p:nvSpPr>
          <p:cNvPr id="2" name="Title 1"/>
          <p:cNvSpPr>
            <a:spLocks noGrp="1"/>
          </p:cNvSpPr>
          <p:nvPr>
            <p:ph type="title"/>
          </p:nvPr>
        </p:nvSpPr>
        <p:spPr>
          <a:xfrm>
            <a:off x="457200" y="457200"/>
            <a:ext cx="8229600" cy="1389888"/>
          </a:xfrm>
        </p:spPr>
        <p:txBody>
          <a:bodyPr>
            <a:normAutofit fontScale="90000"/>
          </a:bodyPr>
          <a:lstStyle/>
          <a:p>
            <a:r>
              <a:rPr lang="en-US" b="1" dirty="0" smtClean="0"/>
              <a:t>Compliance with TCS provisions: 	</a:t>
            </a:r>
            <a:br>
              <a:rPr lang="en-US" b="1" dirty="0" smtClean="0"/>
            </a:b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2362200"/>
          <a:ext cx="8458200" cy="1920240"/>
        </p:xfrm>
        <a:graphic>
          <a:graphicData uri="http://schemas.openxmlformats.org/drawingml/2006/table">
            <a:tbl>
              <a:tblPr firstRow="1" bandRow="1">
                <a:tableStyleId>{D7AC3CCA-C797-4891-BE02-D94E43425B78}</a:tableStyleId>
              </a:tblPr>
              <a:tblGrid>
                <a:gridCol w="845820"/>
                <a:gridCol w="678180"/>
                <a:gridCol w="685800"/>
                <a:gridCol w="914400"/>
                <a:gridCol w="914400"/>
                <a:gridCol w="914400"/>
                <a:gridCol w="838200"/>
                <a:gridCol w="838200"/>
                <a:gridCol w="838200"/>
                <a:gridCol w="990600"/>
              </a:tblGrid>
              <a:tr h="370840">
                <a:tc>
                  <a:txBody>
                    <a:bodyPr/>
                    <a:lstStyle/>
                    <a:p>
                      <a:r>
                        <a:rPr lang="en-US" sz="1000" dirty="0" smtClean="0"/>
                        <a:t>Tax Deduction and collection Number(TAN)</a:t>
                      </a:r>
                      <a:endParaRPr lang="en-US" sz="1000" dirty="0"/>
                    </a:p>
                  </a:txBody>
                  <a:tcPr/>
                </a:tc>
                <a:tc>
                  <a:txBody>
                    <a:bodyPr/>
                    <a:lstStyle/>
                    <a:p>
                      <a:r>
                        <a:rPr lang="en-US" sz="1000" dirty="0" smtClean="0"/>
                        <a:t>Section</a:t>
                      </a:r>
                      <a:endParaRPr lang="en-US" sz="1000" dirty="0"/>
                    </a:p>
                  </a:txBody>
                  <a:tcPr/>
                </a:tc>
                <a:tc>
                  <a:txBody>
                    <a:bodyPr/>
                    <a:lstStyle/>
                    <a:p>
                      <a:r>
                        <a:rPr lang="en-US" sz="1000" dirty="0" smtClean="0"/>
                        <a:t>Nature of Payment</a:t>
                      </a:r>
                      <a:endParaRPr lang="en-US" sz="1000" dirty="0"/>
                    </a:p>
                  </a:txBody>
                  <a:tcPr/>
                </a:tc>
                <a:tc>
                  <a:txBody>
                    <a:bodyPr/>
                    <a:lstStyle/>
                    <a:p>
                      <a:r>
                        <a:rPr lang="en-US" sz="1000" dirty="0" smtClean="0"/>
                        <a:t>Total amount of payment or receipt of the nature specified in column (3)</a:t>
                      </a:r>
                      <a:endParaRPr lang="en-US" sz="1000" dirty="0"/>
                    </a:p>
                  </a:txBody>
                  <a:tcPr/>
                </a:tc>
                <a:tc>
                  <a:txBody>
                    <a:bodyPr/>
                    <a:lstStyle/>
                    <a:p>
                      <a:r>
                        <a:rPr lang="en-US" sz="1000" dirty="0" smtClean="0"/>
                        <a:t>Total amount on which tax was required to be deducted or collected out of Column (4)</a:t>
                      </a:r>
                      <a:endParaRPr lang="en-US" sz="1000" dirty="0"/>
                    </a:p>
                  </a:txBody>
                  <a:tcPr/>
                </a:tc>
                <a:tc>
                  <a:txBody>
                    <a:bodyPr/>
                    <a:lstStyle/>
                    <a:p>
                      <a:r>
                        <a:rPr lang="en-US" sz="1000" dirty="0" smtClean="0"/>
                        <a:t>Total amount on which tax was deducted or collected at specified rate out of Column (5)</a:t>
                      </a:r>
                      <a:endParaRPr lang="en-US" sz="1000" dirty="0"/>
                    </a:p>
                  </a:txBody>
                  <a:tcPr/>
                </a:tc>
                <a:tc>
                  <a:txBody>
                    <a:bodyPr/>
                    <a:lstStyle/>
                    <a:p>
                      <a:r>
                        <a:rPr lang="en-US" sz="1000" dirty="0" smtClean="0"/>
                        <a:t>Amount of tax deducted or collected out of column (6)</a:t>
                      </a:r>
                      <a:endParaRPr lang="en-US" sz="1000" dirty="0"/>
                    </a:p>
                  </a:txBody>
                  <a:tcPr/>
                </a:tc>
                <a:tc>
                  <a:txBody>
                    <a:bodyPr/>
                    <a:lstStyle/>
                    <a:p>
                      <a:r>
                        <a:rPr lang="en-US" sz="1000" dirty="0" smtClean="0"/>
                        <a:t>Total amount on which tax was deducted or</a:t>
                      </a:r>
                    </a:p>
                    <a:p>
                      <a:r>
                        <a:rPr lang="en-US" sz="1000" dirty="0" smtClean="0"/>
                        <a:t>collected at less than specified rate out of (7)</a:t>
                      </a:r>
                      <a:endParaRPr lang="en-US" sz="1000" dirty="0"/>
                    </a:p>
                  </a:txBody>
                  <a:tcPr/>
                </a:tc>
                <a:tc>
                  <a:txBody>
                    <a:bodyPr/>
                    <a:lstStyle/>
                    <a:p>
                      <a:r>
                        <a:rPr lang="en-US" sz="1000" dirty="0" smtClean="0"/>
                        <a:t>Amount of tax deducted or collected on (8)</a:t>
                      </a:r>
                      <a:endParaRPr lang="en-US" sz="1000" dirty="0"/>
                    </a:p>
                  </a:txBody>
                  <a:tcPr/>
                </a:tc>
                <a:tc>
                  <a:txBody>
                    <a:bodyPr/>
                    <a:lstStyle/>
                    <a:p>
                      <a:r>
                        <a:rPr lang="en-US" sz="1000" dirty="0" smtClean="0"/>
                        <a:t>Amount of tax deducted or collected not deposited to</a:t>
                      </a:r>
                    </a:p>
                    <a:p>
                      <a:r>
                        <a:rPr lang="en-US" sz="1000" dirty="0" smtClean="0"/>
                        <a:t>the credit of the Central</a:t>
                      </a:r>
                    </a:p>
                    <a:p>
                      <a:r>
                        <a:rPr lang="en-US" sz="1000" dirty="0" smtClean="0"/>
                        <a:t>Government out of (6) and (8)</a:t>
                      </a:r>
                      <a:endParaRPr lang="en-US" sz="1000" dirty="0"/>
                    </a:p>
                  </a:txBody>
                  <a:tcPr/>
                </a:tc>
              </a:tr>
            </a:tbl>
          </a:graphicData>
        </a:graphic>
      </p:graphicFrame>
      <p:sp>
        <p:nvSpPr>
          <p:cNvPr id="2" name="Title 1"/>
          <p:cNvSpPr>
            <a:spLocks noGrp="1"/>
          </p:cNvSpPr>
          <p:nvPr>
            <p:ph type="title"/>
          </p:nvPr>
        </p:nvSpPr>
        <p:spPr/>
        <p:txBody>
          <a:bodyPr/>
          <a:lstStyle/>
          <a:p>
            <a:pPr algn="ctr"/>
            <a:r>
              <a:rPr lang="en-US" dirty="0" smtClean="0"/>
              <a:t>TDS/TCS Reporting Format</a:t>
            </a: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The tax auditor shall report on the compliance by the assessee with the provision of furnishing of TDS or TCS statement within prescribed time</a:t>
            </a:r>
            <a:r>
              <a:rPr lang="en-US" i="1" dirty="0" smtClean="0"/>
              <a:t>[clause 34(b) of Part B]. 	</a:t>
            </a:r>
          </a:p>
          <a:p>
            <a:pPr algn="just"/>
            <a:endParaRPr lang="en-US" dirty="0"/>
          </a:p>
        </p:txBody>
      </p:sp>
      <p:sp>
        <p:nvSpPr>
          <p:cNvPr id="2" name="Title 1"/>
          <p:cNvSpPr>
            <a:spLocks noGrp="1"/>
          </p:cNvSpPr>
          <p:nvPr>
            <p:ph type="title"/>
          </p:nvPr>
        </p:nvSpPr>
        <p:spPr/>
        <p:txBody>
          <a:bodyPr>
            <a:normAutofit fontScale="90000"/>
          </a:bodyPr>
          <a:lstStyle/>
          <a:p>
            <a:r>
              <a:rPr lang="en-US" b="1" dirty="0" smtClean="0"/>
              <a:t>Filing of TDS/TCS statements: 	</a:t>
            </a:r>
            <a:br>
              <a:rPr lang="en-US" b="1" dirty="0" smtClean="0"/>
            </a:b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2590800"/>
          <a:ext cx="8229600" cy="1798320"/>
        </p:xfrm>
        <a:graphic>
          <a:graphicData uri="http://schemas.openxmlformats.org/drawingml/2006/table">
            <a:tbl>
              <a:tblPr firstRow="1" bandRow="1">
                <a:tableStyleId>{D7AC3CCA-C797-4891-BE02-D94E43425B78}</a:tableStyleId>
              </a:tblPr>
              <a:tblGrid>
                <a:gridCol w="1645920"/>
                <a:gridCol w="1402080"/>
                <a:gridCol w="1295400"/>
                <a:gridCol w="1524000"/>
                <a:gridCol w="2362200"/>
              </a:tblGrid>
              <a:tr h="370840">
                <a:tc>
                  <a:txBody>
                    <a:bodyPr/>
                    <a:lstStyle/>
                    <a:p>
                      <a:r>
                        <a:rPr lang="en-US" sz="1600" dirty="0" smtClean="0">
                          <a:latin typeface="Book Antiqua" pitchFamily="18" charset="0"/>
                        </a:rPr>
                        <a:t>Tax Deduction and collection Number(TAN)</a:t>
                      </a:r>
                      <a:endParaRPr lang="en-US" sz="1600" dirty="0">
                        <a:latin typeface="Book Antiqua" pitchFamily="18" charset="0"/>
                      </a:endParaRPr>
                    </a:p>
                  </a:txBody>
                  <a:tcPr/>
                </a:tc>
                <a:tc>
                  <a:txBody>
                    <a:bodyPr/>
                    <a:lstStyle/>
                    <a:p>
                      <a:r>
                        <a:rPr lang="en-US" sz="1600" dirty="0" smtClean="0">
                          <a:latin typeface="Book Antiqua" pitchFamily="18" charset="0"/>
                        </a:rPr>
                        <a:t>Type of Form</a:t>
                      </a:r>
                      <a:endParaRPr lang="en-US" sz="1600" dirty="0">
                        <a:latin typeface="Book Antiqua" pitchFamily="18" charset="0"/>
                      </a:endParaRPr>
                    </a:p>
                  </a:txBody>
                  <a:tcPr/>
                </a:tc>
                <a:tc>
                  <a:txBody>
                    <a:bodyPr/>
                    <a:lstStyle/>
                    <a:p>
                      <a:r>
                        <a:rPr lang="en-US" sz="1600" dirty="0" smtClean="0">
                          <a:latin typeface="Book Antiqua" pitchFamily="18" charset="0"/>
                        </a:rPr>
                        <a:t>Due Date of Furnishing</a:t>
                      </a:r>
                      <a:endParaRPr lang="en-US" sz="1600" dirty="0">
                        <a:latin typeface="Book Antiqua" pitchFamily="18" charset="0"/>
                      </a:endParaRPr>
                    </a:p>
                  </a:txBody>
                  <a:tcPr/>
                </a:tc>
                <a:tc>
                  <a:txBody>
                    <a:bodyPr/>
                    <a:lstStyle/>
                    <a:p>
                      <a:r>
                        <a:rPr lang="en-US" sz="1600" dirty="0" smtClean="0">
                          <a:latin typeface="Book Antiqua" pitchFamily="18" charset="0"/>
                        </a:rPr>
                        <a:t>Date of Furnishing, if Furnished</a:t>
                      </a:r>
                      <a:endParaRPr lang="en-US" sz="1600" dirty="0">
                        <a:latin typeface="Book Antiqua" pitchFamily="18" charset="0"/>
                      </a:endParaRPr>
                    </a:p>
                  </a:txBody>
                  <a:tcPr/>
                </a:tc>
                <a:tc>
                  <a:txBody>
                    <a:bodyPr/>
                    <a:lstStyle/>
                    <a:p>
                      <a:r>
                        <a:rPr lang="en-US" sz="1600" dirty="0" smtClean="0">
                          <a:latin typeface="Book Antiqua" pitchFamily="18" charset="0"/>
                        </a:rPr>
                        <a:t>Whether the statement of tax deducted or collected</a:t>
                      </a:r>
                    </a:p>
                    <a:p>
                      <a:pPr algn="just"/>
                      <a:r>
                        <a:rPr lang="en-US" sz="1600" dirty="0" smtClean="0">
                          <a:latin typeface="Book Antiqua" pitchFamily="18" charset="0"/>
                        </a:rPr>
                        <a:t>contains information about all transactions which are</a:t>
                      </a:r>
                    </a:p>
                    <a:p>
                      <a:r>
                        <a:rPr lang="en-US" sz="1600" dirty="0" smtClean="0">
                          <a:latin typeface="Book Antiqua" pitchFamily="18" charset="0"/>
                        </a:rPr>
                        <a:t>required to be reported</a:t>
                      </a:r>
                      <a:endParaRPr lang="en-US" sz="1600" dirty="0">
                        <a:latin typeface="Book Antiqua" pitchFamily="18" charset="0"/>
                      </a:endParaRPr>
                    </a:p>
                  </a:txBody>
                  <a:tcPr/>
                </a:tc>
              </a:tr>
            </a:tbl>
          </a:graphicData>
        </a:graphic>
      </p:graphicFrame>
      <p:sp>
        <p:nvSpPr>
          <p:cNvPr id="2" name="Title 1"/>
          <p:cNvSpPr>
            <a:spLocks noGrp="1"/>
          </p:cNvSpPr>
          <p:nvPr>
            <p:ph type="title"/>
          </p:nvPr>
        </p:nvSpPr>
        <p:spPr>
          <a:xfrm>
            <a:off x="457200" y="704088"/>
            <a:ext cx="8382000" cy="1143000"/>
          </a:xfrm>
        </p:spPr>
        <p:txBody>
          <a:bodyPr>
            <a:normAutofit fontScale="90000"/>
          </a:bodyPr>
          <a:lstStyle/>
          <a:p>
            <a:r>
              <a:rPr lang="en-US" sz="4000" dirty="0" smtClean="0"/>
              <a:t>TDS/TCS Return Filing Reporting Format</a:t>
            </a:r>
            <a:endParaRPr lang="en-US" sz="4000"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If assessee is deemed as an assessee-in-default and he is liable to pay interest under Section 201(1A) or 206C(7), the tax auditor shall furnish the TAN of assessee, interest payable and interest actually paid</a:t>
            </a:r>
            <a:r>
              <a:rPr lang="en-US" i="1" dirty="0" smtClean="0"/>
              <a:t>[clause 34(c) of Part B]. 	</a:t>
            </a:r>
          </a:p>
          <a:p>
            <a:pPr>
              <a:buNone/>
            </a:pPr>
            <a:endParaRPr lang="en-US" dirty="0"/>
          </a:p>
        </p:txBody>
      </p:sp>
      <p:sp>
        <p:nvSpPr>
          <p:cNvPr id="2" name="Title 1"/>
          <p:cNvSpPr>
            <a:spLocks noGrp="1"/>
          </p:cNvSpPr>
          <p:nvPr>
            <p:ph type="title"/>
          </p:nvPr>
        </p:nvSpPr>
        <p:spPr>
          <a:xfrm>
            <a:off x="457200" y="457200"/>
            <a:ext cx="8229600" cy="1389888"/>
          </a:xfrm>
        </p:spPr>
        <p:txBody>
          <a:bodyPr>
            <a:normAutofit/>
          </a:bodyPr>
          <a:lstStyle/>
          <a:p>
            <a:r>
              <a:rPr lang="en-US" b="1" dirty="0" smtClean="0"/>
              <a:t>Assessee-in-default: 	</a:t>
            </a:r>
            <a:br>
              <a:rPr lang="en-US" b="1" dirty="0" smtClean="0"/>
            </a:b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533400" y="2743200"/>
          <a:ext cx="8229600" cy="1798637"/>
        </p:xfrm>
        <a:graphic>
          <a:graphicData uri="http://schemas.openxmlformats.org/drawingml/2006/table">
            <a:tbl>
              <a:tblPr firstRow="1" bandRow="1">
                <a:tableStyleId>{D7AC3CCA-C797-4891-BE02-D94E43425B78}</a:tableStyleId>
              </a:tblPr>
              <a:tblGrid>
                <a:gridCol w="2895600"/>
                <a:gridCol w="2743200"/>
                <a:gridCol w="2590800"/>
              </a:tblGrid>
              <a:tr h="1798637">
                <a:tc>
                  <a:txBody>
                    <a:bodyPr/>
                    <a:lstStyle/>
                    <a:p>
                      <a:pPr algn="just"/>
                      <a:r>
                        <a:rPr lang="en-US" sz="2000" dirty="0" smtClean="0">
                          <a:latin typeface="Book Antiqua" pitchFamily="18" charset="0"/>
                        </a:rPr>
                        <a:t>Tax Deduction and collection Number</a:t>
                      </a:r>
                    </a:p>
                    <a:p>
                      <a:r>
                        <a:rPr lang="en-US" sz="2000" dirty="0" smtClean="0">
                          <a:latin typeface="Book Antiqua" pitchFamily="18" charset="0"/>
                        </a:rPr>
                        <a:t>(TAN)</a:t>
                      </a:r>
                      <a:endParaRPr lang="en-US" sz="2000" dirty="0">
                        <a:latin typeface="Book Antiqua" pitchFamily="18" charset="0"/>
                      </a:endParaRPr>
                    </a:p>
                  </a:txBody>
                  <a:tcPr/>
                </a:tc>
                <a:tc>
                  <a:txBody>
                    <a:bodyPr/>
                    <a:lstStyle/>
                    <a:p>
                      <a:r>
                        <a:rPr lang="en-US" sz="2000" dirty="0" smtClean="0">
                          <a:latin typeface="Book Antiqua" pitchFamily="18" charset="0"/>
                        </a:rPr>
                        <a:t>Amount of interest under section</a:t>
                      </a:r>
                    </a:p>
                    <a:p>
                      <a:pPr algn="just"/>
                      <a:r>
                        <a:rPr lang="en-US" sz="2000" dirty="0" smtClean="0">
                          <a:latin typeface="Book Antiqua" pitchFamily="18" charset="0"/>
                        </a:rPr>
                        <a:t>201(1A)  /206C(7) is payable</a:t>
                      </a:r>
                      <a:endParaRPr lang="en-US" sz="2000" dirty="0">
                        <a:latin typeface="Book Antiqua" pitchFamily="18" charset="0"/>
                      </a:endParaRPr>
                    </a:p>
                  </a:txBody>
                  <a:tcPr/>
                </a:tc>
                <a:tc>
                  <a:txBody>
                    <a:bodyPr/>
                    <a:lstStyle/>
                    <a:p>
                      <a:pPr algn="just"/>
                      <a:r>
                        <a:rPr lang="en-US" sz="2000" dirty="0" smtClean="0">
                          <a:latin typeface="Book Antiqua" pitchFamily="18" charset="0"/>
                        </a:rPr>
                        <a:t>Amount paid out of column (2) along with date of payment</a:t>
                      </a:r>
                      <a:endParaRPr lang="en-US" sz="2000" dirty="0">
                        <a:latin typeface="Book Antiqua" pitchFamily="18" charset="0"/>
                      </a:endParaRPr>
                    </a:p>
                  </a:txBody>
                  <a:tcPr/>
                </a:tc>
              </a:tr>
            </a:tbl>
          </a:graphicData>
        </a:graphic>
      </p:graphicFrame>
      <p:sp>
        <p:nvSpPr>
          <p:cNvPr id="2" name="Title 1"/>
          <p:cNvSpPr>
            <a:spLocks noGrp="1"/>
          </p:cNvSpPr>
          <p:nvPr>
            <p:ph type="title"/>
          </p:nvPr>
        </p:nvSpPr>
        <p:spPr>
          <a:xfrm>
            <a:off x="457200" y="457200"/>
            <a:ext cx="8229600" cy="1847088"/>
          </a:xfrm>
        </p:spPr>
        <p:txBody>
          <a:bodyPr>
            <a:normAutofit fontScale="90000"/>
          </a:bodyPr>
          <a:lstStyle/>
          <a:p>
            <a:r>
              <a:rPr lang="en-US" b="1" dirty="0" smtClean="0"/>
              <a:t>Assessee-In-Default Reporting Format 	</a:t>
            </a:r>
            <a:br>
              <a:rPr lang="en-US" b="1" dirty="0" smtClean="0"/>
            </a:b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just"/>
            <a:r>
              <a:rPr lang="en-US" dirty="0" smtClean="0">
                <a:latin typeface="Book Antiqua" pitchFamily="18" charset="0"/>
              </a:rPr>
              <a:t>Revised Form No. 3CD requires reporting of following reductions as referred to in clause (</a:t>
            </a:r>
            <a:r>
              <a:rPr lang="en-US" dirty="0" err="1" smtClean="0">
                <a:latin typeface="Book Antiqua" pitchFamily="18" charset="0"/>
              </a:rPr>
              <a:t>i</a:t>
            </a:r>
            <a:r>
              <a:rPr lang="en-US" dirty="0" smtClean="0">
                <a:latin typeface="Book Antiqua" pitchFamily="18" charset="0"/>
              </a:rPr>
              <a:t>) and clause (ii) of Section 115-O(1A)</a:t>
            </a:r>
            <a:r>
              <a:rPr lang="en-US" i="1" dirty="0" smtClean="0">
                <a:latin typeface="Book Antiqua" pitchFamily="18" charset="0"/>
              </a:rPr>
              <a:t>[clause 36 of Part B]: 	</a:t>
            </a:r>
          </a:p>
          <a:p>
            <a:pPr algn="just">
              <a:buNone/>
            </a:pPr>
            <a:r>
              <a:rPr lang="en-US" dirty="0" smtClean="0">
                <a:latin typeface="Book Antiqua" pitchFamily="18" charset="0"/>
              </a:rPr>
              <a:t>	</a:t>
            </a:r>
            <a:r>
              <a:rPr lang="en-US" dirty="0" err="1" smtClean="0">
                <a:latin typeface="Book Antiqua" pitchFamily="18" charset="0"/>
              </a:rPr>
              <a:t>i</a:t>
            </a:r>
            <a:r>
              <a:rPr lang="en-US" dirty="0" smtClean="0">
                <a:latin typeface="Book Antiqua" pitchFamily="18" charset="0"/>
              </a:rPr>
              <a:t>) 	Dividend received by domestic company from 	its subsidiary, and</a:t>
            </a:r>
          </a:p>
          <a:p>
            <a:pPr algn="just">
              <a:buNone/>
            </a:pPr>
            <a:r>
              <a:rPr lang="en-US" dirty="0" smtClean="0">
                <a:latin typeface="Book Antiqua" pitchFamily="18" charset="0"/>
              </a:rPr>
              <a:t> 	</a:t>
            </a:r>
          </a:p>
          <a:p>
            <a:pPr algn="just">
              <a:buNone/>
            </a:pPr>
            <a:r>
              <a:rPr lang="en-US" dirty="0" smtClean="0">
                <a:latin typeface="Book Antiqua" pitchFamily="18" charset="0"/>
              </a:rPr>
              <a:t>	ii) 	The amount of dividend paid to any person 	for 	or on behalf of the New Pension System 	Trust referred to in Section 10(44). </a:t>
            </a:r>
          </a:p>
          <a:p>
            <a:pPr algn="just">
              <a:buNone/>
            </a:pPr>
            <a:endParaRPr lang="en-US" dirty="0" smtClean="0">
              <a:latin typeface="Book Antiqua" pitchFamily="18" charset="0"/>
            </a:endParaRPr>
          </a:p>
          <a:p>
            <a:pPr algn="just">
              <a:buNone/>
            </a:pPr>
            <a:r>
              <a:rPr lang="en-US" dirty="0" smtClean="0">
                <a:latin typeface="Book Antiqua" pitchFamily="18" charset="0"/>
              </a:rPr>
              <a:t>		Please note this clause only to be applicable in 	case of companies	.</a:t>
            </a:r>
          </a:p>
          <a:p>
            <a:pPr algn="just"/>
            <a:endParaRPr lang="en-US" dirty="0">
              <a:latin typeface="Book Antiqua" pitchFamily="18" charset="0"/>
            </a:endParaRPr>
          </a:p>
        </p:txBody>
      </p:sp>
      <p:sp>
        <p:nvSpPr>
          <p:cNvPr id="2" name="Title 1"/>
          <p:cNvSpPr>
            <a:spLocks noGrp="1"/>
          </p:cNvSpPr>
          <p:nvPr>
            <p:ph type="title"/>
          </p:nvPr>
        </p:nvSpPr>
        <p:spPr/>
        <p:txBody>
          <a:bodyPr>
            <a:normAutofit fontScale="90000"/>
          </a:bodyPr>
          <a:lstStyle/>
          <a:p>
            <a:r>
              <a:rPr lang="en-US" b="1" dirty="0" smtClean="0"/>
              <a:t>Dividend Distribution Tax: 	</a:t>
            </a:r>
            <a:br>
              <a:rPr lang="en-US" b="1" dirty="0" smtClean="0"/>
            </a:b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Font typeface="Wingdings" pitchFamily="2" charset="2"/>
              <a:buChar char="Ø"/>
            </a:pPr>
            <a:r>
              <a:rPr lang="en-US" sz="2400" b="1" i="1" dirty="0" smtClean="0">
                <a:latin typeface="Book Antiqua" pitchFamily="18" charset="0"/>
              </a:rPr>
              <a:t>Cost audit: </a:t>
            </a:r>
          </a:p>
          <a:p>
            <a:pPr>
              <a:buNone/>
            </a:pPr>
            <a:endParaRPr lang="en-US" sz="2400" b="1" i="1" dirty="0" smtClean="0">
              <a:latin typeface="Book Antiqua" pitchFamily="18" charset="0"/>
            </a:endParaRPr>
          </a:p>
          <a:p>
            <a:pPr algn="just">
              <a:buNone/>
            </a:pPr>
            <a:r>
              <a:rPr lang="en-US" sz="2400" i="1" dirty="0" smtClean="0">
                <a:latin typeface="Book Antiqua" pitchFamily="18" charset="0"/>
              </a:rPr>
              <a:t>	Old Form No. 3CD required reporting only when statutory cost audit was carried out under Section 233A of the Companies Act, 1956. However, the revised Form No. 3CD specifies reporting requirement even when cost audit has been carried out voluntarily. The requirement of attachment of copy of cost audit report along with Form has been substituted with reporting of qualifications in cost audit report[clause 37 of Part B]. 	</a:t>
            </a:r>
          </a:p>
          <a:p>
            <a:endParaRPr lang="en-US" sz="2400" dirty="0">
              <a:latin typeface="Book Antiqua" pitchFamily="18" charset="0"/>
            </a:endParaRPr>
          </a:p>
        </p:txBody>
      </p:sp>
      <p:sp>
        <p:nvSpPr>
          <p:cNvPr id="2" name="Title 1"/>
          <p:cNvSpPr>
            <a:spLocks noGrp="1"/>
          </p:cNvSpPr>
          <p:nvPr>
            <p:ph type="title"/>
          </p:nvPr>
        </p:nvSpPr>
        <p:spPr/>
        <p:txBody>
          <a:bodyPr>
            <a:normAutofit fontScale="90000"/>
          </a:bodyPr>
          <a:lstStyle/>
          <a:p>
            <a:r>
              <a:rPr lang="en-US" b="1" dirty="0" smtClean="0"/>
              <a:t>Audits: 	</a:t>
            </a:r>
            <a:br>
              <a:rPr lang="en-US" b="1" dirty="0" smtClean="0"/>
            </a:b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IN" dirty="0" smtClean="0">
                <a:latin typeface="Book Antiqua" pitchFamily="18" charset="0"/>
              </a:rPr>
              <a:t>In the year 2011-12, ICAI along with CBDT did a thorough check of tax audit reports and observed that a number of tax audits reports were filed by the </a:t>
            </a:r>
            <a:r>
              <a:rPr lang="en-IN" dirty="0" err="1" smtClean="0">
                <a:latin typeface="Book Antiqua" pitchFamily="18" charset="0"/>
              </a:rPr>
              <a:t>assessee</a:t>
            </a:r>
            <a:r>
              <a:rPr lang="en-IN" dirty="0" smtClean="0">
                <a:latin typeface="Book Antiqua" pitchFamily="18" charset="0"/>
              </a:rPr>
              <a:t> by quoting Fake Membership details of the Chartered Accountants. Some of the points observed were:</a:t>
            </a:r>
          </a:p>
          <a:p>
            <a:pPr algn="just">
              <a:buNone/>
            </a:pPr>
            <a:r>
              <a:rPr lang="en-IN" dirty="0" smtClean="0">
                <a:latin typeface="Book Antiqua" pitchFamily="18" charset="0"/>
              </a:rPr>
              <a:t/>
            </a:r>
            <a:br>
              <a:rPr lang="en-IN" dirty="0" smtClean="0">
                <a:latin typeface="Book Antiqua" pitchFamily="18" charset="0"/>
              </a:rPr>
            </a:br>
            <a:endParaRPr lang="en-IN" dirty="0">
              <a:latin typeface="Book Antiqua" pitchFamily="18" charset="0"/>
            </a:endParaRPr>
          </a:p>
        </p:txBody>
      </p:sp>
      <p:sp>
        <p:nvSpPr>
          <p:cNvPr id="2" name="Title 1"/>
          <p:cNvSpPr>
            <a:spLocks noGrp="1"/>
          </p:cNvSpPr>
          <p:nvPr>
            <p:ph type="title"/>
          </p:nvPr>
        </p:nvSpPr>
        <p:spPr/>
        <p:txBody>
          <a:bodyPr/>
          <a:lstStyle/>
          <a:p>
            <a:r>
              <a:rPr lang="en-US" dirty="0" smtClean="0"/>
              <a:t>Why online filing on Tax Audit?</a:t>
            </a:r>
            <a:endParaRPr lang="en-IN"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438400"/>
            <a:ext cx="8229600" cy="3886200"/>
          </a:xfrm>
        </p:spPr>
        <p:txBody>
          <a:bodyPr/>
          <a:lstStyle/>
          <a:p>
            <a:pPr algn="just"/>
            <a:r>
              <a:rPr lang="en-US" dirty="0" smtClean="0"/>
              <a:t>The requirement of attachment of copy of cost audit report along with Form has been substituted with reporting of qualifications in cost audit report </a:t>
            </a:r>
            <a:r>
              <a:rPr lang="en-US" i="1" dirty="0" smtClean="0"/>
              <a:t>[clause 38 of Part B]. 	</a:t>
            </a:r>
          </a:p>
          <a:p>
            <a:endParaRPr lang="en-US" dirty="0"/>
          </a:p>
        </p:txBody>
      </p:sp>
      <p:sp>
        <p:nvSpPr>
          <p:cNvPr id="2" name="Title 1"/>
          <p:cNvSpPr>
            <a:spLocks noGrp="1"/>
          </p:cNvSpPr>
          <p:nvPr>
            <p:ph type="title"/>
          </p:nvPr>
        </p:nvSpPr>
        <p:spPr>
          <a:xfrm>
            <a:off x="457200" y="381000"/>
            <a:ext cx="8229600" cy="1981200"/>
          </a:xfrm>
        </p:spPr>
        <p:txBody>
          <a:bodyPr>
            <a:normAutofit/>
          </a:bodyPr>
          <a:lstStyle/>
          <a:p>
            <a:r>
              <a:rPr lang="en-US" b="1" i="1" dirty="0" smtClean="0">
                <a:latin typeface="Book Antiqua" pitchFamily="18" charset="0"/>
              </a:rPr>
              <a:t>Cost Audit under Central Excise Act 	</a:t>
            </a:r>
            <a:br>
              <a:rPr lang="en-US" b="1" i="1" dirty="0" smtClean="0">
                <a:latin typeface="Book Antiqua" pitchFamily="18" charset="0"/>
              </a:rPr>
            </a:br>
            <a:endParaRPr lang="en-US" dirty="0">
              <a:latin typeface="Book Antiqua" pitchFamily="18" charset="0"/>
            </a:endParaRPr>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05000"/>
            <a:ext cx="8229600" cy="4102291"/>
          </a:xfrm>
        </p:spPr>
        <p:txBody>
          <a:bodyPr/>
          <a:lstStyle/>
          <a:p>
            <a:pPr algn="just"/>
            <a:r>
              <a:rPr lang="en-US" dirty="0" smtClean="0"/>
              <a:t>If any service-tax audit is carried out in relation to valuation of taxable services, the tax auditor shall report any qualifications made in relation to valuation of taxable services</a:t>
            </a:r>
            <a:r>
              <a:rPr lang="en-US" i="1" dirty="0" smtClean="0"/>
              <a:t>[clause 39 of Part B]. 	</a:t>
            </a:r>
          </a:p>
          <a:p>
            <a:endParaRPr lang="en-US" dirty="0"/>
          </a:p>
        </p:txBody>
      </p:sp>
      <p:sp>
        <p:nvSpPr>
          <p:cNvPr id="2" name="Title 1"/>
          <p:cNvSpPr>
            <a:spLocks noGrp="1"/>
          </p:cNvSpPr>
          <p:nvPr>
            <p:ph type="title"/>
          </p:nvPr>
        </p:nvSpPr>
        <p:spPr>
          <a:xfrm>
            <a:off x="457200" y="457200"/>
            <a:ext cx="8229600" cy="1417638"/>
          </a:xfrm>
        </p:spPr>
        <p:txBody>
          <a:bodyPr>
            <a:normAutofit fontScale="90000"/>
          </a:bodyPr>
          <a:lstStyle/>
          <a:p>
            <a:r>
              <a:rPr lang="en-US" b="1" dirty="0" smtClean="0"/>
              <a:t>Special Audit under Service Tax 	</a:t>
            </a:r>
            <a:br>
              <a:rPr lang="en-US" b="1" dirty="0" smtClean="0"/>
            </a:b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Unlike old form which required reporting of certain ratios pertaining to current year only, the new Form requires reporting of ratios of preceding financial year as well. Further, total turnover is to be reported for the previous year as well as for preceding financial year</a:t>
            </a:r>
            <a:r>
              <a:rPr lang="en-US" i="1" dirty="0" smtClean="0"/>
              <a:t>[clause 40 of Part B]. 	</a:t>
            </a:r>
          </a:p>
          <a:p>
            <a:endParaRPr lang="en-US" dirty="0"/>
          </a:p>
        </p:txBody>
      </p:sp>
      <p:sp>
        <p:nvSpPr>
          <p:cNvPr id="2" name="Title 1"/>
          <p:cNvSpPr>
            <a:spLocks noGrp="1"/>
          </p:cNvSpPr>
          <p:nvPr>
            <p:ph type="title"/>
          </p:nvPr>
        </p:nvSpPr>
        <p:spPr/>
        <p:txBody>
          <a:bodyPr>
            <a:normAutofit fontScale="90000"/>
          </a:bodyPr>
          <a:lstStyle/>
          <a:p>
            <a:r>
              <a:rPr lang="en-US" b="1" dirty="0" smtClean="0"/>
              <a:t>Ratios: 	</a:t>
            </a:r>
            <a:br>
              <a:rPr lang="en-US" b="1" dirty="0" smtClean="0"/>
            </a:b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4043680"/>
        </p:xfrm>
        <a:graphic>
          <a:graphicData uri="http://schemas.openxmlformats.org/drawingml/2006/table">
            <a:tbl>
              <a:tblPr firstRow="1" bandRow="1">
                <a:tableStyleId>{93296810-A885-4BE3-A3E7-6D5BEEA58F35}</a:tableStyleId>
              </a:tblPr>
              <a:tblGrid>
                <a:gridCol w="762000"/>
                <a:gridCol w="3352800"/>
                <a:gridCol w="2057400"/>
                <a:gridCol w="2057400"/>
              </a:tblGrid>
              <a:tr h="370840">
                <a:tc>
                  <a:txBody>
                    <a:bodyPr/>
                    <a:lstStyle/>
                    <a:p>
                      <a:r>
                        <a:rPr lang="en-US" dirty="0" smtClean="0"/>
                        <a:t>S. No.</a:t>
                      </a:r>
                      <a:endParaRPr lang="en-US" dirty="0"/>
                    </a:p>
                  </a:txBody>
                  <a:tcPr/>
                </a:tc>
                <a:tc>
                  <a:txBody>
                    <a:bodyPr/>
                    <a:lstStyle/>
                    <a:p>
                      <a:r>
                        <a:rPr lang="en-US" dirty="0" smtClean="0"/>
                        <a:t>Particulars</a:t>
                      </a:r>
                      <a:endParaRPr lang="en-US" dirty="0"/>
                    </a:p>
                  </a:txBody>
                  <a:tcPr/>
                </a:tc>
                <a:tc>
                  <a:txBody>
                    <a:bodyPr/>
                    <a:lstStyle/>
                    <a:p>
                      <a:r>
                        <a:rPr lang="en-US" dirty="0" smtClean="0"/>
                        <a:t>Previous Year</a:t>
                      </a:r>
                      <a:endParaRPr lang="en-US" dirty="0"/>
                    </a:p>
                  </a:txBody>
                  <a:tcPr/>
                </a:tc>
                <a:tc>
                  <a:txBody>
                    <a:bodyPr/>
                    <a:lstStyle/>
                    <a:p>
                      <a:r>
                        <a:rPr lang="en-US" dirty="0" smtClean="0"/>
                        <a:t>Preceding Previous Year</a:t>
                      </a:r>
                      <a:endParaRPr lang="en-US" dirty="0"/>
                    </a:p>
                  </a:txBody>
                  <a:tcPr/>
                </a:tc>
              </a:tr>
              <a:tr h="370840">
                <a:tc>
                  <a:txBody>
                    <a:bodyPr/>
                    <a:lstStyle/>
                    <a:p>
                      <a:r>
                        <a:rPr lang="en-US" dirty="0" smtClean="0"/>
                        <a:t>1.</a:t>
                      </a:r>
                      <a:endParaRPr lang="en-US" dirty="0"/>
                    </a:p>
                  </a:txBody>
                  <a:tcPr/>
                </a:tc>
                <a:tc>
                  <a:txBody>
                    <a:bodyPr/>
                    <a:lstStyle/>
                    <a:p>
                      <a:r>
                        <a:rPr lang="en-US" dirty="0" smtClean="0"/>
                        <a:t>Total Turnover of the assessee</a:t>
                      </a:r>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dirty="0" smtClean="0"/>
                        <a:t>2.</a:t>
                      </a:r>
                      <a:endParaRPr lang="en-US" dirty="0"/>
                    </a:p>
                  </a:txBody>
                  <a:tcPr/>
                </a:tc>
                <a:tc>
                  <a:txBody>
                    <a:bodyPr/>
                    <a:lstStyle/>
                    <a:p>
                      <a:r>
                        <a:rPr lang="en-US" dirty="0" smtClean="0"/>
                        <a:t>Gross Profit/Turnover</a:t>
                      </a:r>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dirty="0" smtClean="0"/>
                        <a:t>3.</a:t>
                      </a:r>
                      <a:endParaRPr lang="en-US" dirty="0"/>
                    </a:p>
                  </a:txBody>
                  <a:tcPr/>
                </a:tc>
                <a:tc>
                  <a:txBody>
                    <a:bodyPr/>
                    <a:lstStyle/>
                    <a:p>
                      <a:r>
                        <a:rPr lang="en-US" dirty="0" smtClean="0"/>
                        <a:t>Net Profit/Turnover</a:t>
                      </a:r>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dirty="0" smtClean="0"/>
                        <a:t>4.</a:t>
                      </a:r>
                      <a:endParaRPr lang="en-US" dirty="0"/>
                    </a:p>
                  </a:txBody>
                  <a:tcPr/>
                </a:tc>
                <a:tc>
                  <a:txBody>
                    <a:bodyPr/>
                    <a:lstStyle/>
                    <a:p>
                      <a:r>
                        <a:rPr lang="en-US" dirty="0" smtClean="0"/>
                        <a:t>Stock-in-trade/Turnover</a:t>
                      </a:r>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dirty="0" smtClean="0"/>
                        <a:t>5.</a:t>
                      </a:r>
                      <a:endParaRPr lang="en-US" dirty="0"/>
                    </a:p>
                  </a:txBody>
                  <a:tcPr/>
                </a:tc>
                <a:tc>
                  <a:txBody>
                    <a:bodyPr/>
                    <a:lstStyle/>
                    <a:p>
                      <a:r>
                        <a:rPr lang="en-US" dirty="0" smtClean="0"/>
                        <a:t>Material Consumed/finished goods produced</a:t>
                      </a:r>
                      <a:endParaRPr lang="en-US" dirty="0"/>
                    </a:p>
                  </a:txBody>
                  <a:tcPr/>
                </a:tc>
                <a:tc>
                  <a:txBody>
                    <a:bodyPr/>
                    <a:lstStyle/>
                    <a:p>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gridSpan="4">
                  <a:txBody>
                    <a:bodyPr/>
                    <a:lstStyle/>
                    <a:p>
                      <a:pPr algn="just"/>
                      <a:r>
                        <a:rPr lang="en-US" dirty="0" smtClean="0"/>
                        <a:t>(The details required to be furnished for principal items of goods traded or manufactured</a:t>
                      </a:r>
                      <a:r>
                        <a:rPr lang="en-US" baseline="0" dirty="0" smtClean="0"/>
                        <a:t> or services rendered)</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bl>
          </a:graphicData>
        </a:graphic>
      </p:graphicFrame>
      <p:sp>
        <p:nvSpPr>
          <p:cNvPr id="2" name="Title 1"/>
          <p:cNvSpPr>
            <a:spLocks noGrp="1"/>
          </p:cNvSpPr>
          <p:nvPr>
            <p:ph type="title"/>
          </p:nvPr>
        </p:nvSpPr>
        <p:spPr/>
        <p:txBody>
          <a:bodyPr/>
          <a:lstStyle/>
          <a:p>
            <a:r>
              <a:rPr lang="en-US" dirty="0" smtClean="0"/>
              <a:t>Ratios Reporting Format</a:t>
            </a: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05000"/>
            <a:ext cx="8229600" cy="4102291"/>
          </a:xfrm>
        </p:spPr>
        <p:txBody>
          <a:bodyPr/>
          <a:lstStyle/>
          <a:p>
            <a:pPr algn="just"/>
            <a:r>
              <a:rPr lang="en-US" dirty="0" smtClean="0"/>
              <a:t>The new Form seeks details of demand raised or refund issued under any tax laws (other than Income Tax Act, 1961 and Wealth Tax Act, 1957) along with details of relevant proceedings</a:t>
            </a:r>
            <a:r>
              <a:rPr lang="en-US" i="1" dirty="0" smtClean="0"/>
              <a:t>[clause 41 of Part B]. 	</a:t>
            </a:r>
          </a:p>
          <a:p>
            <a:endParaRPr lang="en-US" dirty="0"/>
          </a:p>
        </p:txBody>
      </p:sp>
      <p:sp>
        <p:nvSpPr>
          <p:cNvPr id="2" name="Title 1"/>
          <p:cNvSpPr>
            <a:spLocks noGrp="1"/>
          </p:cNvSpPr>
          <p:nvPr>
            <p:ph type="title"/>
          </p:nvPr>
        </p:nvSpPr>
        <p:spPr>
          <a:xfrm>
            <a:off x="457200" y="304800"/>
            <a:ext cx="8229600" cy="1417638"/>
          </a:xfrm>
        </p:spPr>
        <p:txBody>
          <a:bodyPr>
            <a:normAutofit fontScale="90000"/>
          </a:bodyPr>
          <a:lstStyle/>
          <a:p>
            <a:r>
              <a:rPr lang="en-US" b="1" dirty="0" smtClean="0"/>
              <a:t>Demand raised or refund issued: 	</a:t>
            </a:r>
            <a:br>
              <a:rPr lang="en-US" b="1" dirty="0" smtClean="0"/>
            </a:b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endParaRPr lang="en-US" dirty="0" smtClean="0"/>
          </a:p>
          <a:p>
            <a:pPr algn="just"/>
            <a:endParaRPr lang="en-US" dirty="0" smtClean="0"/>
          </a:p>
          <a:p>
            <a:pPr algn="just"/>
            <a:r>
              <a:rPr lang="en-US" dirty="0" smtClean="0"/>
              <a:t>The word MODVAT is replaced by word CENVAT everywhere in new 3CD</a:t>
            </a:r>
          </a:p>
          <a:p>
            <a:pPr algn="just"/>
            <a:r>
              <a:rPr lang="en-US" dirty="0" smtClean="0"/>
              <a:t>This is a welcome change.</a:t>
            </a:r>
          </a:p>
          <a:p>
            <a:pPr algn="just">
              <a:buNone/>
            </a:pP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smtClean="0"/>
              <a:t>Finance Act 2014 made a amendment in section 269SS and 269T making payment through E-Banking Channel valid for the purpose of these section but new form 3CD still requires reporting from CA whether loan is taken or repaid otherwise than A/c payee cheque. </a:t>
            </a:r>
            <a:endParaRPr lang="en-US" dirty="0"/>
          </a:p>
        </p:txBody>
      </p:sp>
      <p:sp>
        <p:nvSpPr>
          <p:cNvPr id="3" name="Title 2"/>
          <p:cNvSpPr>
            <a:spLocks noGrp="1"/>
          </p:cNvSpPr>
          <p:nvPr>
            <p:ph type="title"/>
          </p:nvPr>
        </p:nvSpPr>
        <p:spPr/>
        <p:txBody>
          <a:bodyPr>
            <a:normAutofit fontScale="90000"/>
          </a:bodyPr>
          <a:lstStyle/>
          <a:p>
            <a:pPr algn="just"/>
            <a:r>
              <a:rPr lang="en-US" dirty="0" smtClean="0"/>
              <a:t>Controversies with regard to section 269SS/269T</a:t>
            </a: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smtClean="0"/>
              <a:t>Finance act 2014 making payment made through E-banking Channel valid for the purpose of section 269SS/269T but section 40A(3) still remains untouched. Similar amendment required here.</a:t>
            </a:r>
            <a:endParaRPr lang="en-US" dirty="0"/>
          </a:p>
        </p:txBody>
      </p:sp>
      <p:sp>
        <p:nvSpPr>
          <p:cNvPr id="3" name="Title 2"/>
          <p:cNvSpPr>
            <a:spLocks noGrp="1"/>
          </p:cNvSpPr>
          <p:nvPr>
            <p:ph type="title"/>
          </p:nvPr>
        </p:nvSpPr>
        <p:spPr/>
        <p:txBody>
          <a:bodyPr>
            <a:normAutofit fontScale="90000"/>
          </a:bodyPr>
          <a:lstStyle/>
          <a:p>
            <a:pPr algn="just"/>
            <a:r>
              <a:rPr lang="en-US" dirty="0" smtClean="0"/>
              <a:t>Controversies with regard to section 40A(3)</a:t>
            </a: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smtClean="0"/>
              <a:t>Earlier 3CD insists the CA to take certificate from assessee regarding payments u/s 40A(3) and 269SS/269T but now the new notified form 3CD nowhere mention about these certificates. In my opinion these certificates has gone now.</a:t>
            </a:r>
            <a:endParaRPr lang="en-US" dirty="0"/>
          </a:p>
        </p:txBody>
      </p:sp>
      <p:sp>
        <p:nvSpPr>
          <p:cNvPr id="3" name="Title 2"/>
          <p:cNvSpPr>
            <a:spLocks noGrp="1"/>
          </p:cNvSpPr>
          <p:nvPr>
            <p:ph type="title"/>
          </p:nvPr>
        </p:nvSpPr>
        <p:spPr/>
        <p:txBody>
          <a:bodyPr>
            <a:normAutofit fontScale="90000"/>
          </a:bodyPr>
          <a:lstStyle/>
          <a:p>
            <a:pPr algn="just"/>
            <a:r>
              <a:rPr lang="en-US" dirty="0" smtClean="0"/>
              <a:t>Requirement of certificates u/s 40A(3) and 269SS/269T</a:t>
            </a: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endParaRPr lang="en-US" dirty="0" smtClean="0"/>
          </a:p>
          <a:p>
            <a:pPr algn="just"/>
            <a:endParaRPr lang="en-US" dirty="0" smtClean="0"/>
          </a:p>
          <a:p>
            <a:pPr algn="just"/>
            <a:r>
              <a:rPr lang="en-US" dirty="0" smtClean="0"/>
              <a:t>There is no space for mentioning membership No. &amp; FRN in newly notified form 3CD.</a:t>
            </a:r>
            <a:endParaRPr lang="en-US" dirty="0"/>
          </a:p>
        </p:txBody>
      </p:sp>
      <p:sp>
        <p:nvSpPr>
          <p:cNvPr id="3" name="Title 2"/>
          <p:cNvSpPr>
            <a:spLocks noGrp="1"/>
          </p:cNvSpPr>
          <p:nvPr>
            <p:ph type="title"/>
          </p:nvPr>
        </p:nvSpPr>
        <p:spPr/>
        <p:txBody>
          <a:bodyPr>
            <a:normAutofit fontScale="90000"/>
          </a:bodyPr>
          <a:lstStyle/>
          <a:p>
            <a:r>
              <a:rPr lang="en-US" dirty="0" smtClean="0"/>
              <a:t>No space for Membership No. &amp; FRN</a:t>
            </a: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algn="just"/>
            <a:r>
              <a:rPr lang="en-IN" dirty="0" smtClean="0">
                <a:latin typeface="Book Antiqua" pitchFamily="18" charset="0"/>
              </a:rPr>
              <a:t>a) 696 membership numbers (1385 tax audits conducted) quoted by the </a:t>
            </a:r>
            <a:r>
              <a:rPr lang="en-IN" dirty="0" err="1" smtClean="0">
                <a:latin typeface="Book Antiqua" pitchFamily="18" charset="0"/>
              </a:rPr>
              <a:t>assessees</a:t>
            </a:r>
            <a:r>
              <a:rPr lang="en-IN" dirty="0" smtClean="0">
                <a:latin typeface="Book Antiqua" pitchFamily="18" charset="0"/>
              </a:rPr>
              <a:t> in e-returns do not subsist at all.</a:t>
            </a:r>
            <a:br>
              <a:rPr lang="en-IN" dirty="0" smtClean="0">
                <a:latin typeface="Book Antiqua" pitchFamily="18" charset="0"/>
              </a:rPr>
            </a:br>
            <a:r>
              <a:rPr lang="en-IN" dirty="0" smtClean="0">
                <a:latin typeface="Book Antiqua" pitchFamily="18" charset="0"/>
              </a:rPr>
              <a:t>b) 420 membership numbers belong to deceased members.</a:t>
            </a:r>
            <a:br>
              <a:rPr lang="en-IN" dirty="0" smtClean="0">
                <a:latin typeface="Book Antiqua" pitchFamily="18" charset="0"/>
              </a:rPr>
            </a:br>
            <a:r>
              <a:rPr lang="en-IN" dirty="0" smtClean="0">
                <a:latin typeface="Book Antiqua" pitchFamily="18" charset="0"/>
              </a:rPr>
              <a:t/>
            </a:r>
            <a:br>
              <a:rPr lang="en-IN" dirty="0" smtClean="0">
                <a:latin typeface="Book Antiqua" pitchFamily="18" charset="0"/>
              </a:rPr>
            </a:br>
            <a:r>
              <a:rPr lang="en-IN" dirty="0" smtClean="0">
                <a:latin typeface="Book Antiqua" pitchFamily="18" charset="0"/>
              </a:rPr>
              <a:t>Further it was pointed out that</a:t>
            </a:r>
          </a:p>
          <a:p>
            <a:pPr algn="just">
              <a:buNone/>
            </a:pPr>
            <a:r>
              <a:rPr lang="en-IN" dirty="0" smtClean="0">
                <a:latin typeface="Book Antiqua" pitchFamily="18" charset="0"/>
              </a:rPr>
              <a:t/>
            </a:r>
            <a:br>
              <a:rPr lang="en-IN" dirty="0" smtClean="0">
                <a:latin typeface="Book Antiqua" pitchFamily="18" charset="0"/>
              </a:rPr>
            </a:br>
            <a:r>
              <a:rPr lang="en-IN" dirty="0" smtClean="0">
                <a:latin typeface="Book Antiqua" pitchFamily="18" charset="0"/>
              </a:rPr>
              <a:t>1. Approx. 9,500 Members conducted tax audits in excess of specified limit of 45</a:t>
            </a:r>
          </a:p>
          <a:p>
            <a:pPr algn="just">
              <a:buNone/>
            </a:pPr>
            <a:r>
              <a:rPr lang="en-IN" dirty="0" smtClean="0">
                <a:latin typeface="Book Antiqua" pitchFamily="18" charset="0"/>
              </a:rPr>
              <a:t/>
            </a:r>
            <a:br>
              <a:rPr lang="en-IN" dirty="0" smtClean="0">
                <a:latin typeface="Book Antiqua" pitchFamily="18" charset="0"/>
              </a:rPr>
            </a:br>
            <a:r>
              <a:rPr lang="en-IN" dirty="0" smtClean="0">
                <a:latin typeface="Book Antiqua" pitchFamily="18" charset="0"/>
              </a:rPr>
              <a:t/>
            </a:r>
            <a:br>
              <a:rPr lang="en-IN" dirty="0" smtClean="0">
                <a:latin typeface="Book Antiqua" pitchFamily="18" charset="0"/>
              </a:rPr>
            </a:br>
            <a:r>
              <a:rPr lang="en-IN" dirty="0" smtClean="0">
                <a:latin typeface="Book Antiqua" pitchFamily="18" charset="0"/>
              </a:rPr>
              <a:t>2.Approx. 2,700 Members with NO COP as on 21.01.2012 conducted Tax Audits.</a:t>
            </a:r>
          </a:p>
          <a:p>
            <a:pPr algn="just">
              <a:buNone/>
            </a:pPr>
            <a:r>
              <a:rPr lang="en-IN" dirty="0" smtClean="0">
                <a:latin typeface="Book Antiqua" pitchFamily="18" charset="0"/>
              </a:rPr>
              <a:t/>
            </a:r>
            <a:br>
              <a:rPr lang="en-IN" dirty="0" smtClean="0">
                <a:latin typeface="Book Antiqua" pitchFamily="18" charset="0"/>
              </a:rPr>
            </a:br>
            <a:r>
              <a:rPr lang="en-IN" dirty="0" smtClean="0">
                <a:latin typeface="Book Antiqua" pitchFamily="18" charset="0"/>
              </a:rPr>
              <a:t/>
            </a:r>
            <a:br>
              <a:rPr lang="en-IN" dirty="0" smtClean="0">
                <a:latin typeface="Book Antiqua" pitchFamily="18" charset="0"/>
              </a:rPr>
            </a:br>
            <a:r>
              <a:rPr lang="en-IN" dirty="0" smtClean="0">
                <a:latin typeface="Book Antiqua" pitchFamily="18" charset="0"/>
              </a:rPr>
              <a:t>3. Approx. 736 Members holding Part time COP conducted Tax Audits.</a:t>
            </a:r>
          </a:p>
          <a:p>
            <a:pPr algn="just">
              <a:buNone/>
            </a:pPr>
            <a:r>
              <a:rPr lang="en-IN" dirty="0" smtClean="0">
                <a:latin typeface="Book Antiqua" pitchFamily="18" charset="0"/>
              </a:rPr>
              <a:t/>
            </a:r>
            <a:br>
              <a:rPr lang="en-IN" dirty="0" smtClean="0">
                <a:latin typeface="Book Antiqua" pitchFamily="18" charset="0"/>
              </a:rPr>
            </a:br>
            <a:endParaRPr lang="en-IN" dirty="0">
              <a:latin typeface="Book Antiqua" pitchFamily="18" charset="0"/>
            </a:endParaRPr>
          </a:p>
        </p:txBody>
      </p:sp>
      <p:sp>
        <p:nvSpPr>
          <p:cNvPr id="2" name="Title 1"/>
          <p:cNvSpPr>
            <a:spLocks noGrp="1"/>
          </p:cNvSpPr>
          <p:nvPr>
            <p:ph type="title"/>
          </p:nvPr>
        </p:nvSpPr>
        <p:spPr/>
        <p:txBody>
          <a:bodyPr/>
          <a:lstStyle/>
          <a:p>
            <a:r>
              <a:rPr lang="en-US" dirty="0" smtClean="0"/>
              <a:t>Why online filing on Tax Audit?</a:t>
            </a:r>
            <a:endParaRPr lang="en-IN"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Annexure I &amp; II of Form 3CD has been gone now</a:t>
            </a:r>
            <a:endParaRPr lang="en-US" dirty="0"/>
          </a:p>
        </p:txBody>
      </p:sp>
      <p:sp>
        <p:nvSpPr>
          <p:cNvPr id="2" name="Title 1"/>
          <p:cNvSpPr>
            <a:spLocks noGrp="1"/>
          </p:cNvSpPr>
          <p:nvPr>
            <p:ph type="title"/>
          </p:nvPr>
        </p:nvSpPr>
        <p:spPr/>
        <p:txBody>
          <a:bodyPr/>
          <a:lstStyle/>
          <a:p>
            <a:r>
              <a:rPr lang="en-US" dirty="0" smtClean="0"/>
              <a:t>Annexures to 3CD</a:t>
            </a: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smtClean="0"/>
              <a:t>Method of accounting employed in previous year (Clause13(a) of new 3CD).</a:t>
            </a:r>
          </a:p>
          <a:p>
            <a:r>
              <a:rPr lang="en-US" dirty="0" smtClean="0"/>
              <a:t>List of Books of Accounts</a:t>
            </a:r>
          </a:p>
          <a:p>
            <a:pPr algn="just"/>
            <a:r>
              <a:rPr lang="en-US" dirty="0" smtClean="0"/>
              <a:t> Method of valuation of closing stock employed in the previous year</a:t>
            </a:r>
          </a:p>
          <a:p>
            <a:pPr algn="just"/>
            <a:r>
              <a:rPr lang="en-US" dirty="0" smtClean="0"/>
              <a:t>Deviation from the method of valuation of stock from section 145A.</a:t>
            </a:r>
          </a:p>
          <a:p>
            <a:pPr algn="just"/>
            <a:r>
              <a:rPr lang="en-US" dirty="0" smtClean="0"/>
              <a:t>Depreciation allowable</a:t>
            </a:r>
          </a:p>
          <a:p>
            <a:pPr algn="just"/>
            <a:r>
              <a:rPr lang="en-US" dirty="0" smtClean="0"/>
              <a:t>Chapter wise deduction under chapter VI A.</a:t>
            </a:r>
          </a:p>
          <a:p>
            <a:pPr algn="just"/>
            <a:endParaRPr lang="en-US" dirty="0"/>
          </a:p>
        </p:txBody>
      </p:sp>
      <p:sp>
        <p:nvSpPr>
          <p:cNvPr id="3" name="Title 2"/>
          <p:cNvSpPr>
            <a:spLocks noGrp="1"/>
          </p:cNvSpPr>
          <p:nvPr>
            <p:ph type="title"/>
          </p:nvPr>
        </p:nvSpPr>
        <p:spPr/>
        <p:txBody>
          <a:bodyPr>
            <a:normAutofit fontScale="90000"/>
          </a:bodyPr>
          <a:lstStyle/>
          <a:p>
            <a:pPr algn="just"/>
            <a:r>
              <a:rPr lang="en-US" dirty="0" smtClean="0"/>
              <a:t>Some important points from old 3CD</a:t>
            </a: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Person</a:t>
            </a:r>
          </a:p>
          <a:p>
            <a:r>
              <a:rPr lang="en-US" dirty="0" smtClean="0"/>
              <a:t>Carrying on business &amp; Profession</a:t>
            </a:r>
          </a:p>
          <a:p>
            <a:r>
              <a:rPr lang="en-US" dirty="0" smtClean="0"/>
              <a:t>Turnover/Gross Receipts exceeding specified limit</a:t>
            </a:r>
          </a:p>
          <a:p>
            <a:r>
              <a:rPr lang="en-US" dirty="0" smtClean="0"/>
              <a:t>Specified date</a:t>
            </a:r>
          </a:p>
          <a:p>
            <a:pPr>
              <a:buNone/>
            </a:pPr>
            <a:endParaRPr lang="en-US" dirty="0" smtClean="0"/>
          </a:p>
          <a:p>
            <a:endParaRPr lang="en-US" dirty="0"/>
          </a:p>
        </p:txBody>
      </p:sp>
      <p:sp>
        <p:nvSpPr>
          <p:cNvPr id="3" name="Title 2"/>
          <p:cNvSpPr>
            <a:spLocks noGrp="1"/>
          </p:cNvSpPr>
          <p:nvPr>
            <p:ph type="title"/>
          </p:nvPr>
        </p:nvSpPr>
        <p:spPr/>
        <p:txBody>
          <a:bodyPr>
            <a:normAutofit fontScale="90000"/>
          </a:bodyPr>
          <a:lstStyle/>
          <a:p>
            <a:pPr algn="just"/>
            <a:r>
              <a:rPr lang="en-US" dirty="0" smtClean="0"/>
              <a:t>Some tests for applicability of Section 44AB</a:t>
            </a: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smtClean="0"/>
              <a:t>Whether Tax Audit is applicable on exempt Income</a:t>
            </a:r>
          </a:p>
          <a:p>
            <a:pPr algn="just"/>
            <a:r>
              <a:rPr lang="en-US" dirty="0" smtClean="0"/>
              <a:t>Whether a partner taking remuneration in excess of one crore is liable to tax audit</a:t>
            </a:r>
          </a:p>
          <a:p>
            <a:pPr algn="just"/>
            <a:r>
              <a:rPr lang="en-US" dirty="0" smtClean="0"/>
              <a:t>How to determine turnover in some special cases</a:t>
            </a:r>
          </a:p>
          <a:p>
            <a:pPr algn="just"/>
            <a:r>
              <a:rPr lang="en-US" dirty="0" smtClean="0"/>
              <a:t>Whether the tax audit is require for assesses claiming exemption under part C of chapter VI A.</a:t>
            </a:r>
            <a:endParaRPr lang="en-US" dirty="0"/>
          </a:p>
        </p:txBody>
      </p:sp>
      <p:sp>
        <p:nvSpPr>
          <p:cNvPr id="3" name="Title 2"/>
          <p:cNvSpPr>
            <a:spLocks noGrp="1"/>
          </p:cNvSpPr>
          <p:nvPr>
            <p:ph type="title"/>
          </p:nvPr>
        </p:nvSpPr>
        <p:spPr/>
        <p:txBody>
          <a:bodyPr>
            <a:normAutofit/>
          </a:bodyPr>
          <a:lstStyle/>
          <a:p>
            <a:pPr algn="just"/>
            <a:r>
              <a:rPr lang="en-US" dirty="0" smtClean="0"/>
              <a:t>Some Doubtful Issues:-</a:t>
            </a:r>
            <a:endParaRPr lang="en-US"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algn="ctr">
              <a:buNone/>
            </a:pPr>
            <a:endParaRPr lang="en-US" sz="7200" dirty="0" smtClean="0"/>
          </a:p>
          <a:p>
            <a:pPr algn="ctr">
              <a:buNone/>
            </a:pPr>
            <a:r>
              <a:rPr lang="en-US" sz="5400" dirty="0" smtClean="0"/>
              <a:t>Thanks</a:t>
            </a:r>
          </a:p>
          <a:p>
            <a:pPr algn="ctr">
              <a:buNone/>
            </a:pPr>
            <a:endParaRPr lang="en-US" sz="3200" dirty="0" smtClean="0"/>
          </a:p>
          <a:p>
            <a:pPr algn="ctr">
              <a:buNone/>
            </a:pPr>
            <a:r>
              <a:rPr lang="en-US" sz="3200" dirty="0" smtClean="0"/>
              <a:t>For Suggestions &amp; Queries mail me at mlc_ca@rediffmail.com</a:t>
            </a:r>
            <a:endParaRPr lang="en-US" sz="5400" dirty="0" smtClean="0"/>
          </a:p>
          <a:p>
            <a:pPr algn="ctr">
              <a:buNone/>
            </a:pPr>
            <a:endParaRPr lang="en-US" sz="7200" dirty="0"/>
          </a:p>
        </p:txBody>
      </p:sp>
      <p:sp>
        <p:nvSpPr>
          <p:cNvPr id="3" name="Title 2"/>
          <p:cNvSpPr>
            <a:spLocks noGrp="1"/>
          </p:cNvSpPr>
          <p:nvPr>
            <p:ph type="title"/>
          </p:nvPr>
        </p:nvSpPr>
        <p:spPr/>
        <p:txBody>
          <a:bodyPr/>
          <a:lstStyle/>
          <a:p>
            <a:endParaRPr lang="en-US"/>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a:stretch>
            <a:fillRect/>
          </a:stretch>
        </p:blipFill>
        <p:spPr bwMode="auto">
          <a:xfrm>
            <a:off x="1360863" y="1481138"/>
            <a:ext cx="6716337" cy="4525962"/>
          </a:xfrm>
          <a:prstGeom prst="rect">
            <a:avLst/>
          </a:prstGeom>
          <a:noFill/>
          <a:ln w="9525">
            <a:noFill/>
            <a:miter lim="800000"/>
            <a:headEnd/>
            <a:tailEnd/>
          </a:ln>
          <a:effectLst/>
        </p:spPr>
      </p:pic>
      <p:sp>
        <p:nvSpPr>
          <p:cNvPr id="2" name="Title 1"/>
          <p:cNvSpPr>
            <a:spLocks noGrp="1"/>
          </p:cNvSpPr>
          <p:nvPr>
            <p:ph type="title"/>
          </p:nvPr>
        </p:nvSpPr>
        <p:spPr/>
        <p:txBody>
          <a:bodyPr/>
          <a:lstStyle/>
          <a:p>
            <a:r>
              <a:rPr lang="en-US" dirty="0" smtClean="0"/>
              <a:t>Procedure</a:t>
            </a:r>
            <a:endParaRPr lang="en-IN" dirty="0"/>
          </a:p>
        </p:txBody>
      </p:sp>
    </p:spTree>
  </p:cSld>
  <p:clrMapOvr>
    <a:masterClrMapping/>
  </p:clrMapOvr>
  <p:transition spd="med">
    <p:wheel/>
    <p:sndAc>
      <p:stSnd>
        <p:snd r:embed="rId2" name="camera.wav" builtIn="1"/>
      </p:stSnd>
    </p:sndAc>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261</TotalTime>
  <Words>2518</Words>
  <Application>Microsoft Office PowerPoint</Application>
  <PresentationFormat>On-screen Show (4:3)</PresentationFormat>
  <Paragraphs>286</Paragraphs>
  <Slides>84</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84</vt:i4>
      </vt:variant>
    </vt:vector>
  </HeadingPairs>
  <TitlesOfParts>
    <vt:vector size="86" baseType="lpstr">
      <vt:lpstr>Concourse</vt:lpstr>
      <vt:lpstr>Package</vt:lpstr>
      <vt:lpstr>    Practical Workshop on  Online Filing of Tax Audit Report   By:-     CA MANOJ LAMBA    B.COM, FCA, LL.B., ICSI Licentiate  Mobile:- 09355371639    E-Mail:- mlc_ca@rediffmail.com     </vt:lpstr>
      <vt:lpstr>DISCLAIMER</vt:lpstr>
      <vt:lpstr>Accountability: Movie Clip</vt:lpstr>
      <vt:lpstr>HISTORY OF TAX AUDIT IN INDIA</vt:lpstr>
      <vt:lpstr>HISTORY OF TAX AUDIT IN INDIA</vt:lpstr>
      <vt:lpstr>Purpose of tax audit had been stated by CBDT Circular No. 387 dated July 6, 1984 </vt:lpstr>
      <vt:lpstr>Why online filing on Tax Audit?</vt:lpstr>
      <vt:lpstr>Why online filing on Tax Audit?</vt:lpstr>
      <vt:lpstr>Procedure</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Safe Guard Regarding DSC</vt:lpstr>
      <vt:lpstr>Safeguards</vt:lpstr>
      <vt:lpstr>Safeguards</vt:lpstr>
      <vt:lpstr>Keep A Eye on Cyber Crimes</vt:lpstr>
      <vt:lpstr>Keep A Eye on Cyber Crimes</vt:lpstr>
      <vt:lpstr>Precautions may be adopted</vt:lpstr>
      <vt:lpstr>Slide 37</vt:lpstr>
      <vt:lpstr>   Registration number in case of indirect tax liability:     </vt:lpstr>
      <vt:lpstr>Previous Year</vt:lpstr>
      <vt:lpstr>     Relevant clauses of section 44AB:   </vt:lpstr>
      <vt:lpstr>Section 44AB of I.T. Act 1961</vt:lpstr>
      <vt:lpstr> Location at which books of account are kept:   </vt:lpstr>
      <vt:lpstr>  Nature of documents examined by the auditor:   </vt:lpstr>
      <vt:lpstr>Clause XII of New 3CD</vt:lpstr>
      <vt:lpstr> Change in method of accounting/stock valuation:   </vt:lpstr>
      <vt:lpstr>Slide 46</vt:lpstr>
      <vt:lpstr> Transfer of land/building for less than stamp duty value:   </vt:lpstr>
      <vt:lpstr>Slide 48</vt:lpstr>
      <vt:lpstr>Deduction allowable under Sections 32AC/35AD/35CCC/35D:   </vt:lpstr>
      <vt:lpstr>Sections 32AC/35AD/35CCC/35D:   </vt:lpstr>
      <vt:lpstr>Disallowances:   </vt:lpstr>
      <vt:lpstr>Amount inadmissible u/s 40(A)</vt:lpstr>
      <vt:lpstr>Amount inadmissible u/s 40(A)</vt:lpstr>
      <vt:lpstr>Disallowance/deemed income u/s 40A(3)</vt:lpstr>
      <vt:lpstr>Disallowance/deemed income u/s 40A(3)</vt:lpstr>
      <vt:lpstr>  Deemed income under Section 32AC:   </vt:lpstr>
      <vt:lpstr>Receipt of unlisted shares:   </vt:lpstr>
      <vt:lpstr>Issue of shares above fair market value:   </vt:lpstr>
      <vt:lpstr>Speculation losses:   </vt:lpstr>
      <vt:lpstr>Losses from business specified under section 35AD:   </vt:lpstr>
      <vt:lpstr> Reporting of deductions claimed under Sections 10A and 10AA:   </vt:lpstr>
      <vt:lpstr>Compliance with TCS provisions:   </vt:lpstr>
      <vt:lpstr>TDS/TCS Reporting Format</vt:lpstr>
      <vt:lpstr>Filing of TDS/TCS statements:   </vt:lpstr>
      <vt:lpstr>TDS/TCS Return Filing Reporting Format</vt:lpstr>
      <vt:lpstr>Assessee-in-default:   </vt:lpstr>
      <vt:lpstr>Assessee-In-Default Reporting Format   </vt:lpstr>
      <vt:lpstr>Dividend Distribution Tax:   </vt:lpstr>
      <vt:lpstr>Audits:   </vt:lpstr>
      <vt:lpstr>Cost Audit under Central Excise Act   </vt:lpstr>
      <vt:lpstr>Special Audit under Service Tax   </vt:lpstr>
      <vt:lpstr>Ratios:   </vt:lpstr>
      <vt:lpstr>Ratios Reporting Format</vt:lpstr>
      <vt:lpstr>Demand raised or refund issued:   </vt:lpstr>
      <vt:lpstr>Slide 75</vt:lpstr>
      <vt:lpstr>Controversies with regard to section 269SS/269T</vt:lpstr>
      <vt:lpstr>Controversies with regard to section 40A(3)</vt:lpstr>
      <vt:lpstr>Requirement of certificates u/s 40A(3) and 269SS/269T</vt:lpstr>
      <vt:lpstr>No space for Membership No. &amp; FRN</vt:lpstr>
      <vt:lpstr>Annexures to 3CD</vt:lpstr>
      <vt:lpstr>Some important points from old 3CD</vt:lpstr>
      <vt:lpstr>Some tests for applicability of Section 44AB</vt:lpstr>
      <vt:lpstr>Some Doubtful Issues:-</vt:lpstr>
      <vt:lpstr>Slide 84</vt:lpstr>
    </vt:vector>
  </TitlesOfParts>
  <Company>xyz</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abc</dc:creator>
  <cp:lastModifiedBy>abc</cp:lastModifiedBy>
  <cp:revision>322</cp:revision>
  <dcterms:created xsi:type="dcterms:W3CDTF">2014-08-08T07:20:28Z</dcterms:created>
  <dcterms:modified xsi:type="dcterms:W3CDTF">2014-08-09T08:38:27Z</dcterms:modified>
</cp:coreProperties>
</file>