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56" r:id="rId2"/>
    <p:sldId id="294" r:id="rId3"/>
    <p:sldId id="289" r:id="rId4"/>
    <p:sldId id="292" r:id="rId5"/>
    <p:sldId id="293" r:id="rId6"/>
    <p:sldId id="259" r:id="rId7"/>
    <p:sldId id="274" r:id="rId8"/>
    <p:sldId id="272" r:id="rId9"/>
    <p:sldId id="275" r:id="rId10"/>
    <p:sldId id="276" r:id="rId11"/>
    <p:sldId id="277" r:id="rId12"/>
    <p:sldId id="278" r:id="rId13"/>
    <p:sldId id="279" r:id="rId14"/>
    <p:sldId id="295" r:id="rId15"/>
    <p:sldId id="281" r:id="rId16"/>
    <p:sldId id="282" r:id="rId17"/>
    <p:sldId id="296" r:id="rId18"/>
    <p:sldId id="298" r:id="rId19"/>
    <p:sldId id="300" r:id="rId20"/>
    <p:sldId id="283" r:id="rId21"/>
    <p:sldId id="303" r:id="rId22"/>
    <p:sldId id="299" r:id="rId23"/>
    <p:sldId id="284" r:id="rId24"/>
    <p:sldId id="285" r:id="rId25"/>
    <p:sldId id="301" r:id="rId26"/>
    <p:sldId id="304" r:id="rId27"/>
    <p:sldId id="305" r:id="rId28"/>
    <p:sldId id="306" r:id="rId29"/>
    <p:sldId id="307" r:id="rId3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4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48" autoAdjust="0"/>
  </p:normalViewPr>
  <p:slideViewPr>
    <p:cSldViewPr>
      <p:cViewPr varScale="1">
        <p:scale>
          <a:sx n="70" d="100"/>
          <a:sy n="70" d="100"/>
        </p:scale>
        <p:origin x="-5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978" y="-108"/>
      </p:cViewPr>
      <p:guideLst>
        <p:guide orient="horz" pos="2160"/>
        <p:guide pos="288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5AA9A-7579-415B-9078-AABF065542E3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2F339-81CD-406F-AA0D-1F506F7835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457200"/>
            <a:ext cx="7924800" cy="5943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                                            CORPORATE </a:t>
            </a:r>
            <a:r>
              <a:rPr lang="en-US" dirty="0" smtClean="0"/>
              <a:t>REPORTING IS A TOUGH TASK FOR MANAGEMENT </a:t>
            </a:r>
          </a:p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0" y="457200"/>
            <a:ext cx="7924800" cy="5943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                                            CORPORATE </a:t>
            </a:r>
            <a:r>
              <a:rPr lang="en-US" dirty="0" smtClean="0"/>
              <a:t>REPORTING IS A TOUGH TASK FOR MANAGEMENT </a:t>
            </a:r>
          </a:p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                                            CORPORATE </a:t>
            </a:r>
            <a:r>
              <a:rPr lang="en-US" dirty="0" smtClean="0"/>
              <a:t>REPORTING IS A TOUGH TASK FOR MANAGEMENT </a:t>
            </a:r>
          </a:p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                                            CORPORATE </a:t>
            </a:r>
            <a:r>
              <a:rPr lang="en-US" dirty="0" smtClean="0"/>
              <a:t>REPORTING IS A TOUGH TASK FOR MANAGEMENT </a:t>
            </a:r>
          </a:p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                                            CORPORATE </a:t>
            </a:r>
            <a:r>
              <a:rPr lang="en-US" dirty="0" smtClean="0"/>
              <a:t>REPORTING IS A TOUGH TASK FOR MANAGEMENT </a:t>
            </a:r>
          </a:p>
          <a:p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2F339-81CD-406F-AA0D-1F506F7835C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hyperlink" Target="mailto:carakhecha@yahoo.com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71800"/>
            <a:ext cx="9144000" cy="3886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+mj-lt"/>
                <a:cs typeface="Arial" pitchFamily="34" charset="0"/>
              </a:rPr>
              <a:t>111222</a:t>
            </a:r>
            <a:endParaRPr lang="en-US" b="1" dirty="0">
              <a:latin typeface="+mj-lt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"/>
            <a:ext cx="9144000" cy="28194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sz="4800" smtClean="0"/>
              <a:t>FRAUDS </a:t>
            </a:r>
            <a:r>
              <a:rPr sz="4800" smtClean="0"/>
              <a:t>&amp; FORENSIC AUDIT </a:t>
            </a:r>
            <a:r>
              <a:rPr lang="en-US" sz="48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sz="3200" b="1" smtClean="0">
                <a:cs typeface="Arial" pitchFamily="34" charset="0"/>
              </a:rPr>
              <a:t>CA Surendra Kumar Rakhecha</a:t>
            </a:r>
            <a:br>
              <a:rPr sz="3200" b="1" smtClean="0">
                <a:cs typeface="Arial" pitchFamily="34" charset="0"/>
              </a:rPr>
            </a:br>
            <a:r>
              <a:rPr sz="5400" b="1" smtClean="0">
                <a:cs typeface="Arial" pitchFamily="34" charset="0"/>
              </a:rPr>
              <a:t/>
            </a:r>
            <a:br>
              <a:rPr sz="5400" b="1" smtClean="0">
                <a:cs typeface="Arial" pitchFamily="34" charset="0"/>
              </a:rPr>
            </a:br>
            <a:endParaRPr lang="en-US" dirty="0"/>
          </a:p>
        </p:txBody>
      </p:sp>
      <p:pic>
        <p:nvPicPr>
          <p:cNvPr id="1026" name="Picture 2" descr="C:\Documents and Settings\Administrator\Desktop\URGENT WORK\SOME COLLECTION\3 cats of bapu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81200" y="3048000"/>
            <a:ext cx="4953000" cy="3810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304800"/>
            <a:ext cx="8610600" cy="6096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Skimming : </a:t>
            </a:r>
          </a:p>
          <a:p>
            <a:endParaRPr lang="en-US" sz="1100" dirty="0" smtClean="0">
              <a:latin typeface="Albertus" pitchFamily="34" charset="0"/>
            </a:endParaRPr>
          </a:p>
          <a:p>
            <a:pPr lvl="1"/>
            <a:r>
              <a:rPr lang="en-US" dirty="0" smtClean="0">
                <a:latin typeface="Albertus" pitchFamily="34" charset="0"/>
              </a:rPr>
              <a:t>Cash Sales, Loan Installments and/or Rent receipts goes directly to the pocket of receivers. </a:t>
            </a:r>
          </a:p>
          <a:p>
            <a:pPr lvl="1"/>
            <a:endParaRPr lang="en-US" sz="11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Lapping :</a:t>
            </a:r>
          </a:p>
          <a:p>
            <a:r>
              <a:rPr lang="en-US" sz="1000" dirty="0" smtClean="0">
                <a:latin typeface="Albertus" pitchFamily="34" charset="0"/>
              </a:rPr>
              <a:t>.</a:t>
            </a:r>
            <a:endParaRPr lang="en-US" sz="2800" dirty="0" smtClean="0">
              <a:latin typeface="Albertus" pitchFamily="34" charset="0"/>
            </a:endParaRPr>
          </a:p>
          <a:p>
            <a:pPr lvl="1"/>
            <a:r>
              <a:rPr lang="en-US" dirty="0" smtClean="0">
                <a:latin typeface="Albertus" pitchFamily="34" charset="0"/>
              </a:rPr>
              <a:t>Where Accountant is Cashier also. </a:t>
            </a:r>
          </a:p>
          <a:p>
            <a:pPr lvl="1"/>
            <a:endParaRPr lang="en-US" sz="11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Padding : </a:t>
            </a:r>
          </a:p>
          <a:p>
            <a:endParaRPr lang="en-US" sz="1000" dirty="0" smtClean="0">
              <a:latin typeface="Albertus" pitchFamily="34" charset="0"/>
            </a:endParaRPr>
          </a:p>
          <a:p>
            <a:pPr lvl="1"/>
            <a:r>
              <a:rPr lang="en-US" dirty="0" smtClean="0">
                <a:latin typeface="Albertus" pitchFamily="34" charset="0"/>
              </a:rPr>
              <a:t>Employer accepts non-business related expenses, inflated bills, multiple reimbursements, expenses on self made vouchers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324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Pattern Indicators of SKIMMING :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1. Declining revenues when industry is doing well.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2. Discrepancy in customer balances when confirmations are called for.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3. Cost of Sales rising without any reason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4. Ratio of Cash Sale is on decline.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5. Disclosure of Information by Directors’ Report 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"/>
            <a:ext cx="9144000" cy="6477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Pattern Indicators of LAPPING :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1. Billing errors as a matter of routine</a:t>
            </a:r>
          </a:p>
          <a:p>
            <a:r>
              <a:rPr lang="en-US" sz="2800" dirty="0" smtClean="0">
                <a:latin typeface="Albertus" pitchFamily="34" charset="0"/>
              </a:rPr>
              <a:t>2. Excessive write offs</a:t>
            </a:r>
          </a:p>
          <a:p>
            <a:r>
              <a:rPr lang="en-US" sz="2800" dirty="0" smtClean="0">
                <a:latin typeface="Albertus" pitchFamily="34" charset="0"/>
              </a:rPr>
              <a:t>3. Recovery slowing down</a:t>
            </a:r>
          </a:p>
          <a:p>
            <a:r>
              <a:rPr lang="en-US" sz="2800" dirty="0" smtClean="0">
                <a:latin typeface="Albertus" pitchFamily="34" charset="0"/>
              </a:rPr>
              <a:t>4. </a:t>
            </a:r>
            <a:r>
              <a:rPr lang="en-US" sz="2800" dirty="0" err="1" smtClean="0">
                <a:latin typeface="Albertus" pitchFamily="34" charset="0"/>
              </a:rPr>
              <a:t>Dealy</a:t>
            </a:r>
            <a:r>
              <a:rPr lang="en-US" sz="2800" dirty="0" smtClean="0">
                <a:latin typeface="Albertus" pitchFamily="34" charset="0"/>
              </a:rPr>
              <a:t> in posting customers’ account</a:t>
            </a:r>
          </a:p>
          <a:p>
            <a:r>
              <a:rPr lang="en-US" sz="2800" dirty="0" smtClean="0">
                <a:latin typeface="Albertus" pitchFamily="34" charset="0"/>
              </a:rPr>
              <a:t>5. Complaints from Customers</a:t>
            </a:r>
          </a:p>
          <a:p>
            <a:r>
              <a:rPr lang="en-US" sz="2800" dirty="0" smtClean="0">
                <a:latin typeface="Albertus" pitchFamily="34" charset="0"/>
              </a:rPr>
              <a:t>6. Customers’ confirmation do not agree with ledger balances.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304800"/>
            <a:ext cx="8610600" cy="60960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VALUE FOR MONEY AUDIT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3 Pillars : Economy, Efficiency &amp; Effectiveness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General Feature : Cost Audit in Industry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It focuses on ( in addition to normal audit):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Wasteful and Avoidable Expenditure </a:t>
            </a:r>
          </a:p>
          <a:p>
            <a:r>
              <a:rPr lang="en-US" sz="2800" dirty="0" smtClean="0">
                <a:latin typeface="Albertus" pitchFamily="34" charset="0"/>
              </a:rPr>
              <a:t>Deficiencies in Collection of Revenue </a:t>
            </a:r>
          </a:p>
          <a:p>
            <a:r>
              <a:rPr lang="en-US" sz="2800" dirty="0" smtClean="0">
                <a:latin typeface="Albertus" pitchFamily="34" charset="0"/>
              </a:rPr>
              <a:t>Detecting Wrong Business Policies  </a:t>
            </a:r>
          </a:p>
          <a:p>
            <a:r>
              <a:rPr lang="en-US" sz="2800" dirty="0" smtClean="0">
                <a:latin typeface="Albertus" pitchFamily="34" charset="0"/>
              </a:rPr>
              <a:t>Detecting Wrong Interpretation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9050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>Recent developments in Auditing : </a:t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800" dirty="0" smtClean="0">
                <a:latin typeface="Albertus" pitchFamily="34" charset="0"/>
              </a:rPr>
              <a:t>.</a:t>
            </a: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>Auditing function turns again from WATCHDOG to BLOODHOUND. </a:t>
            </a:r>
            <a:r>
              <a:rPr lang="en-US" sz="3200" b="1" dirty="0" smtClean="0">
                <a:latin typeface="Albertus Extra Bold" pitchFamily="34" charset="0"/>
              </a:rPr>
              <a:t/>
            </a:r>
            <a:br>
              <a:rPr lang="en-US" sz="3200" b="1" dirty="0" smtClean="0">
                <a:latin typeface="Albertus Extra Bold" pitchFamily="34" charset="0"/>
              </a:rPr>
            </a:br>
            <a:r>
              <a:rPr lang="en-US" sz="900" b="1" dirty="0" smtClean="0">
                <a:latin typeface="Albertus Extra Bold" pitchFamily="34" charset="0"/>
              </a:rPr>
              <a:t>.</a:t>
            </a:r>
            <a:endParaRPr lang="en-US" sz="3200" b="1" dirty="0">
              <a:latin typeface="Albertus Extra Bold" pitchFamily="34" charset="0"/>
            </a:endParaRPr>
          </a:p>
        </p:txBody>
      </p:sp>
      <p:pic>
        <p:nvPicPr>
          <p:cNvPr id="4098" name="Picture 2" descr="E:\ARTICLES\SOME COLLECTIONS\what do you want 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752600"/>
            <a:ext cx="8229599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3246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	A Forensic Accountant is supposed to have a three fold approach :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1. Base Layer : Accounting Knowledge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2. Middle Layer : Knowledge of Auditing, Internal Controls, Risk Assessment &amp; Fraud Detection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3. Top Layer : Knowledge of the Legal Environment and Strong Communication Skills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8458200" cy="6096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A well equipped forensic accountant can provide the following services : </a:t>
            </a:r>
          </a:p>
          <a:p>
            <a:pPr>
              <a:buNone/>
            </a:pPr>
            <a:endParaRPr lang="en-US" sz="10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Investigate the Financial Evidence</a:t>
            </a:r>
          </a:p>
          <a:p>
            <a:pPr marL="514350" indent="-514350">
              <a:buAutoNum type="arabicPeriod"/>
            </a:pPr>
            <a:endParaRPr lang="en-US" sz="11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Analysis and Presentation of the Financial Evidence in a Computerized Form</a:t>
            </a:r>
          </a:p>
          <a:p>
            <a:pPr marL="514350" indent="-514350">
              <a:buAutoNum type="arabicPeriod"/>
            </a:pPr>
            <a:endParaRPr lang="en-US" sz="11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Communicate Findings in the form of REPORTS and collection of DOCUMENTS</a:t>
            </a:r>
          </a:p>
          <a:p>
            <a:pPr marL="514350" indent="-514350">
              <a:buAutoNum type="arabicPeriod"/>
            </a:pPr>
            <a:endParaRPr lang="en-US" sz="11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Assist in LEGAL PROCEEDINGS, including Testifying in Court as an Expert Witness and Preparing Visual Aids to support Trial Evidence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8382000" cy="6096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400" dirty="0" smtClean="0">
                <a:latin typeface="Albertus" pitchFamily="34" charset="0"/>
              </a:rPr>
              <a:t>SERVICES PROVIDED BY </a:t>
            </a:r>
          </a:p>
          <a:p>
            <a:r>
              <a:rPr lang="en-US" sz="2400" dirty="0" smtClean="0">
                <a:latin typeface="Albertus" pitchFamily="34" charset="0"/>
              </a:rPr>
              <a:t>CHARTERED ACCOUNTANTS </a:t>
            </a:r>
          </a:p>
          <a:p>
            <a:r>
              <a:rPr lang="en-US" sz="2400" dirty="0" smtClean="0">
                <a:latin typeface="Albertus" pitchFamily="34" charset="0"/>
              </a:rPr>
              <a:t>AS FORENSIC ACCOUNTANT</a:t>
            </a:r>
          </a:p>
        </p:txBody>
      </p:sp>
      <p:pic>
        <p:nvPicPr>
          <p:cNvPr id="4" name="Picture 2" descr="C:\Program Files\Microsoft Office\MEDIA\CAGCAT10\j0090070.wm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2057401"/>
            <a:ext cx="84582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096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Stakeholders and Ownership Disputes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Insurance &amp; Other Related Claims 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Business Related Fraud Investigation</a:t>
            </a: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Dispute Settlement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>Criminal Investigation : Like CID and Regulatory Bodies (SEBI, TRAI). </a:t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900" b="1" dirty="0" smtClean="0">
                <a:latin typeface="Albertus Extra Bold" pitchFamily="34" charset="0"/>
              </a:rPr>
              <a:t>.</a:t>
            </a:r>
            <a:endParaRPr lang="en-US" sz="3200" b="1" dirty="0">
              <a:latin typeface="Albertus Extra Bold" pitchFamily="34" charset="0"/>
            </a:endParaRPr>
          </a:p>
        </p:txBody>
      </p:sp>
      <p:pic>
        <p:nvPicPr>
          <p:cNvPr id="5122" name="Picture 2" descr="E:\ARTICLES\SOME COLLECTIONS\THE TERRORIST RAT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447800"/>
            <a:ext cx="571500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71800"/>
            <a:ext cx="9144000" cy="3886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+mj-lt"/>
                <a:cs typeface="Arial" pitchFamily="34" charset="0"/>
              </a:rPr>
              <a:t>111222</a:t>
            </a:r>
            <a:endParaRPr lang="en-US" b="1" dirty="0">
              <a:latin typeface="+mj-lt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"/>
            <a:ext cx="9144000" cy="19812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Leakage of Income is Headache of </a:t>
            </a:r>
            <a:br>
              <a:rPr lang="en-US" sz="4800" dirty="0" smtClean="0"/>
            </a:br>
            <a:r>
              <a:rPr lang="en-US" sz="4800" dirty="0" smtClean="0"/>
              <a:t>all Businessmen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5400" b="1" smtClean="0">
                <a:cs typeface="Arial" pitchFamily="34" charset="0"/>
              </a:rPr>
              <a:t/>
            </a:r>
            <a:br>
              <a:rPr sz="5400" b="1" smtClean="0">
                <a:cs typeface="Arial" pitchFamily="34" charset="0"/>
              </a:rPr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 descr="C:\Documents and Settings\Administrator\Desktop\URGENT WORK\SOME COLLECTION\NEXT GENERAT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905000"/>
            <a:ext cx="6400800" cy="495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382000" cy="6096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Stakeholders and Ownership Disputes </a:t>
            </a:r>
          </a:p>
          <a:p>
            <a:pPr marL="514350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Amount Payable to Deceased Partner Or Legal Heir</a:t>
            </a:r>
          </a:p>
          <a:p>
            <a:pPr marL="514350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Insurance &amp; Other Related Claims </a:t>
            </a:r>
          </a:p>
          <a:p>
            <a:pPr marL="514350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In addition to Insurance Policy’s Terms and Conditions; Local Laws and Regulation in Place are to be thoroughly checked</a:t>
            </a:r>
          </a:p>
          <a:p>
            <a:pPr marL="788670" lvl="1" indent="-514350">
              <a:buAutoNum type="arabicPeriod"/>
            </a:pPr>
            <a:endParaRPr lang="en-US" dirty="0" smtClean="0">
              <a:latin typeface="Albertus" pitchFamily="34" charset="0"/>
            </a:endParaRP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Examples : Motor Accident Cases,  Loss on Account of Fire etc.</a:t>
            </a:r>
          </a:p>
          <a:p>
            <a:pPr marL="514350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None/>
            </a:pPr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686800" cy="64008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Business Related Fraud Investigation</a:t>
            </a: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Asset Identification &amp; Recovery</a:t>
            </a: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Tracing Funds </a:t>
            </a: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Due Diligence </a:t>
            </a:r>
          </a:p>
          <a:p>
            <a:pPr marL="514350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Dispute Settlement </a:t>
            </a: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Construction Claims</a:t>
            </a: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Product Liability Claims </a:t>
            </a: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Infringement of Patent &amp; Trade Mark Cases</a:t>
            </a:r>
          </a:p>
          <a:p>
            <a:pPr marL="788670" lvl="1" indent="-514350">
              <a:buAutoNum type="arabicPeriod"/>
            </a:pPr>
            <a:r>
              <a:rPr lang="en-US" dirty="0" smtClean="0">
                <a:latin typeface="Albertus" pitchFamily="34" charset="0"/>
              </a:rPr>
              <a:t>Liability arises from Breach of Contracts </a:t>
            </a:r>
          </a:p>
          <a:p>
            <a:pPr marL="514350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788670" lvl="1" indent="-514350">
              <a:buAutoNum type="arabicPeriod"/>
            </a:pPr>
            <a:endParaRPr lang="en-US" dirty="0" smtClean="0">
              <a:latin typeface="Albertus" pitchFamily="34" charset="0"/>
            </a:endParaRPr>
          </a:p>
          <a:p>
            <a:pPr marL="514350" indent="-514350">
              <a:buNone/>
            </a:pPr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900" b="1" dirty="0" smtClean="0">
                <a:latin typeface="Albertus Extra Bold" pitchFamily="34" charset="0"/>
              </a:rPr>
              <a:t>.</a:t>
            </a:r>
            <a:endParaRPr lang="en-US" sz="3200" b="1" dirty="0">
              <a:latin typeface="Albertus Extra Bold" pitchFamily="34" charset="0"/>
            </a:endParaRPr>
          </a:p>
        </p:txBody>
      </p:sp>
      <p:pic>
        <p:nvPicPr>
          <p:cNvPr id="6146" name="Picture 2" descr="C:\Documents and Settings\Administrator\Desktop\URGENT WORK\SOME COLLECTION\DIL K TUKDE TUKDE KARKE 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371600"/>
            <a:ext cx="6858000" cy="46482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62000" y="3048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3600" dirty="0" smtClean="0">
                <a:latin typeface="Albertus" pitchFamily="34" charset="0"/>
              </a:rPr>
              <a:t>Matrimonial Dispute Cases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228600"/>
            <a:ext cx="8458200" cy="64008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Forensic Audit Tools :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1. BENFORD TEST :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Distribution of Leftmost Data’s Frequency is as under:</a:t>
            </a:r>
          </a:p>
          <a:p>
            <a:r>
              <a:rPr lang="en-US" sz="2800" dirty="0" smtClean="0">
                <a:latin typeface="Albertus" pitchFamily="34" charset="0"/>
              </a:rPr>
              <a:t>Digit          1     2    3    4   5   6   7   8   9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000" dirty="0" smtClean="0">
                <a:latin typeface="Albertus" pitchFamily="34" charset="0"/>
              </a:rPr>
              <a:t>Frequency       30.1  17.6  12.5  9.7  7.9  6.7  5.8  5.1  4.6</a:t>
            </a:r>
          </a:p>
          <a:p>
            <a:r>
              <a:rPr lang="en-US" sz="2000" dirty="0" smtClean="0">
                <a:latin typeface="Albertus" pitchFamily="34" charset="0"/>
              </a:rPr>
              <a:t>Of Obtaining</a:t>
            </a:r>
          </a:p>
          <a:p>
            <a:r>
              <a:rPr lang="en-US" sz="2000" dirty="0" smtClean="0">
                <a:latin typeface="Albertus" pitchFamily="34" charset="0"/>
              </a:rPr>
              <a:t>As 1</a:t>
            </a:r>
            <a:r>
              <a:rPr lang="en-US" sz="2000" baseline="30000" dirty="0" smtClean="0">
                <a:latin typeface="Albertus" pitchFamily="34" charset="0"/>
              </a:rPr>
              <a:t>st</a:t>
            </a:r>
            <a:r>
              <a:rPr lang="en-US" sz="2000" dirty="0" smtClean="0">
                <a:latin typeface="Albertus" pitchFamily="34" charset="0"/>
              </a:rPr>
              <a:t> Digit</a:t>
            </a:r>
          </a:p>
          <a:p>
            <a:r>
              <a:rPr lang="en-US" sz="2000" dirty="0" smtClean="0">
                <a:latin typeface="Albertus" pitchFamily="34" charset="0"/>
              </a:rPr>
              <a:t>(%)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2484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lbertus" pitchFamily="34" charset="0"/>
              </a:rPr>
              <a:t>Steps involved in Applying </a:t>
            </a:r>
            <a:r>
              <a:rPr lang="en-US" sz="2800" dirty="0" err="1" smtClean="0">
                <a:latin typeface="Albertus" pitchFamily="34" charset="0"/>
              </a:rPr>
              <a:t>Benford</a:t>
            </a:r>
            <a:r>
              <a:rPr lang="en-US" sz="2800" dirty="0" smtClean="0">
                <a:latin typeface="Albertus" pitchFamily="34" charset="0"/>
              </a:rPr>
              <a:t> Test :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1. Check </a:t>
            </a:r>
            <a:r>
              <a:rPr lang="en-US" sz="2800" dirty="0" err="1" smtClean="0">
                <a:latin typeface="Albertus" pitchFamily="34" charset="0"/>
              </a:rPr>
              <a:t>whethere</a:t>
            </a:r>
            <a:r>
              <a:rPr lang="en-US" sz="2800" dirty="0" smtClean="0">
                <a:latin typeface="Albertus" pitchFamily="34" charset="0"/>
              </a:rPr>
              <a:t> the accounting balances confirm </a:t>
            </a:r>
            <a:r>
              <a:rPr lang="en-US" sz="2800" dirty="0" err="1" smtClean="0">
                <a:latin typeface="Albertus" pitchFamily="34" charset="0"/>
              </a:rPr>
              <a:t>Benford</a:t>
            </a:r>
            <a:r>
              <a:rPr lang="en-US" sz="2800" dirty="0" smtClean="0">
                <a:latin typeface="Albertus" pitchFamily="34" charset="0"/>
              </a:rPr>
              <a:t> Distribution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   ( Pre-assigned limit Account does not come under this test i.e. PAN </a:t>
            </a:r>
            <a:r>
              <a:rPr lang="en-US" sz="2800" dirty="0" err="1" smtClean="0">
                <a:latin typeface="Albertus" pitchFamily="34" charset="0"/>
              </a:rPr>
              <a:t>No.,Bank</a:t>
            </a:r>
            <a:r>
              <a:rPr lang="en-US" sz="2800" dirty="0" smtClean="0">
                <a:latin typeface="Albertus" pitchFamily="34" charset="0"/>
              </a:rPr>
              <a:t> A/c No. etc.)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2. Finding Frequencies of First Digit from Account Balances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3. Comparison with predetermined frequencies </a:t>
            </a: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2484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Steps involved in Applying </a:t>
            </a:r>
            <a:r>
              <a:rPr lang="en-US" sz="2800" dirty="0" err="1" smtClean="0">
                <a:latin typeface="Albertus" pitchFamily="34" charset="0"/>
              </a:rPr>
              <a:t>Benford</a:t>
            </a:r>
            <a:r>
              <a:rPr lang="en-US" sz="2800" dirty="0" smtClean="0">
                <a:latin typeface="Albertus" pitchFamily="34" charset="0"/>
              </a:rPr>
              <a:t> Test Contd.. :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4. Analysis of Abnormal Digits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5. </a:t>
            </a:r>
            <a:r>
              <a:rPr lang="en-US" sz="2800" dirty="0" err="1" smtClean="0">
                <a:latin typeface="Albertus" pitchFamily="34" charset="0"/>
              </a:rPr>
              <a:t>Benford’s</a:t>
            </a:r>
            <a:r>
              <a:rPr lang="en-US" sz="2800" dirty="0" smtClean="0">
                <a:latin typeface="Albertus" pitchFamily="34" charset="0"/>
              </a:rPr>
              <a:t> Distribution Analysis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6. Identification of the auditable area-</a:t>
            </a:r>
          </a:p>
          <a:p>
            <a:pPr marL="1097280" lvl="5" indent="-274320">
              <a:spcBef>
                <a:spcPts val="580"/>
              </a:spcBef>
              <a:buClr>
                <a:schemeClr val="accent1"/>
              </a:buClr>
              <a:buNone/>
            </a:pPr>
            <a:r>
              <a:rPr lang="en-US" dirty="0" smtClean="0">
                <a:latin typeface="Albertus" pitchFamily="34" charset="0"/>
              </a:rPr>
              <a:t>Adoption of Divide &amp; Rule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7. Redefining the Test </a:t>
            </a: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2484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4. Analysis of Abnormal Digits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5. </a:t>
            </a:r>
            <a:r>
              <a:rPr lang="en-US" sz="2800" dirty="0" err="1" smtClean="0">
                <a:latin typeface="Albertus" pitchFamily="34" charset="0"/>
              </a:rPr>
              <a:t>Benford’s</a:t>
            </a:r>
            <a:r>
              <a:rPr lang="en-US" sz="2800" dirty="0" smtClean="0">
                <a:latin typeface="Albertus" pitchFamily="34" charset="0"/>
              </a:rPr>
              <a:t> Distribution Analysis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6. Identification of the auditable area-</a:t>
            </a:r>
          </a:p>
          <a:p>
            <a:pPr marL="1097280" lvl="5" indent="-274320">
              <a:spcBef>
                <a:spcPts val="580"/>
              </a:spcBef>
              <a:buClr>
                <a:schemeClr val="accent1"/>
              </a:buClr>
              <a:buNone/>
            </a:pPr>
            <a:r>
              <a:rPr lang="en-US" dirty="0" smtClean="0">
                <a:latin typeface="Albertus" pitchFamily="34" charset="0"/>
              </a:rPr>
              <a:t>Adoption of Divide &amp; Rule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7. Redefining the Test </a:t>
            </a: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2484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 lvl="2">
              <a:buNone/>
            </a:pPr>
            <a:r>
              <a:rPr lang="en-US" sz="2800" dirty="0" smtClean="0">
                <a:latin typeface="Albertus" pitchFamily="34" charset="0"/>
              </a:rPr>
              <a:t>Other Audit Tools : </a:t>
            </a:r>
          </a:p>
          <a:p>
            <a:pPr lvl="2">
              <a:buNone/>
            </a:pPr>
            <a:endParaRPr lang="en-US" sz="2800" dirty="0" smtClean="0">
              <a:latin typeface="Albertus" pitchFamily="34" charset="0"/>
            </a:endParaRPr>
          </a:p>
          <a:p>
            <a:pPr marL="1108710" lvl="2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Theory of Relative Size Factors </a:t>
            </a:r>
          </a:p>
          <a:p>
            <a:pPr marL="1108710" lvl="2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1383030" lvl="3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Ratio of Largest Number to Second Largest Number of the given set of Data</a:t>
            </a:r>
          </a:p>
          <a:p>
            <a:pPr marL="1383030" lvl="3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Focus on Highest Number in the Data and/or Second Highest Number in the Data</a:t>
            </a:r>
          </a:p>
          <a:p>
            <a:pPr marL="1383030" lvl="3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Record which is outside the prescribed range is taken into books of doubt</a:t>
            </a:r>
          </a:p>
          <a:p>
            <a:pPr marL="1108710" lvl="2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2484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 lvl="2">
              <a:buNone/>
            </a:pPr>
            <a:r>
              <a:rPr lang="en-US" sz="2800" dirty="0" smtClean="0">
                <a:latin typeface="Albertus" pitchFamily="34" charset="0"/>
              </a:rPr>
              <a:t>Other Audit Tools : </a:t>
            </a:r>
          </a:p>
          <a:p>
            <a:pPr lvl="2">
              <a:buNone/>
            </a:pPr>
            <a:endParaRPr lang="en-US" sz="2800" dirty="0" smtClean="0">
              <a:latin typeface="Albertus" pitchFamily="34" charset="0"/>
            </a:endParaRPr>
          </a:p>
          <a:p>
            <a:pPr marL="1108710" lvl="2" indent="-514350">
              <a:buNone/>
            </a:pPr>
            <a:r>
              <a:rPr lang="en-US" sz="2800" dirty="0" smtClean="0">
                <a:latin typeface="Albertus" pitchFamily="34" charset="0"/>
              </a:rPr>
              <a:t>2. Computer Assisted Auditing Tools </a:t>
            </a:r>
          </a:p>
          <a:p>
            <a:pPr marL="1108710" lvl="2" indent="-514350">
              <a:buNone/>
            </a:pPr>
            <a:endParaRPr lang="en-US" sz="2800" dirty="0" smtClean="0">
              <a:latin typeface="Albertus" pitchFamily="34" charset="0"/>
            </a:endParaRPr>
          </a:p>
          <a:p>
            <a:pPr marL="1108710" lvl="2" indent="-514350">
              <a:buNone/>
            </a:pPr>
            <a:r>
              <a:rPr lang="en-US" sz="2800" dirty="0" smtClean="0">
                <a:latin typeface="Albertus" pitchFamily="34" charset="0"/>
              </a:rPr>
              <a:t>    Data Extraction Software and Financial Analysis Software </a:t>
            </a:r>
          </a:p>
          <a:p>
            <a:pPr marL="1108710" lvl="2" indent="-514350">
              <a:buNone/>
            </a:pPr>
            <a:endParaRPr lang="en-US" sz="2800" dirty="0" smtClean="0">
              <a:latin typeface="Albertus" pitchFamily="34" charset="0"/>
            </a:endParaRPr>
          </a:p>
          <a:p>
            <a:pPr marL="1108710" lvl="2" indent="-514350">
              <a:buNone/>
            </a:pPr>
            <a:r>
              <a:rPr lang="en-US" sz="2800" dirty="0" smtClean="0">
                <a:latin typeface="Albertus" pitchFamily="34" charset="0"/>
              </a:rPr>
              <a:t>3. Data Mining Technique : </a:t>
            </a:r>
          </a:p>
          <a:p>
            <a:pPr marL="1108710" lvl="2" indent="-514350">
              <a:buNone/>
            </a:pPr>
            <a:r>
              <a:rPr lang="en-US" sz="2800" dirty="0" smtClean="0">
                <a:latin typeface="Albertus" pitchFamily="34" charset="0"/>
              </a:rPr>
              <a:t>     1. Discovery </a:t>
            </a:r>
          </a:p>
          <a:p>
            <a:pPr marL="1108710" lvl="2" indent="-514350">
              <a:buNone/>
            </a:pPr>
            <a:r>
              <a:rPr lang="en-US" sz="2800" dirty="0" smtClean="0">
                <a:latin typeface="Albertus" pitchFamily="34" charset="0"/>
              </a:rPr>
              <a:t>     2. Predictive Modeling </a:t>
            </a:r>
          </a:p>
          <a:p>
            <a:pPr marL="1108710" lvl="2" indent="-514350">
              <a:buNone/>
            </a:pPr>
            <a:r>
              <a:rPr lang="en-US" sz="2800" dirty="0" smtClean="0">
                <a:latin typeface="Albertus" pitchFamily="34" charset="0"/>
              </a:rPr>
              <a:t>     3. Deviation</a:t>
            </a:r>
          </a:p>
          <a:p>
            <a:pPr marL="1108710" lvl="2" indent="-514350">
              <a:buNone/>
            </a:pPr>
            <a:r>
              <a:rPr lang="en-US" sz="2800" dirty="0" smtClean="0">
                <a:latin typeface="Albertus" pitchFamily="34" charset="0"/>
              </a:rPr>
              <a:t>     4. Link Analysis </a:t>
            </a: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pPr lvl="2">
              <a:buNone/>
            </a:pPr>
            <a:endParaRPr lang="en-US" dirty="0" smtClean="0">
              <a:latin typeface="Albertus" pitchFamily="34" charset="0"/>
            </a:endParaRPr>
          </a:p>
          <a:p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Latest Development To Know About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22437"/>
            <a:ext cx="4038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3200" dirty="0" smtClean="0"/>
              <a:t> E-Invoicing 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Next Step for </a:t>
            </a:r>
          </a:p>
          <a:p>
            <a:pPr>
              <a:buNone/>
            </a:pPr>
            <a:r>
              <a:rPr lang="en-US" dirty="0" smtClean="0"/>
              <a:t>     New Age CFOs</a:t>
            </a:r>
          </a:p>
          <a:p>
            <a:pPr marL="857250" lvl="1" indent="-457200">
              <a:buNone/>
            </a:pPr>
            <a:r>
              <a:rPr lang="en-US" sz="2000" dirty="0" smtClean="0"/>
              <a:t> 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81000" y="152400"/>
            <a:ext cx="8301990" cy="64770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</a:t>
            </a:r>
          </a:p>
          <a:p>
            <a:pPr>
              <a:buNone/>
            </a:pPr>
            <a:r>
              <a:rPr lang="en-US" sz="5400" dirty="0" smtClean="0"/>
              <a:t>     Thank  You </a:t>
            </a:r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</a:t>
            </a:r>
            <a:r>
              <a:rPr lang="en-US" sz="3600" dirty="0" smtClean="0"/>
              <a:t>CA Surendra Kumar Rakhecha</a:t>
            </a:r>
          </a:p>
          <a:p>
            <a:pPr>
              <a:buNone/>
            </a:pPr>
            <a:r>
              <a:rPr lang="en-US" sz="3600" dirty="0" smtClean="0"/>
              <a:t>     E-mail : </a:t>
            </a:r>
            <a:r>
              <a:rPr lang="en-US" sz="3600" dirty="0" smtClean="0">
                <a:hlinkClick r:id="rId2"/>
              </a:rPr>
              <a:t>carakhecha@yahoo.com</a:t>
            </a:r>
            <a:endParaRPr lang="en-US" sz="3600" dirty="0" smtClean="0"/>
          </a:p>
        </p:txBody>
      </p:sp>
      <p:pic>
        <p:nvPicPr>
          <p:cNvPr id="2050" name="Picture 2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533400"/>
            <a:ext cx="3439562" cy="4464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latin typeface="Albertus Extra Bold" pitchFamily="34" charset="0"/>
              </a:rPr>
              <a:t/>
            </a:r>
            <a:br>
              <a:rPr lang="en-US" sz="3200" b="1" dirty="0" smtClean="0">
                <a:latin typeface="Albertus Extra Bold" pitchFamily="34" charset="0"/>
              </a:rPr>
            </a:br>
            <a:r>
              <a:rPr lang="en-US" sz="3200" b="1" dirty="0" smtClean="0">
                <a:latin typeface="Albertus Extra Bold" pitchFamily="34" charset="0"/>
              </a:rPr>
              <a:t>Public Expectation from Auditors : </a:t>
            </a:r>
            <a:br>
              <a:rPr lang="en-US" sz="3200" b="1" dirty="0" smtClean="0">
                <a:latin typeface="Albertus Extra Bold" pitchFamily="34" charset="0"/>
              </a:rPr>
            </a:br>
            <a:r>
              <a:rPr lang="en-US" sz="3200" b="1" dirty="0" smtClean="0">
                <a:latin typeface="Albertus Extra Bold" pitchFamily="34" charset="0"/>
              </a:rPr>
              <a:t>                  Fraud Detection </a:t>
            </a:r>
            <a:endParaRPr lang="en-US" sz="3200" b="1" dirty="0">
              <a:latin typeface="Albertus Extra Bold" pitchFamily="34" charset="0"/>
            </a:endParaRPr>
          </a:p>
        </p:txBody>
      </p:sp>
      <p:pic>
        <p:nvPicPr>
          <p:cNvPr id="1026" name="Picture 2" descr="C:\Documents and Settings\Administrator\Desktop\URGENT WORK\SOME COLLECTION\3 spots on nos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9600" y="1295400"/>
            <a:ext cx="8229599" cy="5181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534400" cy="1752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latin typeface="Albertus Extra Bold" pitchFamily="34" charset="0"/>
              </a:rPr>
              <a:t>Expectation is true : </a:t>
            </a:r>
            <a:br>
              <a:rPr lang="en-US" sz="3200" b="1" dirty="0" smtClean="0">
                <a:latin typeface="Albertus Extra Bold" pitchFamily="34" charset="0"/>
              </a:rPr>
            </a:br>
            <a:r>
              <a:rPr lang="en-US" sz="3200" b="1" dirty="0" smtClean="0">
                <a:latin typeface="Albertus Extra Bold" pitchFamily="34" charset="0"/>
              </a:rPr>
              <a:t>When FRAUD could have been detected in the normal audit process </a:t>
            </a:r>
            <a:endParaRPr lang="en-US" sz="3200" b="1" dirty="0">
              <a:latin typeface="Albertus Extra Bold" pitchFamily="34" charset="0"/>
            </a:endParaRPr>
          </a:p>
        </p:txBody>
      </p:sp>
      <p:pic>
        <p:nvPicPr>
          <p:cNvPr id="2050" name="Picture 2" descr="C:\Documents and Settings\Administrator\Desktop\URGENT WORK\SOME COLLECTION\corporate veil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76400"/>
            <a:ext cx="8458200" cy="495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6248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en-US" sz="3600" dirty="0" smtClean="0"/>
              <a:t>Role of Chartered Accountants : </a:t>
            </a:r>
            <a:br>
              <a:rPr lang="en-US" sz="3600" dirty="0" smtClean="0"/>
            </a:br>
            <a:r>
              <a:rPr lang="en-US" sz="1000" dirty="0" smtClean="0"/>
              <a:t>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Important : </a:t>
            </a:r>
            <a:br>
              <a:rPr lang="en-US" sz="3200" dirty="0" smtClean="0"/>
            </a:br>
            <a:r>
              <a:rPr lang="en-US" sz="1000" dirty="0" smtClean="0"/>
              <a:t>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1. Positive Side : </a:t>
            </a:r>
            <a:br>
              <a:rPr lang="en-US" sz="3200" dirty="0" smtClean="0"/>
            </a:br>
            <a:r>
              <a:rPr lang="en-US" sz="3200" dirty="0" smtClean="0"/>
              <a:t>     Whenever the term Accounting  appears; focus is on </a:t>
            </a:r>
            <a:br>
              <a:rPr lang="en-US" sz="3200" dirty="0" smtClean="0"/>
            </a:br>
            <a:r>
              <a:rPr lang="en-US" sz="3200" dirty="0" smtClean="0"/>
              <a:t>    a Chartered  Accountant.</a:t>
            </a:r>
            <a:br>
              <a:rPr lang="en-US" sz="3200" dirty="0" smtClean="0"/>
            </a:br>
            <a:r>
              <a:rPr lang="en-US" sz="1200" dirty="0" smtClean="0"/>
              <a:t>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2. Negative Side : </a:t>
            </a:r>
            <a:br>
              <a:rPr lang="en-US" sz="3200" dirty="0" smtClean="0"/>
            </a:br>
            <a:r>
              <a:rPr lang="en-US" sz="3200" dirty="0" smtClean="0"/>
              <a:t>     When something goes wrong; negative publicity even </a:t>
            </a:r>
            <a:br>
              <a:rPr lang="en-US" sz="3200" dirty="0" smtClean="0"/>
            </a:br>
            <a:r>
              <a:rPr lang="en-US" sz="3200" dirty="0" smtClean="0"/>
              <a:t>     if his involvement is negligible.</a:t>
            </a:r>
            <a:br>
              <a:rPr lang="en-US" sz="3200" dirty="0" smtClean="0"/>
            </a:br>
            <a:r>
              <a:rPr lang="en-US" sz="800" dirty="0" smtClean="0"/>
              <a:t>.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534400" cy="61722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da-DK" dirty="0" smtClean="0"/>
              <a:t> 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dirty="0" smtClean="0"/>
              <a:t>		</a:t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dirty="0" smtClean="0"/>
              <a:t>FRAUDS :</a:t>
            </a:r>
            <a:br>
              <a:rPr lang="da-DK" dirty="0" smtClean="0"/>
            </a:br>
            <a:r>
              <a:rPr lang="da-DK" dirty="0" smtClean="0"/>
              <a:t>1. General :Weak  Internal Controls</a:t>
            </a:r>
            <a:br>
              <a:rPr lang="da-DK" dirty="0" smtClean="0"/>
            </a:br>
            <a:r>
              <a:rPr lang="da-DK" dirty="0" smtClean="0"/>
              <a:t>2. Others  : Strong Internal Controls</a:t>
            </a:r>
            <a:br>
              <a:rPr lang="da-DK" dirty="0" smtClean="0"/>
            </a:br>
            <a:r>
              <a:rPr lang="da-DK" sz="1000" dirty="0" smtClean="0"/>
              <a:t>.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NEED OF HOUR : </a:t>
            </a:r>
            <a:br>
              <a:rPr lang="da-DK" dirty="0" smtClean="0"/>
            </a:br>
            <a:r>
              <a:rPr lang="da-DK" sz="1200" dirty="0" smtClean="0"/>
              <a:t>.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 Auditors’ Independence </a:t>
            </a:r>
            <a:br>
              <a:rPr lang="da-DK" dirty="0" smtClean="0"/>
            </a:br>
            <a:r>
              <a:rPr lang="da-DK" dirty="0" smtClean="0"/>
              <a:t> Sharpening of Skills </a:t>
            </a:r>
            <a:br>
              <a:rPr lang="da-DK" dirty="0" smtClean="0"/>
            </a:br>
            <a:r>
              <a:rPr lang="da-DK" sz="1000" dirty="0" smtClean="0"/>
              <a:t>.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CALL FOR INVESTIGATION :</a:t>
            </a:r>
            <a:br>
              <a:rPr lang="da-DK" dirty="0" smtClean="0"/>
            </a:br>
            <a:r>
              <a:rPr lang="da-DK" dirty="0" smtClean="0"/>
              <a:t> A crucial point noticed during normal audit with limited hours; should be brought to the client and influence him to get investiation.</a:t>
            </a:r>
            <a:br>
              <a:rPr lang="da-DK" dirty="0" smtClean="0"/>
            </a:br>
            <a:r>
              <a:rPr lang="da-DK" sz="200" dirty="0" smtClean="0"/>
              <a:t>.</a:t>
            </a:r>
            <a:endParaRPr lang="en-US" sz="3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04800"/>
            <a:ext cx="7924800" cy="6096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ESSENTIALS OF FORENSIC AUDIT :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1. Planned frauds are hard to detect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2. Ask questions to everyone who is in the    </a:t>
            </a:r>
          </a:p>
          <a:p>
            <a:r>
              <a:rPr lang="en-US" sz="2800" dirty="0" smtClean="0">
                <a:latin typeface="Albertus" pitchFamily="34" charset="0"/>
              </a:rPr>
              <a:t>   organization even if it hurts to someone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3. Find out Financial Misstatements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4. Trace out overconfident replies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5. Trace out lower confidence level replies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6. Transactions requiring bribery &amp; inflating  	expenditure bills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304800"/>
            <a:ext cx="8610600" cy="6324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Cases of Frauds : </a:t>
            </a:r>
          </a:p>
          <a:p>
            <a:pPr>
              <a:buNone/>
            </a:pPr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Tool Manager was never replaced as he was  efficient in issuing tools without loss of time. Tools were expensive and he used to replace them with second hands.</a:t>
            </a:r>
          </a:p>
          <a:p>
            <a:pPr marL="514350" indent="-514350">
              <a:buAutoNum type="arabicPeriod"/>
            </a:pPr>
            <a:endParaRPr lang="en-US" sz="2800" dirty="0" smtClean="0">
              <a:latin typeface="Albertus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latin typeface="Albertus" pitchFamily="34" charset="0"/>
              </a:rPr>
              <a:t>Accountant of a Financial Institution used to take loan in other’s name. </a:t>
            </a:r>
            <a:r>
              <a:rPr lang="en-US" sz="2800" dirty="0" err="1" smtClean="0">
                <a:latin typeface="Albertus" pitchFamily="34" charset="0"/>
              </a:rPr>
              <a:t>Cheques</a:t>
            </a:r>
            <a:r>
              <a:rPr lang="en-US" sz="2800" dirty="0" smtClean="0">
                <a:latin typeface="Albertus" pitchFamily="34" charset="0"/>
              </a:rPr>
              <a:t> were deposited towards installments but ultimately  used to </a:t>
            </a:r>
            <a:r>
              <a:rPr lang="en-US" sz="2800" dirty="0" err="1" smtClean="0">
                <a:latin typeface="Albertus" pitchFamily="34" charset="0"/>
              </a:rPr>
              <a:t>dishonour</a:t>
            </a:r>
            <a:r>
              <a:rPr lang="en-US" sz="2800" dirty="0" smtClean="0">
                <a:latin typeface="Albertus" pitchFamily="34" charset="0"/>
              </a:rPr>
              <a:t>. These </a:t>
            </a:r>
            <a:r>
              <a:rPr lang="en-US" sz="2800" dirty="0" err="1" smtClean="0">
                <a:latin typeface="Albertus" pitchFamily="34" charset="0"/>
              </a:rPr>
              <a:t>dishonoured</a:t>
            </a:r>
            <a:r>
              <a:rPr lang="en-US" sz="2800" dirty="0" smtClean="0">
                <a:latin typeface="Albertus" pitchFamily="34" charset="0"/>
              </a:rPr>
              <a:t> </a:t>
            </a:r>
            <a:r>
              <a:rPr lang="en-US" sz="2800" dirty="0" err="1" smtClean="0">
                <a:latin typeface="Albertus" pitchFamily="34" charset="0"/>
              </a:rPr>
              <a:t>cheques</a:t>
            </a:r>
            <a:r>
              <a:rPr lang="en-US" sz="2800" dirty="0" smtClean="0">
                <a:latin typeface="Albertus" pitchFamily="34" charset="0"/>
              </a:rPr>
              <a:t> were used to show as payment against fictitious bills. 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3916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lbertus" pitchFamily="34" charset="0"/>
              </a:rPr>
              <a:t/>
            </a:r>
            <a:br>
              <a:rPr lang="en-US" sz="3200" dirty="0" smtClean="0">
                <a:latin typeface="Albertus" pitchFamily="34" charset="0"/>
              </a:rPr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>
              <a:latin typeface="Albertu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304800"/>
            <a:ext cx="8763000" cy="63246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Frauds &amp; Corruption as per ASOSAI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Asian </a:t>
            </a:r>
            <a:r>
              <a:rPr lang="en-US" sz="2800" dirty="0" err="1" smtClean="0">
                <a:latin typeface="Albertus" pitchFamily="34" charset="0"/>
              </a:rPr>
              <a:t>Organisation</a:t>
            </a:r>
            <a:r>
              <a:rPr lang="en-US" sz="2800" dirty="0" smtClean="0">
                <a:latin typeface="Albertus" pitchFamily="34" charset="0"/>
              </a:rPr>
              <a:t> of Supreme Audit Institution initiated one project in 2001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Training to improve audit skills for fraud detection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It has issued guidelines : </a:t>
            </a:r>
          </a:p>
          <a:p>
            <a:endParaRPr lang="en-US" sz="2800" dirty="0" smtClean="0">
              <a:latin typeface="Albertus" pitchFamily="34" charset="0"/>
            </a:endParaRPr>
          </a:p>
          <a:p>
            <a:r>
              <a:rPr lang="en-US" sz="2800" dirty="0" smtClean="0">
                <a:latin typeface="Albertus" pitchFamily="34" charset="0"/>
              </a:rPr>
              <a:t>Fraud        : can be made by single person</a:t>
            </a:r>
          </a:p>
          <a:p>
            <a:r>
              <a:rPr lang="en-US" sz="2800" dirty="0" smtClean="0">
                <a:latin typeface="Albertus" pitchFamily="34" charset="0"/>
              </a:rPr>
              <a:t>Corruption : involvement of two persons is a must 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Albertus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587</TotalTime>
  <Words>895</Words>
  <Application>Microsoft Office PowerPoint</Application>
  <PresentationFormat>On-screen Show (4:3)</PresentationFormat>
  <Paragraphs>277</Paragraphs>
  <Slides>29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Equity</vt:lpstr>
      <vt:lpstr>  FRAUDS &amp; FORENSIC AUDIT    CA Surendra Kumar Rakhecha  </vt:lpstr>
      <vt:lpstr>  Leakage of Income is Headache of  all Businessmen  </vt:lpstr>
      <vt:lpstr> Public Expectation from Auditors :                    Fraud Detection </vt:lpstr>
      <vt:lpstr>Expectation is true :  When FRAUD could have been detected in the normal audit process </vt:lpstr>
      <vt:lpstr>Role of Chartered Accountants :  . Important :  . 1. Positive Side :       Whenever the term Accounting  appears; focus is on      a Chartered  Accountant. . 2. Negative Side :       When something goes wrong; negative publicity even       if his involvement is negligible. . </vt:lpstr>
      <vt:lpstr>                                 FRAUDS : 1. General :Weak  Internal Controls 2. Others  : Strong Internal Controls . NEED OF HOUR :  .  Auditors’ Independence   Sharpening of Skills  . CALL FOR INVESTIGATION :  A crucial point noticed during normal audit with limited hours; should be brought to the client and influence him to get investiation. .</vt:lpstr>
      <vt:lpstr>  </vt:lpstr>
      <vt:lpstr>  </vt:lpstr>
      <vt:lpstr>  </vt:lpstr>
      <vt:lpstr>  </vt:lpstr>
      <vt:lpstr>  </vt:lpstr>
      <vt:lpstr>  </vt:lpstr>
      <vt:lpstr>  </vt:lpstr>
      <vt:lpstr>   Recent developments in Auditing :  . Auditing function turns again from WATCHDOG to BLOODHOUND.  .</vt:lpstr>
      <vt:lpstr>  </vt:lpstr>
      <vt:lpstr>  </vt:lpstr>
      <vt:lpstr>  </vt:lpstr>
      <vt:lpstr>  </vt:lpstr>
      <vt:lpstr>      Criminal Investigation : Like CID and Regulatory Bodies (SEBI, TRAI).  .</vt:lpstr>
      <vt:lpstr>  </vt:lpstr>
      <vt:lpstr>  </vt:lpstr>
      <vt:lpstr>       .</vt:lpstr>
      <vt:lpstr>  </vt:lpstr>
      <vt:lpstr>  </vt:lpstr>
      <vt:lpstr>  </vt:lpstr>
      <vt:lpstr>  </vt:lpstr>
      <vt:lpstr>  </vt:lpstr>
      <vt:lpstr>  </vt:lpstr>
      <vt:lpstr>Latest Development To Know About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Developments in Tax &amp; Corporate Laws</dc:title>
  <dc:creator/>
  <cp:lastModifiedBy>Lenovo</cp:lastModifiedBy>
  <cp:revision>161</cp:revision>
  <dcterms:created xsi:type="dcterms:W3CDTF">2006-08-16T00:00:00Z</dcterms:created>
  <dcterms:modified xsi:type="dcterms:W3CDTF">2012-01-17T16:34:13Z</dcterms:modified>
</cp:coreProperties>
</file>